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95BA1-BD09-4D49-92BF-FA2B29E9CC1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E968E-160B-4DC2-8C30-547E44D219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7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F9BD9-57CA-442E-B8D1-B300191FCC57}" type="slidenum">
              <a:rPr lang="it-IT" smtClean="0"/>
              <a:pPr/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6327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1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6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9975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6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4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9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9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4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9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95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6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6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6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6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4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4654D2-BC25-4E79-BDB4-B71D898BB58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B0FB-0505-4212-B8C9-2BB0864588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21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9786" y="136455"/>
            <a:ext cx="11518366" cy="3702064"/>
          </a:xfrm>
        </p:spPr>
        <p:txBody>
          <a:bodyPr>
            <a:noAutofit/>
          </a:bodyPr>
          <a:lstStyle/>
          <a:p>
            <a:r>
              <a:rPr lang="it-IT" sz="4400" i="1" dirty="0"/>
              <a:t>La terapia per cattura neutronica sul boro: aspetti interdisciplinari per la realizzazione di una radioterapia selettiva </a:t>
            </a:r>
            <a:endParaRPr lang="en-GB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1502" y="4240407"/>
            <a:ext cx="9144000" cy="1110195"/>
          </a:xfrm>
        </p:spPr>
        <p:txBody>
          <a:bodyPr>
            <a:normAutofit/>
          </a:bodyPr>
          <a:lstStyle/>
          <a:p>
            <a:r>
              <a:rPr lang="it-IT" sz="2600" b="1" dirty="0" smtClean="0"/>
              <a:t>Silva Bortolussi</a:t>
            </a:r>
          </a:p>
          <a:p>
            <a:r>
              <a:rPr lang="it-IT" sz="2600" dirty="0" smtClean="0"/>
              <a:t>Università di Pavia e INFN -  Sezione di Pavia</a:t>
            </a:r>
            <a:r>
              <a:rPr lang="it-IT" sz="2600" dirty="0" smtClean="0"/>
              <a:t>.</a:t>
            </a:r>
            <a:endParaRPr lang="it-IT" sz="2600" dirty="0"/>
          </a:p>
          <a:p>
            <a:endParaRPr lang="en-GB" sz="2600" dirty="0"/>
          </a:p>
        </p:txBody>
      </p:sp>
      <p:pic>
        <p:nvPicPr>
          <p:cNvPr id="9" name="Immagine 4"/>
          <p:cNvPicPr/>
          <p:nvPr/>
        </p:nvPicPr>
        <p:blipFill>
          <a:blip r:embed="rId2"/>
          <a:stretch/>
        </p:blipFill>
        <p:spPr>
          <a:xfrm>
            <a:off x="10438211" y="0"/>
            <a:ext cx="1641090" cy="3073613"/>
          </a:xfrm>
          <a:prstGeom prst="rect">
            <a:avLst/>
          </a:prstGeom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112214" y="6341656"/>
            <a:ext cx="11987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Giornate del          in Italia – Bari 11-12 Ottobre 2018 – Università degli Studi di Bari</a:t>
            </a:r>
            <a:endParaRPr lang="en-GB" sz="2400" dirty="0"/>
          </a:p>
        </p:txBody>
      </p:sp>
      <p:pic>
        <p:nvPicPr>
          <p:cNvPr id="10" name="Immagine 9"/>
          <p:cNvPicPr/>
          <p:nvPr/>
        </p:nvPicPr>
        <p:blipFill>
          <a:blip r:embed="rId3"/>
          <a:stretch/>
        </p:blipFill>
        <p:spPr>
          <a:xfrm>
            <a:off x="2112746" y="6214374"/>
            <a:ext cx="730347" cy="588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91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Audience</a:t>
            </a:r>
            <a:endParaRPr lang="en-GB" dirty="0"/>
          </a:p>
        </p:txBody>
      </p:sp>
      <p:pic>
        <p:nvPicPr>
          <p:cNvPr id="4" name="Immagine 4"/>
          <p:cNvPicPr/>
          <p:nvPr/>
        </p:nvPicPr>
        <p:blipFill>
          <a:blip r:embed="rId2"/>
          <a:stretch/>
        </p:blipFill>
        <p:spPr>
          <a:xfrm>
            <a:off x="10213837" y="0"/>
            <a:ext cx="1132674" cy="2186609"/>
          </a:xfrm>
          <a:prstGeom prst="rect">
            <a:avLst/>
          </a:prstGeom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4" y="1853248"/>
            <a:ext cx="6528020" cy="392537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402596" y="2808508"/>
            <a:ext cx="4678016" cy="2379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 smtClean="0"/>
              <a:t>30-40 partecipanti ogni giorno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 smtClean="0"/>
              <a:t>Diverse provenienze e discipline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 smtClean="0"/>
              <a:t>Coffee break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 smtClean="0"/>
              <a:t>Light lunch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 smtClean="0"/>
              <a:t>Certificato di partecipazione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36608" t="16739" r="33586" b="5980"/>
          <a:stretch/>
        </p:blipFill>
        <p:spPr>
          <a:xfrm>
            <a:off x="7911823" y="1311274"/>
            <a:ext cx="3434688" cy="50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57431" y="1593853"/>
            <a:ext cx="8801264" cy="428443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3000" dirty="0" smtClean="0"/>
              <a:t>Ottima partecipazione di ricercatori</a:t>
            </a:r>
          </a:p>
          <a:p>
            <a:r>
              <a:rPr lang="it-IT" sz="3000" dirty="0" smtClean="0"/>
              <a:t>Presenza di radioterapisti</a:t>
            </a:r>
          </a:p>
          <a:p>
            <a:r>
              <a:rPr lang="it-IT" sz="3000" dirty="0" smtClean="0"/>
              <a:t>Ottima organizzazione locale</a:t>
            </a:r>
          </a:p>
          <a:p>
            <a:r>
              <a:rPr lang="it-IT" sz="3000" dirty="0" smtClean="0"/>
              <a:t>Ottima partecipazione di studenti</a:t>
            </a:r>
          </a:p>
          <a:p>
            <a:endParaRPr lang="it-IT" sz="3000" dirty="0"/>
          </a:p>
          <a:p>
            <a:r>
              <a:rPr lang="it-IT" sz="3000" dirty="0" smtClean="0"/>
              <a:t>Sessioni molto lunghe (stanchezza)</a:t>
            </a:r>
          </a:p>
          <a:p>
            <a:r>
              <a:rPr lang="it-IT" sz="3000" dirty="0" smtClean="0"/>
              <a:t>A volte si è perso il formato della </a:t>
            </a:r>
            <a:r>
              <a:rPr lang="it-IT" sz="3000" dirty="0" err="1" smtClean="0"/>
              <a:t>masterclass</a:t>
            </a:r>
            <a:endParaRPr lang="en-GB" sz="3000" dirty="0"/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r="4925" b="7353"/>
          <a:stretch/>
        </p:blipFill>
        <p:spPr bwMode="auto">
          <a:xfrm rot="20302594">
            <a:off x="190010" y="138056"/>
            <a:ext cx="3256018" cy="21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/>
          <p:nvPr/>
        </p:nvPicPr>
        <p:blipFill>
          <a:blip r:embed="rId3"/>
          <a:stretch/>
        </p:blipFill>
        <p:spPr>
          <a:xfrm>
            <a:off x="10434419" y="0"/>
            <a:ext cx="1524276" cy="2842591"/>
          </a:xfrm>
          <a:prstGeom prst="rect">
            <a:avLst/>
          </a:prstGeom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0" y="2628407"/>
            <a:ext cx="2932956" cy="39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By-</a:t>
            </a:r>
            <a:r>
              <a:rPr lang="it-IT" dirty="0" err="1" smtClean="0"/>
              <a:t>products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000" dirty="0" smtClean="0"/>
              <a:t>Approfondimento di rapporti con Università di </a:t>
            </a:r>
            <a:r>
              <a:rPr lang="it-IT" sz="3000" dirty="0" err="1" smtClean="0"/>
              <a:t>Favaloro</a:t>
            </a:r>
            <a:r>
              <a:rPr lang="it-IT" sz="3000" dirty="0" smtClean="0"/>
              <a:t> (MOU con UNIPV)</a:t>
            </a:r>
          </a:p>
          <a:p>
            <a:r>
              <a:rPr lang="it-IT" sz="3000" dirty="0" smtClean="0"/>
              <a:t>Possibilità di creare corsi condivisi per lauree magistrali o «</a:t>
            </a:r>
            <a:r>
              <a:rPr lang="it-IT" sz="3000" dirty="0" err="1" smtClean="0"/>
              <a:t>tecnicaturas</a:t>
            </a:r>
            <a:r>
              <a:rPr lang="it-IT" sz="3000" dirty="0" smtClean="0"/>
              <a:t>» </a:t>
            </a:r>
          </a:p>
          <a:p>
            <a:r>
              <a:rPr lang="it-IT" sz="3000" dirty="0" smtClean="0"/>
              <a:t>Possibilità di presentare progetti congiunti sia in ambito didattico (Erasmus) sia di ricerca (</a:t>
            </a:r>
            <a:r>
              <a:rPr lang="it-IT" sz="3000" dirty="0" err="1" smtClean="0"/>
              <a:t>Itartec</a:t>
            </a:r>
            <a:r>
              <a:rPr lang="it-IT" sz="3000" dirty="0" smtClean="0"/>
              <a:t>)</a:t>
            </a:r>
            <a:endParaRPr lang="en-GB" sz="3000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tretch/>
        </p:blipFill>
        <p:spPr>
          <a:xfrm>
            <a:off x="10203898" y="0"/>
            <a:ext cx="1524276" cy="28425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1003" t="28245" r="17283" b="12393"/>
          <a:stretch/>
        </p:blipFill>
        <p:spPr>
          <a:xfrm>
            <a:off x="5019511" y="81517"/>
            <a:ext cx="7016240" cy="4530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789413" y="2346636"/>
            <a:ext cx="4230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400" u="sng" dirty="0" err="1" smtClean="0">
                <a:latin typeface="Bradley Hand ITC" panose="03070402050302030203" pitchFamily="66" charset="0"/>
              </a:rPr>
              <a:t>Gracias</a:t>
            </a:r>
            <a:r>
              <a:rPr lang="it-IT" sz="6400" u="sng" dirty="0" smtClean="0">
                <a:latin typeface="Bradley Hand ITC" panose="03070402050302030203" pitchFamily="66" charset="0"/>
              </a:rPr>
              <a:t>!</a:t>
            </a:r>
            <a:r>
              <a:rPr lang="it-IT" sz="6400" dirty="0" smtClean="0">
                <a:latin typeface="Bradley Hand ITC" panose="03070402050302030203" pitchFamily="66" charset="0"/>
              </a:rPr>
              <a:t>!</a:t>
            </a:r>
            <a:endParaRPr lang="en-GB" sz="6400" dirty="0">
              <a:latin typeface="Bradley Hand ITC" panose="03070402050302030203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F0A7-6691-4266-A94C-D8B9CBA108A6}" type="slidenum">
              <a:rPr lang="en-GB" smtClean="0"/>
              <a:t>13</a:t>
            </a:fld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1140596" y="5688973"/>
            <a:ext cx="10488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Grazie a CUIA per aver reso possibile questa esperienza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365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77" y="107576"/>
            <a:ext cx="5010195" cy="6681268"/>
          </a:xfrm>
        </p:spPr>
      </p:pic>
      <p:pic>
        <p:nvPicPr>
          <p:cNvPr id="4" name="Immagine 4"/>
          <p:cNvPicPr/>
          <p:nvPr/>
        </p:nvPicPr>
        <p:blipFill>
          <a:blip r:embed="rId3"/>
          <a:stretch/>
        </p:blipFill>
        <p:spPr>
          <a:xfrm>
            <a:off x="10330635" y="0"/>
            <a:ext cx="888053" cy="17135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95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 bwMode="auto">
          <a:xfrm rot="20481306">
            <a:off x="2279678" y="1465802"/>
            <a:ext cx="6798250" cy="4690439"/>
          </a:xfrm>
          <a:prstGeom prst="ellipse">
            <a:avLst/>
          </a:prstGeom>
          <a:solidFill>
            <a:schemeClr val="accent6">
              <a:lumMod val="75000"/>
              <a:alpha val="76078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87" tIns="32143" rIns="64287" bIns="32143" numCol="1" rtlCol="0" anchor="t" anchorCtr="0" compatLnSpc="1">
            <a:prstTxWarp prst="textNoShape">
              <a:avLst/>
            </a:prstTxWarp>
          </a:bodyPr>
          <a:lstStyle/>
          <a:p>
            <a:pPr algn="ctr" defTabSz="642849"/>
            <a:endParaRPr lang="it-IT" sz="1266" dirty="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 rot="20080902">
            <a:off x="2732111" y="2640259"/>
            <a:ext cx="4903329" cy="27202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87" tIns="32143" rIns="64287" bIns="32143" numCol="1" rtlCol="0" anchor="t" anchorCtr="0" compatLnSpc="1">
            <a:prstTxWarp prst="textNoShape">
              <a:avLst/>
            </a:prstTxWarp>
          </a:bodyPr>
          <a:lstStyle/>
          <a:p>
            <a:pPr algn="ctr" defTabSz="642849"/>
            <a:endParaRPr lang="it-IT" sz="2109" dirty="0">
              <a:latin typeface="Verdana" pitchFamily="34" charset="0"/>
              <a:ea typeface="Verdana" pitchFamily="34" charset="0"/>
              <a:cs typeface="Verdana" pitchFamily="34" charset="0"/>
              <a:sym typeface="Times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45734" y="1081357"/>
            <a:ext cx="8632041" cy="4647264"/>
            <a:chOff x="489" y="985"/>
            <a:chExt cx="5704" cy="2975"/>
          </a:xfrm>
        </p:grpSpPr>
        <p:sp>
          <p:nvSpPr>
            <p:cNvPr id="7182" name="Text Box 7"/>
            <p:cNvSpPr txBox="1">
              <a:spLocks noChangeArrowheads="1"/>
            </p:cNvSpPr>
            <p:nvPr/>
          </p:nvSpPr>
          <p:spPr bwMode="auto">
            <a:xfrm>
              <a:off x="2947" y="1448"/>
              <a:ext cx="846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kumimoji="1" lang="en-US" altLang="ko-KR" sz="2109" b="1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r>
                <a:rPr kumimoji="1" lang="en-US" altLang="ko-KR" sz="2109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Li    </a:t>
              </a:r>
            </a:p>
          </p:txBody>
        </p:sp>
        <p:sp>
          <p:nvSpPr>
            <p:cNvPr id="7183" name="Text Box 8"/>
            <p:cNvSpPr txBox="1">
              <a:spLocks noChangeArrowheads="1"/>
            </p:cNvSpPr>
            <p:nvPr/>
          </p:nvSpPr>
          <p:spPr bwMode="auto">
            <a:xfrm>
              <a:off x="651" y="1059"/>
              <a:ext cx="1188" cy="6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kumimoji="1" lang="en-US" altLang="ko-KR" sz="2109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Neutrone</a:t>
              </a:r>
              <a:r>
                <a:rPr kumimoji="1" lang="en-US" altLang="ko-KR" sz="2109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1" lang="en-US" altLang="ko-KR" sz="2109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bassa</a:t>
              </a:r>
              <a:r>
                <a:rPr kumimoji="1" lang="en-US" altLang="ko-KR" sz="2109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1" lang="en-US" altLang="ko-KR" sz="2109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energia</a:t>
              </a:r>
              <a:endParaRPr kumimoji="1" lang="en-US" altLang="ko-KR" sz="2109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84" name="Line 9"/>
            <p:cNvSpPr>
              <a:spLocks noChangeShapeType="1"/>
            </p:cNvSpPr>
            <p:nvPr/>
          </p:nvSpPr>
          <p:spPr bwMode="auto">
            <a:xfrm>
              <a:off x="757" y="1652"/>
              <a:ext cx="1338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89" y="1426"/>
              <a:ext cx="252" cy="238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1308" y="3722"/>
              <a:ext cx="252" cy="238"/>
            </a:xfrm>
            <a:prstGeom prst="ellipse">
              <a:avLst/>
            </a:prstGeom>
            <a:gradFill rotWithShape="1">
              <a:gsLst>
                <a:gs pos="0">
                  <a:srgbClr val="AC0000">
                    <a:gamma/>
                    <a:shade val="46275"/>
                    <a:invGamma/>
                  </a:srgbClr>
                </a:gs>
                <a:gs pos="50000">
                  <a:srgbClr val="AC0000">
                    <a:alpha val="52000"/>
                  </a:srgbClr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1308" y="3554"/>
              <a:ext cx="252" cy="238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158" y="3722"/>
              <a:ext cx="252" cy="238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158" y="3554"/>
              <a:ext cx="252" cy="238"/>
            </a:xfrm>
            <a:prstGeom prst="ellipse">
              <a:avLst/>
            </a:prstGeom>
            <a:gradFill rotWithShape="1">
              <a:gsLst>
                <a:gs pos="0">
                  <a:srgbClr val="AC0000">
                    <a:gamma/>
                    <a:shade val="46275"/>
                    <a:invGamma/>
                  </a:srgbClr>
                </a:gs>
                <a:gs pos="50000">
                  <a:srgbClr val="AC0000">
                    <a:alpha val="52000"/>
                  </a:srgbClr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379" y="2008"/>
              <a:ext cx="253" cy="238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67" y="1851"/>
              <a:ext cx="252" cy="236"/>
            </a:xfrm>
            <a:prstGeom prst="ellipse">
              <a:avLst/>
            </a:prstGeom>
            <a:gradFill rotWithShape="1">
              <a:gsLst>
                <a:gs pos="0">
                  <a:srgbClr val="AC0000">
                    <a:gamma/>
                    <a:shade val="46275"/>
                    <a:invGamma/>
                  </a:srgbClr>
                </a:gs>
                <a:gs pos="50000">
                  <a:srgbClr val="AC0000">
                    <a:alpha val="52000"/>
                  </a:srgbClr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199" y="2080"/>
              <a:ext cx="253" cy="237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076" y="1995"/>
              <a:ext cx="252" cy="238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3227" y="1745"/>
              <a:ext cx="252" cy="238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3076" y="1831"/>
              <a:ext cx="252" cy="237"/>
            </a:xfrm>
            <a:prstGeom prst="ellipse">
              <a:avLst/>
            </a:prstGeom>
            <a:gradFill rotWithShape="1">
              <a:gsLst>
                <a:gs pos="0">
                  <a:srgbClr val="AC0000">
                    <a:gamma/>
                    <a:shade val="46275"/>
                    <a:invGamma/>
                  </a:srgbClr>
                </a:gs>
                <a:gs pos="50000">
                  <a:srgbClr val="AC0000">
                    <a:alpha val="52000"/>
                  </a:srgbClr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20" name="Line 23"/>
            <p:cNvSpPr>
              <a:spLocks noChangeShapeType="1"/>
            </p:cNvSpPr>
            <p:nvPr/>
          </p:nvSpPr>
          <p:spPr bwMode="auto">
            <a:xfrm flipH="1">
              <a:off x="1534" y="3096"/>
              <a:ext cx="551" cy="45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21" name="Line 24"/>
            <p:cNvSpPr>
              <a:spLocks noChangeShapeType="1"/>
            </p:cNvSpPr>
            <p:nvPr/>
          </p:nvSpPr>
          <p:spPr bwMode="auto">
            <a:xfrm flipV="1">
              <a:off x="2727" y="2250"/>
              <a:ext cx="379" cy="315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22" name="Text Box 25"/>
            <p:cNvSpPr txBox="1">
              <a:spLocks noChangeArrowheads="1"/>
            </p:cNvSpPr>
            <p:nvPr/>
          </p:nvSpPr>
          <p:spPr bwMode="auto">
            <a:xfrm>
              <a:off x="1503" y="3558"/>
              <a:ext cx="485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kumimoji="1" lang="el-GR" sz="2109" b="1" dirty="0" smtClean="0">
                  <a:solidFill>
                    <a:srgbClr val="003366"/>
                  </a:solidFill>
                  <a:latin typeface="Times New Roman"/>
                  <a:ea typeface="Verdana" pitchFamily="34" charset="0"/>
                  <a:cs typeface="Times New Roman"/>
                </a:rPr>
                <a:t>α</a:t>
              </a:r>
              <a:endParaRPr kumimoji="1" lang="en-US" altLang="ko-KR" sz="2109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2278" y="2913"/>
              <a:ext cx="249" cy="238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2427" y="2864"/>
              <a:ext cx="252" cy="236"/>
            </a:xfrm>
            <a:prstGeom prst="ellipse">
              <a:avLst/>
            </a:prstGeom>
            <a:gradFill rotWithShape="1">
              <a:gsLst>
                <a:gs pos="0">
                  <a:srgbClr val="AC0000">
                    <a:gamma/>
                    <a:shade val="46275"/>
                    <a:invGamma/>
                  </a:srgbClr>
                </a:gs>
                <a:gs pos="50000">
                  <a:srgbClr val="AC0000">
                    <a:alpha val="52000"/>
                  </a:srgbClr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2128" y="2664"/>
              <a:ext cx="252" cy="238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481" y="2750"/>
              <a:ext cx="252" cy="237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2381" y="2486"/>
              <a:ext cx="252" cy="238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gamma/>
                    <a:shade val="46275"/>
                    <a:invGamma/>
                  </a:srgbClr>
                </a:gs>
                <a:gs pos="50000">
                  <a:srgbClr val="F0EA00">
                    <a:alpha val="52000"/>
                  </a:srgbClr>
                </a:gs>
                <a:gs pos="100000">
                  <a:srgbClr val="F0EA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2201" y="2513"/>
              <a:ext cx="252" cy="237"/>
            </a:xfrm>
            <a:prstGeom prst="ellipse">
              <a:avLst/>
            </a:prstGeom>
            <a:gradFill rotWithShape="1">
              <a:gsLst>
                <a:gs pos="0">
                  <a:srgbClr val="AC0000">
                    <a:gamma/>
                    <a:shade val="46275"/>
                    <a:invGamma/>
                  </a:srgbClr>
                </a:gs>
                <a:gs pos="50000">
                  <a:srgbClr val="AC0000">
                    <a:alpha val="52000"/>
                  </a:srgbClr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178" y="2864"/>
              <a:ext cx="252" cy="237"/>
            </a:xfrm>
            <a:prstGeom prst="ellipse">
              <a:avLst/>
            </a:prstGeom>
            <a:gradFill rotWithShape="1">
              <a:gsLst>
                <a:gs pos="0">
                  <a:srgbClr val="AC0000">
                    <a:gamma/>
                    <a:shade val="46275"/>
                    <a:invGamma/>
                  </a:srgbClr>
                </a:gs>
                <a:gs pos="50000">
                  <a:srgbClr val="AC0000">
                    <a:alpha val="52000"/>
                  </a:srgbClr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481" y="2613"/>
              <a:ext cx="252" cy="236"/>
            </a:xfrm>
            <a:prstGeom prst="ellipse">
              <a:avLst/>
            </a:prstGeom>
            <a:gradFill rotWithShape="1">
              <a:gsLst>
                <a:gs pos="0">
                  <a:srgbClr val="AC0000">
                    <a:gamma/>
                    <a:shade val="46275"/>
                    <a:invGamma/>
                  </a:srgbClr>
                </a:gs>
                <a:gs pos="50000">
                  <a:srgbClr val="AC0000">
                    <a:alpha val="52000"/>
                  </a:srgbClr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47" name="Text Box 34"/>
            <p:cNvSpPr txBox="1">
              <a:spLocks noChangeArrowheads="1"/>
            </p:cNvSpPr>
            <p:nvPr/>
          </p:nvSpPr>
          <p:spPr bwMode="auto">
            <a:xfrm>
              <a:off x="870" y="3176"/>
              <a:ext cx="849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kumimoji="1" lang="en-US" altLang="ko-KR" sz="2109" b="1" dirty="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9 µm</a:t>
              </a:r>
            </a:p>
          </p:txBody>
        </p:sp>
        <p:sp>
          <p:nvSpPr>
            <p:cNvPr id="7248" name="Text Box 35"/>
            <p:cNvSpPr txBox="1">
              <a:spLocks noChangeArrowheads="1"/>
            </p:cNvSpPr>
            <p:nvPr/>
          </p:nvSpPr>
          <p:spPr bwMode="auto">
            <a:xfrm>
              <a:off x="2108" y="2171"/>
              <a:ext cx="632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kumimoji="1" lang="en-US" altLang="ko-KR" sz="2109" b="1" dirty="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 µm</a:t>
              </a:r>
            </a:p>
          </p:txBody>
        </p:sp>
        <p:sp>
          <p:nvSpPr>
            <p:cNvPr id="7249" name="Freeform 36"/>
            <p:cNvSpPr>
              <a:spLocks/>
            </p:cNvSpPr>
            <p:nvPr/>
          </p:nvSpPr>
          <p:spPr bwMode="auto">
            <a:xfrm rot="19479628">
              <a:off x="3741" y="985"/>
              <a:ext cx="1808" cy="1362"/>
            </a:xfrm>
            <a:custGeom>
              <a:avLst/>
              <a:gdLst>
                <a:gd name="T0" fmla="*/ 0 w 424"/>
                <a:gd name="T1" fmla="*/ 428 h 233"/>
                <a:gd name="T2" fmla="*/ 389 w 424"/>
                <a:gd name="T3" fmla="*/ 56 h 233"/>
                <a:gd name="T4" fmla="*/ 389 w 424"/>
                <a:gd name="T5" fmla="*/ 797 h 233"/>
                <a:gd name="T6" fmla="*/ 649 w 424"/>
                <a:gd name="T7" fmla="*/ 428 h 233"/>
                <a:gd name="T8" fmla="*/ 649 w 424"/>
                <a:gd name="T9" fmla="*/ 1172 h 233"/>
                <a:gd name="T10" fmla="*/ 912 w 424"/>
                <a:gd name="T11" fmla="*/ 797 h 233"/>
                <a:gd name="T12" fmla="*/ 912 w 424"/>
                <a:gd name="T13" fmla="*/ 1543 h 233"/>
                <a:gd name="T14" fmla="*/ 1171 w 424"/>
                <a:gd name="T15" fmla="*/ 1172 h 233"/>
                <a:gd name="T16" fmla="*/ 1171 w 424"/>
                <a:gd name="T17" fmla="*/ 1912 h 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4"/>
                <a:gd name="T28" fmla="*/ 0 h 233"/>
                <a:gd name="T29" fmla="*/ 424 w 424"/>
                <a:gd name="T30" fmla="*/ 233 h 2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4" h="233">
                  <a:moveTo>
                    <a:pt x="0" y="52"/>
                  </a:moveTo>
                  <a:cubicBezTo>
                    <a:pt x="56" y="26"/>
                    <a:pt x="113" y="0"/>
                    <a:pt x="136" y="7"/>
                  </a:cubicBezTo>
                  <a:cubicBezTo>
                    <a:pt x="159" y="14"/>
                    <a:pt x="121" y="90"/>
                    <a:pt x="136" y="97"/>
                  </a:cubicBezTo>
                  <a:cubicBezTo>
                    <a:pt x="151" y="104"/>
                    <a:pt x="212" y="44"/>
                    <a:pt x="227" y="52"/>
                  </a:cubicBezTo>
                  <a:cubicBezTo>
                    <a:pt x="242" y="60"/>
                    <a:pt x="212" y="136"/>
                    <a:pt x="227" y="143"/>
                  </a:cubicBezTo>
                  <a:cubicBezTo>
                    <a:pt x="242" y="150"/>
                    <a:pt x="303" y="90"/>
                    <a:pt x="318" y="97"/>
                  </a:cubicBezTo>
                  <a:cubicBezTo>
                    <a:pt x="333" y="104"/>
                    <a:pt x="303" y="180"/>
                    <a:pt x="318" y="188"/>
                  </a:cubicBezTo>
                  <a:cubicBezTo>
                    <a:pt x="333" y="196"/>
                    <a:pt x="394" y="136"/>
                    <a:pt x="409" y="143"/>
                  </a:cubicBezTo>
                  <a:cubicBezTo>
                    <a:pt x="424" y="150"/>
                    <a:pt x="416" y="191"/>
                    <a:pt x="409" y="23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50" name="Text Box 37"/>
            <p:cNvSpPr txBox="1">
              <a:spLocks noChangeArrowheads="1"/>
            </p:cNvSpPr>
            <p:nvPr/>
          </p:nvSpPr>
          <p:spPr bwMode="auto">
            <a:xfrm>
              <a:off x="5047" y="1783"/>
              <a:ext cx="1146" cy="291"/>
            </a:xfrm>
            <a:prstGeom prst="rect">
              <a:avLst/>
            </a:prstGeom>
            <a:noFill/>
          </p:spPr>
          <p:txBody>
            <a:bodyPr wrap="none" lIns="64287" tIns="32143" rIns="64287" bIns="32143" rtlCol="0">
              <a:spAutoFit/>
            </a:bodyPr>
            <a:lstStyle>
              <a:defPPr>
                <a:defRPr lang="en-US"/>
              </a:defPPr>
              <a:lvl1pPr>
                <a:defRPr sz="2531"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</a:lstStyle>
            <a:p>
              <a:r>
                <a:rPr lang="it-IT" altLang="ko-KR" dirty="0"/>
                <a:t>fotone</a:t>
              </a:r>
              <a:r>
                <a:rPr lang="en-US" altLang="ko-KR" dirty="0"/>
                <a:t>     </a:t>
              </a:r>
            </a:p>
          </p:txBody>
        </p:sp>
        <p:sp>
          <p:nvSpPr>
            <p:cNvPr id="7251" name="Text Box 38"/>
            <p:cNvSpPr txBox="1">
              <a:spLocks noChangeArrowheads="1"/>
            </p:cNvSpPr>
            <p:nvPr/>
          </p:nvSpPr>
          <p:spPr bwMode="auto">
            <a:xfrm>
              <a:off x="2810" y="2625"/>
              <a:ext cx="528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kumimoji="1" lang="en-US" altLang="ko-KR" sz="2531" b="1" baseline="30000" dirty="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r>
                <a:rPr kumimoji="1" lang="en-US" altLang="ko-KR" sz="2531" b="1" dirty="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3255" y="1930"/>
              <a:ext cx="252" cy="236"/>
            </a:xfrm>
            <a:prstGeom prst="ellipse">
              <a:avLst/>
            </a:prstGeom>
            <a:gradFill rotWithShape="1">
              <a:gsLst>
                <a:gs pos="0">
                  <a:srgbClr val="AC0000">
                    <a:gamma/>
                    <a:shade val="46275"/>
                    <a:invGamma/>
                  </a:srgbClr>
                </a:gs>
                <a:gs pos="50000">
                  <a:srgbClr val="AC0000">
                    <a:alpha val="52000"/>
                  </a:srgbClr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2348" y="2589"/>
              <a:ext cx="252" cy="237"/>
            </a:xfrm>
            <a:prstGeom prst="ellipse">
              <a:avLst/>
            </a:prstGeom>
            <a:gradFill rotWithShape="1">
              <a:gsLst>
                <a:gs pos="0">
                  <a:srgbClr val="AC0000">
                    <a:gamma/>
                    <a:shade val="46275"/>
                    <a:invGamma/>
                  </a:srgbClr>
                </a:gs>
                <a:gs pos="50000">
                  <a:srgbClr val="AC0000">
                    <a:alpha val="52000"/>
                  </a:srgbClr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58" name="Oval 41"/>
            <p:cNvSpPr>
              <a:spLocks noChangeArrowheads="1"/>
            </p:cNvSpPr>
            <p:nvPr/>
          </p:nvSpPr>
          <p:spPr bwMode="auto">
            <a:xfrm>
              <a:off x="2278" y="2714"/>
              <a:ext cx="252" cy="238"/>
            </a:xfrm>
            <a:prstGeom prst="ellipse">
              <a:avLst/>
            </a:prstGeom>
            <a:gradFill rotWithShape="1">
              <a:gsLst>
                <a:gs pos="0">
                  <a:srgbClr val="6F6C00"/>
                </a:gs>
                <a:gs pos="50000">
                  <a:srgbClr val="F0EA00"/>
                </a:gs>
                <a:gs pos="100000">
                  <a:srgbClr val="6F6C00"/>
                </a:gs>
              </a:gsLst>
              <a:lin ang="0" scaled="1"/>
            </a:gradFill>
            <a:ln w="9525" algn="ctr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2109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195110" y="148452"/>
            <a:ext cx="9213279" cy="1143000"/>
          </a:xfrm>
        </p:spPr>
        <p:txBody>
          <a:bodyPr>
            <a:normAutofit fontScale="90000"/>
          </a:bodyPr>
          <a:lstStyle/>
          <a:p>
            <a:r>
              <a:rPr lang="it-IT" sz="5000" dirty="0" err="1" smtClean="0">
                <a:latin typeface="+mn-lt"/>
                <a:ea typeface="Verdana" pitchFamily="34" charset="0"/>
                <a:cs typeface="Verdana" pitchFamily="34" charset="0"/>
              </a:rPr>
              <a:t>Boron</a:t>
            </a:r>
            <a:r>
              <a:rPr lang="it-IT" sz="5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it-IT" sz="5000" dirty="0" err="1" smtClean="0">
                <a:latin typeface="+mn-lt"/>
                <a:ea typeface="Verdana" pitchFamily="34" charset="0"/>
                <a:cs typeface="Verdana" pitchFamily="34" charset="0"/>
              </a:rPr>
              <a:t>Neutron</a:t>
            </a:r>
            <a:r>
              <a:rPr lang="it-IT" sz="5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it-IT" sz="5000" dirty="0" err="1" smtClean="0">
                <a:latin typeface="+mn-lt"/>
                <a:ea typeface="Verdana" pitchFamily="34" charset="0"/>
                <a:cs typeface="Verdana" pitchFamily="34" charset="0"/>
              </a:rPr>
              <a:t>Capture</a:t>
            </a:r>
            <a:r>
              <a:rPr lang="it-IT" sz="5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it-IT" sz="5000" dirty="0" err="1" smtClean="0">
                <a:latin typeface="+mn-lt"/>
                <a:ea typeface="Verdana" pitchFamily="34" charset="0"/>
                <a:cs typeface="Verdana" pitchFamily="34" charset="0"/>
              </a:rPr>
              <a:t>Therapy</a:t>
            </a:r>
            <a:endParaRPr lang="it-IT" sz="50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76902" y="4846660"/>
            <a:ext cx="1162163" cy="454379"/>
          </a:xfrm>
          <a:prstGeom prst="rect">
            <a:avLst/>
          </a:prstGeom>
          <a:noFill/>
        </p:spPr>
        <p:txBody>
          <a:bodyPr wrap="none" lIns="64287" tIns="32143" rIns="64287" bIns="32143" rtlCol="0">
            <a:spAutoFit/>
          </a:bodyPr>
          <a:lstStyle/>
          <a:p>
            <a:r>
              <a:rPr lang="it-IT" sz="253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cellula</a:t>
            </a:r>
            <a:endParaRPr lang="it-IT" sz="253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13552" y="5482686"/>
            <a:ext cx="1189415" cy="454379"/>
          </a:xfrm>
          <a:prstGeom prst="rect">
            <a:avLst/>
          </a:prstGeom>
          <a:noFill/>
        </p:spPr>
        <p:txBody>
          <a:bodyPr wrap="none" lIns="64287" tIns="32143" rIns="64287" bIns="32143" rtlCol="0">
            <a:spAutoFit/>
          </a:bodyPr>
          <a:lstStyle/>
          <a:p>
            <a:r>
              <a:rPr lang="it-IT" sz="253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nucleo</a:t>
            </a:r>
            <a:endParaRPr lang="it-IT" sz="253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43432" y="6325215"/>
            <a:ext cx="8563229" cy="454379"/>
          </a:xfrm>
          <a:prstGeom prst="rect">
            <a:avLst/>
          </a:prstGeom>
          <a:noFill/>
          <a:ln>
            <a:noFill/>
          </a:ln>
        </p:spPr>
        <p:txBody>
          <a:bodyPr wrap="none" lIns="64287" tIns="32143" rIns="64287" bIns="32143" rtlCol="0">
            <a:spAutoFit/>
          </a:bodyPr>
          <a:lstStyle/>
          <a:p>
            <a:pPr algn="r"/>
            <a:r>
              <a:rPr lang="it-IT" sz="2531" dirty="0" smtClean="0">
                <a:ea typeface="Verdana" pitchFamily="34" charset="0"/>
                <a:cs typeface="Verdana" pitchFamily="34" charset="0"/>
              </a:rPr>
              <a:t>Le particelle cariche emesse restano dentro la cellula</a:t>
            </a:r>
            <a:endParaRPr lang="it-IT" sz="2531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44" name="Immagine 4"/>
          <p:cNvPicPr/>
          <p:nvPr/>
        </p:nvPicPr>
        <p:blipFill>
          <a:blip r:embed="rId3"/>
          <a:stretch/>
        </p:blipFill>
        <p:spPr>
          <a:xfrm>
            <a:off x="10330635" y="7684"/>
            <a:ext cx="888053" cy="17135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9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4" y="215153"/>
            <a:ext cx="3230700" cy="1143000"/>
          </a:xfrm>
        </p:spPr>
        <p:txBody>
          <a:bodyPr>
            <a:normAutofit/>
          </a:bodyPr>
          <a:lstStyle/>
          <a:p>
            <a:r>
              <a:rPr lang="it-IT" sz="5000" dirty="0" smtClean="0">
                <a:latin typeface="+mn-lt"/>
                <a:ea typeface="Verdana" pitchFamily="34" charset="0"/>
                <a:cs typeface="Verdana" pitchFamily="34" charset="0"/>
              </a:rPr>
              <a:t>Selettività</a:t>
            </a:r>
            <a:endParaRPr lang="it-IT" sz="50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uppo 71"/>
          <p:cNvGrpSpPr>
            <a:grpSpLocks/>
          </p:cNvGrpSpPr>
          <p:nvPr/>
        </p:nvGrpSpPr>
        <p:grpSpPr bwMode="auto">
          <a:xfrm>
            <a:off x="6166196" y="4198331"/>
            <a:ext cx="2542915" cy="2056035"/>
            <a:chOff x="6000760" y="2571744"/>
            <a:chExt cx="2357454" cy="17859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Ovale 41"/>
            <p:cNvSpPr/>
            <p:nvPr/>
          </p:nvSpPr>
          <p:spPr>
            <a:xfrm>
              <a:off x="6000760" y="2571744"/>
              <a:ext cx="2357454" cy="178595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Ovale 42"/>
            <p:cNvSpPr/>
            <p:nvPr/>
          </p:nvSpPr>
          <p:spPr>
            <a:xfrm>
              <a:off x="6572264" y="3071810"/>
              <a:ext cx="1143008" cy="7143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" name="Gruppo 70"/>
          <p:cNvGrpSpPr>
            <a:grpSpLocks/>
          </p:cNvGrpSpPr>
          <p:nvPr/>
        </p:nvGrpSpPr>
        <p:grpSpPr bwMode="auto">
          <a:xfrm>
            <a:off x="8015588" y="2183394"/>
            <a:ext cx="2542913" cy="2056035"/>
            <a:chOff x="6000760" y="2571744"/>
            <a:chExt cx="2357454" cy="1785950"/>
          </a:xfrm>
          <a:solidFill>
            <a:srgbClr val="FFFFCC"/>
          </a:solidFill>
        </p:grpSpPr>
        <p:sp>
          <p:nvSpPr>
            <p:cNvPr id="7" name="Ovale 44"/>
            <p:cNvSpPr/>
            <p:nvPr/>
          </p:nvSpPr>
          <p:spPr>
            <a:xfrm>
              <a:off x="6000760" y="2571744"/>
              <a:ext cx="2357454" cy="178595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Ovale 45"/>
            <p:cNvSpPr/>
            <p:nvPr/>
          </p:nvSpPr>
          <p:spPr>
            <a:xfrm>
              <a:off x="6572264" y="3071810"/>
              <a:ext cx="1143008" cy="7143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4" name="Gruppo 126"/>
          <p:cNvGrpSpPr>
            <a:grpSpLocks/>
          </p:cNvGrpSpPr>
          <p:nvPr/>
        </p:nvGrpSpPr>
        <p:grpSpPr bwMode="auto">
          <a:xfrm>
            <a:off x="6859719" y="4609514"/>
            <a:ext cx="1772333" cy="1315862"/>
            <a:chOff x="5929322" y="4643484"/>
            <a:chExt cx="1643074" cy="1143760"/>
          </a:xfrm>
        </p:grpSpPr>
        <p:cxnSp>
          <p:nvCxnSpPr>
            <p:cNvPr id="15" name="Connettore 2 52"/>
            <p:cNvCxnSpPr/>
            <p:nvPr/>
          </p:nvCxnSpPr>
          <p:spPr>
            <a:xfrm flipV="1">
              <a:off x="6643702" y="4714970"/>
              <a:ext cx="357190" cy="14297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53"/>
            <p:cNvCxnSpPr/>
            <p:nvPr/>
          </p:nvCxnSpPr>
          <p:spPr>
            <a:xfrm rot="10800000">
              <a:off x="6643702" y="5143880"/>
              <a:ext cx="357190" cy="7148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54"/>
            <p:cNvCxnSpPr/>
            <p:nvPr/>
          </p:nvCxnSpPr>
          <p:spPr>
            <a:xfrm flipV="1">
              <a:off x="5929322" y="5215364"/>
              <a:ext cx="357190" cy="14297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55"/>
            <p:cNvCxnSpPr/>
            <p:nvPr/>
          </p:nvCxnSpPr>
          <p:spPr>
            <a:xfrm flipV="1">
              <a:off x="6429388" y="5644274"/>
              <a:ext cx="357191" cy="14297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56"/>
            <p:cNvCxnSpPr/>
            <p:nvPr/>
          </p:nvCxnSpPr>
          <p:spPr>
            <a:xfrm rot="10800000">
              <a:off x="6643702" y="5286850"/>
              <a:ext cx="357190" cy="28594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57"/>
            <p:cNvCxnSpPr/>
            <p:nvPr/>
          </p:nvCxnSpPr>
          <p:spPr>
            <a:xfrm flipV="1">
              <a:off x="7215206" y="5143880"/>
              <a:ext cx="357190" cy="14297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58"/>
            <p:cNvCxnSpPr/>
            <p:nvPr/>
          </p:nvCxnSpPr>
          <p:spPr>
            <a:xfrm rot="10800000" flipV="1">
              <a:off x="6429388" y="5000910"/>
              <a:ext cx="357191" cy="35742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59"/>
            <p:cNvCxnSpPr/>
            <p:nvPr/>
          </p:nvCxnSpPr>
          <p:spPr>
            <a:xfrm flipV="1">
              <a:off x="6286512" y="4643484"/>
              <a:ext cx="357191" cy="14297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60"/>
            <p:cNvCxnSpPr/>
            <p:nvPr/>
          </p:nvCxnSpPr>
          <p:spPr>
            <a:xfrm rot="16200000" flipH="1">
              <a:off x="5857719" y="5143903"/>
              <a:ext cx="500396" cy="7143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61"/>
            <p:cNvCxnSpPr/>
            <p:nvPr/>
          </p:nvCxnSpPr>
          <p:spPr>
            <a:xfrm rot="5400000">
              <a:off x="6107752" y="5108184"/>
              <a:ext cx="500396" cy="14287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62"/>
            <p:cNvCxnSpPr/>
            <p:nvPr/>
          </p:nvCxnSpPr>
          <p:spPr>
            <a:xfrm rot="5400000" flipH="1" flipV="1">
              <a:off x="6750765" y="5251130"/>
              <a:ext cx="285940" cy="7143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63"/>
            <p:cNvCxnSpPr/>
            <p:nvPr/>
          </p:nvCxnSpPr>
          <p:spPr>
            <a:xfrm rot="5400000" flipH="1" flipV="1">
              <a:off x="6653173" y="5224977"/>
              <a:ext cx="163622" cy="24606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64"/>
            <p:cNvCxnSpPr/>
            <p:nvPr/>
          </p:nvCxnSpPr>
          <p:spPr>
            <a:xfrm flipV="1">
              <a:off x="6429388" y="5000910"/>
              <a:ext cx="285752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sellaDiTesto 127"/>
          <p:cNvSpPr txBox="1">
            <a:spLocks noChangeArrowheads="1"/>
          </p:cNvSpPr>
          <p:nvPr/>
        </p:nvSpPr>
        <p:spPr bwMode="auto">
          <a:xfrm>
            <a:off x="9519761" y="4352027"/>
            <a:ext cx="2077479" cy="45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87" tIns="32143" rIns="64287" bIns="32143">
            <a:spAutoFit/>
          </a:bodyPr>
          <a:lstStyle/>
          <a:p>
            <a:r>
              <a:rPr lang="it-IT" sz="2531" dirty="0" smtClean="0">
                <a:ea typeface="Verdana" pitchFamily="34" charset="0"/>
                <a:cs typeface="Verdana" pitchFamily="34" charset="0"/>
              </a:rPr>
              <a:t>Cellula sana</a:t>
            </a:r>
            <a:endParaRPr lang="it-IT" sz="253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128"/>
          <p:cNvSpPr txBox="1">
            <a:spLocks noChangeArrowheads="1"/>
          </p:cNvSpPr>
          <p:nvPr/>
        </p:nvSpPr>
        <p:spPr bwMode="auto">
          <a:xfrm>
            <a:off x="8732722" y="5862669"/>
            <a:ext cx="3239001" cy="45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87" tIns="32143" rIns="64287" bIns="32143">
            <a:spAutoFit/>
          </a:bodyPr>
          <a:lstStyle>
            <a:defPPr>
              <a:defRPr lang="en-US"/>
            </a:defPPr>
            <a:lvl1pPr>
              <a:defRPr sz="2531"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Cellula tumorale</a:t>
            </a:r>
            <a:endParaRPr lang="it-IT" dirty="0"/>
          </a:p>
        </p:txBody>
      </p:sp>
      <p:grpSp>
        <p:nvGrpSpPr>
          <p:cNvPr id="31" name="Gruppo 129"/>
          <p:cNvGrpSpPr>
            <a:grpSpLocks/>
          </p:cNvGrpSpPr>
          <p:nvPr/>
        </p:nvGrpSpPr>
        <p:grpSpPr bwMode="auto">
          <a:xfrm>
            <a:off x="8587366" y="2585477"/>
            <a:ext cx="1165925" cy="1069137"/>
            <a:chOff x="6929454" y="2428868"/>
            <a:chExt cx="857256" cy="928694"/>
          </a:xfrm>
        </p:grpSpPr>
        <p:sp>
          <p:nvSpPr>
            <p:cNvPr id="33" name="Ovale 70"/>
            <p:cNvSpPr/>
            <p:nvPr/>
          </p:nvSpPr>
          <p:spPr>
            <a:xfrm>
              <a:off x="7215099" y="2428868"/>
              <a:ext cx="214039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Ovale 71"/>
            <p:cNvSpPr/>
            <p:nvPr/>
          </p:nvSpPr>
          <p:spPr>
            <a:xfrm>
              <a:off x="7286865" y="2857496"/>
              <a:ext cx="214039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Ovale 72"/>
            <p:cNvSpPr/>
            <p:nvPr/>
          </p:nvSpPr>
          <p:spPr>
            <a:xfrm>
              <a:off x="6929293" y="3071810"/>
              <a:ext cx="214039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Ovale 73"/>
            <p:cNvSpPr/>
            <p:nvPr/>
          </p:nvSpPr>
          <p:spPr>
            <a:xfrm>
              <a:off x="7572671" y="3214686"/>
              <a:ext cx="214039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2" name="CasellaDiTesto 89"/>
          <p:cNvSpPr txBox="1">
            <a:spLocks noChangeArrowheads="1"/>
          </p:cNvSpPr>
          <p:nvPr/>
        </p:nvSpPr>
        <p:spPr bwMode="auto">
          <a:xfrm>
            <a:off x="200414" y="1155293"/>
            <a:ext cx="4049172" cy="123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87" tIns="32143" rIns="64287" bIns="32143">
            <a:spAutoFit/>
          </a:bodyPr>
          <a:lstStyle/>
          <a:p>
            <a:r>
              <a:rPr lang="en-US" sz="2531" dirty="0" smtClean="0">
                <a:ea typeface="Verdana" pitchFamily="34" charset="0"/>
                <a:cs typeface="Verdana" pitchFamily="34" charset="0"/>
              </a:rPr>
              <a:t>La dose di </a:t>
            </a:r>
            <a:r>
              <a:rPr lang="en-US" sz="2531" dirty="0" err="1" smtClean="0">
                <a:ea typeface="Verdana" pitchFamily="34" charset="0"/>
                <a:cs typeface="Verdana" pitchFamily="34" charset="0"/>
              </a:rPr>
              <a:t>radiazione</a:t>
            </a:r>
            <a:r>
              <a:rPr lang="en-US" sz="2531" dirty="0" smtClean="0">
                <a:ea typeface="Verdana" pitchFamily="34" charset="0"/>
                <a:cs typeface="Verdana" pitchFamily="34" charset="0"/>
              </a:rPr>
              <a:t> è</a:t>
            </a:r>
          </a:p>
          <a:p>
            <a:r>
              <a:rPr lang="en-US" sz="2531" dirty="0" err="1" smtClean="0">
                <a:ea typeface="Verdana" pitchFamily="34" charset="0"/>
                <a:cs typeface="Verdana" pitchFamily="34" charset="0"/>
              </a:rPr>
              <a:t>proporzionale</a:t>
            </a:r>
            <a:r>
              <a:rPr lang="en-US" sz="253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253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alla</a:t>
            </a:r>
            <a:r>
              <a:rPr lang="en-US" sz="253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53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concentrazione</a:t>
            </a:r>
            <a:r>
              <a:rPr lang="en-US" sz="2531" dirty="0" smtClean="0"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US" sz="253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boro</a:t>
            </a:r>
            <a:endParaRPr lang="en-US" sz="2531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6" name="Gruppo 117"/>
          <p:cNvGrpSpPr>
            <a:grpSpLocks/>
          </p:cNvGrpSpPr>
          <p:nvPr/>
        </p:nvGrpSpPr>
        <p:grpSpPr bwMode="auto">
          <a:xfrm>
            <a:off x="8732700" y="2663011"/>
            <a:ext cx="1309987" cy="904655"/>
            <a:chOff x="7000892" y="2428868"/>
            <a:chExt cx="1071570" cy="786612"/>
          </a:xfrm>
        </p:grpSpPr>
        <p:cxnSp>
          <p:nvCxnSpPr>
            <p:cNvPr id="57" name="Connettore 2 47"/>
            <p:cNvCxnSpPr/>
            <p:nvPr/>
          </p:nvCxnSpPr>
          <p:spPr>
            <a:xfrm flipV="1">
              <a:off x="7428120" y="2428868"/>
              <a:ext cx="358591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2 48"/>
            <p:cNvCxnSpPr/>
            <p:nvPr/>
          </p:nvCxnSpPr>
          <p:spPr>
            <a:xfrm rot="16200000" flipV="1">
              <a:off x="7053940" y="2447258"/>
              <a:ext cx="357551" cy="32077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49"/>
            <p:cNvCxnSpPr/>
            <p:nvPr/>
          </p:nvCxnSpPr>
          <p:spPr>
            <a:xfrm rot="5400000" flipH="1" flipV="1">
              <a:off x="6787062" y="2857229"/>
              <a:ext cx="429061" cy="140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0"/>
            <p:cNvCxnSpPr/>
            <p:nvPr/>
          </p:nvCxnSpPr>
          <p:spPr>
            <a:xfrm flipV="1">
              <a:off x="7715272" y="3072460"/>
              <a:ext cx="357190" cy="14302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o 121"/>
          <p:cNvGrpSpPr>
            <a:grpSpLocks/>
          </p:cNvGrpSpPr>
          <p:nvPr/>
        </p:nvGrpSpPr>
        <p:grpSpPr bwMode="auto">
          <a:xfrm>
            <a:off x="6734711" y="4773997"/>
            <a:ext cx="1525749" cy="1315862"/>
            <a:chOff x="5786119" y="4786322"/>
            <a:chExt cx="1414793" cy="1143008"/>
          </a:xfrm>
        </p:grpSpPr>
        <p:sp>
          <p:nvSpPr>
            <p:cNvPr id="64" name="Ovale 77"/>
            <p:cNvSpPr/>
            <p:nvPr/>
          </p:nvSpPr>
          <p:spPr>
            <a:xfrm>
              <a:off x="6500661" y="4786322"/>
              <a:ext cx="214363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" name="Ovale 78"/>
            <p:cNvSpPr/>
            <p:nvPr/>
          </p:nvSpPr>
          <p:spPr>
            <a:xfrm>
              <a:off x="6224371" y="4938723"/>
              <a:ext cx="214363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" name="Ovale 79"/>
            <p:cNvSpPr/>
            <p:nvPr/>
          </p:nvSpPr>
          <p:spPr>
            <a:xfrm>
              <a:off x="6286299" y="5091124"/>
              <a:ext cx="214362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Ovale 80"/>
            <p:cNvSpPr/>
            <p:nvPr/>
          </p:nvSpPr>
          <p:spPr>
            <a:xfrm>
              <a:off x="6357752" y="5429265"/>
              <a:ext cx="214363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" name="Ovale 81"/>
            <p:cNvSpPr/>
            <p:nvPr/>
          </p:nvSpPr>
          <p:spPr>
            <a:xfrm>
              <a:off x="6681678" y="5395926"/>
              <a:ext cx="214363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" name="Ovale 82"/>
            <p:cNvSpPr/>
            <p:nvPr/>
          </p:nvSpPr>
          <p:spPr>
            <a:xfrm>
              <a:off x="6834113" y="5548327"/>
              <a:ext cx="214363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" name="Ovale 83"/>
            <p:cNvSpPr/>
            <p:nvPr/>
          </p:nvSpPr>
          <p:spPr>
            <a:xfrm>
              <a:off x="6986549" y="5214950"/>
              <a:ext cx="214363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" name="Ovale 84"/>
            <p:cNvSpPr/>
            <p:nvPr/>
          </p:nvSpPr>
          <p:spPr>
            <a:xfrm>
              <a:off x="6071936" y="4786322"/>
              <a:ext cx="214363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" name="Ovale 85"/>
            <p:cNvSpPr/>
            <p:nvPr/>
          </p:nvSpPr>
          <p:spPr>
            <a:xfrm>
              <a:off x="6000482" y="4938723"/>
              <a:ext cx="214362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" name="Ovale 86"/>
            <p:cNvSpPr/>
            <p:nvPr/>
          </p:nvSpPr>
          <p:spPr>
            <a:xfrm>
              <a:off x="6786477" y="4938723"/>
              <a:ext cx="214363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" name="Ovale 87"/>
            <p:cNvSpPr/>
            <p:nvPr/>
          </p:nvSpPr>
          <p:spPr>
            <a:xfrm>
              <a:off x="6224371" y="5786454"/>
              <a:ext cx="214363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5" name="Ovale 88"/>
            <p:cNvSpPr/>
            <p:nvPr/>
          </p:nvSpPr>
          <p:spPr>
            <a:xfrm>
              <a:off x="5786119" y="5286389"/>
              <a:ext cx="214363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66" dirty="0" smtClean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lang="it-IT" sz="1266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Freccia a destra 8"/>
          <p:cNvSpPr/>
          <p:nvPr/>
        </p:nvSpPr>
        <p:spPr>
          <a:xfrm rot="2313372">
            <a:off x="4172833" y="3195272"/>
            <a:ext cx="2458029" cy="975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Neutroni</a:t>
            </a:r>
            <a:endParaRPr lang="en-GB" sz="2800" dirty="0"/>
          </a:p>
        </p:txBody>
      </p:sp>
      <p:sp>
        <p:nvSpPr>
          <p:cNvPr id="76" name="Freccia a destra 75"/>
          <p:cNvSpPr/>
          <p:nvPr/>
        </p:nvSpPr>
        <p:spPr>
          <a:xfrm rot="2469095">
            <a:off x="6346578" y="1439450"/>
            <a:ext cx="2067305" cy="975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Neutroni</a:t>
            </a:r>
            <a:endParaRPr lang="en-GB" sz="2800" dirty="0"/>
          </a:p>
        </p:txBody>
      </p:sp>
      <p:sp>
        <p:nvSpPr>
          <p:cNvPr id="78" name="CasellaDiTesto 89"/>
          <p:cNvSpPr txBox="1">
            <a:spLocks noChangeArrowheads="1"/>
          </p:cNvSpPr>
          <p:nvPr/>
        </p:nvSpPr>
        <p:spPr bwMode="auto">
          <a:xfrm>
            <a:off x="140003" y="5124893"/>
            <a:ext cx="4865100" cy="162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87" tIns="32143" rIns="64287" bIns="32143">
            <a:spAutoFit/>
          </a:bodyPr>
          <a:lstStyle>
            <a:defPPr>
              <a:defRPr lang="en-US"/>
            </a:defPPr>
            <a:lvl1pPr>
              <a:defRPr sz="2531"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BNCT </a:t>
            </a:r>
            <a:r>
              <a:rPr lang="en-US" dirty="0" err="1" smtClean="0"/>
              <a:t>unica</a:t>
            </a:r>
            <a:r>
              <a:rPr lang="en-US" dirty="0" smtClean="0"/>
              <a:t> </a:t>
            </a:r>
            <a:r>
              <a:rPr lang="en-US" dirty="0" err="1" smtClean="0"/>
              <a:t>radioterapia</a:t>
            </a:r>
            <a:r>
              <a:rPr lang="en-US" dirty="0" smtClean="0"/>
              <a:t> per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METASTASI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TUMORI </a:t>
            </a:r>
            <a:r>
              <a:rPr lang="en-US" dirty="0" smtClean="0"/>
              <a:t>INFILTRANTI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CELLULE TUMORALI ISOLATE</a:t>
            </a:r>
          </a:p>
        </p:txBody>
      </p:sp>
      <p:pic>
        <p:nvPicPr>
          <p:cNvPr id="54" name="Immagine 4"/>
          <p:cNvPicPr/>
          <p:nvPr/>
        </p:nvPicPr>
        <p:blipFill>
          <a:blip r:embed="rId2"/>
          <a:stretch/>
        </p:blipFill>
        <p:spPr>
          <a:xfrm>
            <a:off x="10330635" y="0"/>
            <a:ext cx="888053" cy="17135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0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75492" y="502857"/>
            <a:ext cx="1121281" cy="1143000"/>
          </a:xfrm>
        </p:spPr>
        <p:txBody>
          <a:bodyPr>
            <a:normAutofit/>
          </a:bodyPr>
          <a:lstStyle/>
          <a:p>
            <a:r>
              <a:rPr lang="it-IT" sz="5000" dirty="0" smtClean="0">
                <a:latin typeface="+mn-lt"/>
                <a:ea typeface="Verdana" pitchFamily="34" charset="0"/>
                <a:cs typeface="Verdana" pitchFamily="34" charset="0"/>
              </a:rPr>
              <a:t>Ieri</a:t>
            </a:r>
            <a:endParaRPr lang="it-IT" sz="50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0" descr="IMG118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52" y="1845700"/>
            <a:ext cx="5180909" cy="42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08869" y="157270"/>
            <a:ext cx="48400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000" dirty="0" smtClean="0">
                <a:latin typeface="+mn-lt"/>
                <a:ea typeface="Verdana" pitchFamily="34" charset="0"/>
                <a:cs typeface="Verdana" pitchFamily="34" charset="0"/>
              </a:rPr>
              <a:t>Oggi e Domani</a:t>
            </a:r>
            <a:endParaRPr lang="it-IT" sz="50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Immagine 7" descr="IMG_5375.JPG"/>
          <p:cNvPicPr>
            <a:picLocks noChangeAspect="1"/>
          </p:cNvPicPr>
          <p:nvPr/>
        </p:nvPicPr>
        <p:blipFill>
          <a:blip r:embed="rId3" cstate="print"/>
          <a:srcRect t="2481" b="15653"/>
          <a:stretch>
            <a:fillRect/>
          </a:stretch>
        </p:blipFill>
        <p:spPr>
          <a:xfrm>
            <a:off x="7206154" y="1738123"/>
            <a:ext cx="2301825" cy="2522927"/>
          </a:xfrm>
          <a:prstGeom prst="rect">
            <a:avLst/>
          </a:prstGeom>
        </p:spPr>
      </p:pic>
      <p:pic>
        <p:nvPicPr>
          <p:cNvPr id="9" name="Immagine 8" descr="TRASCO.jpg"/>
          <p:cNvPicPr>
            <a:picLocks noChangeAspect="1"/>
          </p:cNvPicPr>
          <p:nvPr/>
        </p:nvPicPr>
        <p:blipFill>
          <a:blip r:embed="rId4" cstate="print"/>
          <a:srcRect t="18740" r="2849" b="18795"/>
          <a:stretch>
            <a:fillRect/>
          </a:stretch>
        </p:blipFill>
        <p:spPr>
          <a:xfrm>
            <a:off x="6055018" y="4572008"/>
            <a:ext cx="4039966" cy="183634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3333" y="1074357"/>
            <a:ext cx="15811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6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644" y="291943"/>
            <a:ext cx="9774209" cy="1400530"/>
          </a:xfrm>
        </p:spPr>
        <p:txBody>
          <a:bodyPr/>
          <a:lstStyle/>
          <a:p>
            <a:r>
              <a:rPr lang="it-IT" dirty="0" smtClean="0"/>
              <a:t>Finanziamenti in Italia e in Argentina</a:t>
            </a:r>
            <a:endParaRPr lang="en-GB" dirty="0"/>
          </a:p>
        </p:txBody>
      </p:sp>
      <p:pic>
        <p:nvPicPr>
          <p:cNvPr id="4" name="Immagine 4"/>
          <p:cNvPicPr/>
          <p:nvPr/>
        </p:nvPicPr>
        <p:blipFill>
          <a:blip r:embed="rId2"/>
          <a:stretch/>
        </p:blipFill>
        <p:spPr>
          <a:xfrm>
            <a:off x="10049853" y="0"/>
            <a:ext cx="1168835" cy="2136161"/>
          </a:xfrm>
          <a:prstGeom prst="rect">
            <a:avLst/>
          </a:prstGeom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85"/>
          <a:stretch/>
        </p:blipFill>
        <p:spPr>
          <a:xfrm>
            <a:off x="2292241" y="2053772"/>
            <a:ext cx="1923769" cy="1086874"/>
          </a:xfrm>
          <a:prstGeom prst="rect">
            <a:avLst/>
          </a:prstGeom>
        </p:spPr>
      </p:pic>
      <p:pic>
        <p:nvPicPr>
          <p:cNvPr id="7" name="Picture 9"/>
          <p:cNvPicPr/>
          <p:nvPr/>
        </p:nvPicPr>
        <p:blipFill>
          <a:blip r:embed="rId4"/>
          <a:stretch/>
        </p:blipFill>
        <p:spPr>
          <a:xfrm>
            <a:off x="2547193" y="3702355"/>
            <a:ext cx="1413863" cy="133702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95" y="2111802"/>
            <a:ext cx="4392928" cy="9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conicet.gov.ar/wp-content/themes/conicet2015Responsive/images/header/logo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73" y="3746422"/>
            <a:ext cx="1994494" cy="124888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8" name="Picture 4" descr="http://www.agencia.mincyt.gob.ar/images/agencia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3"/>
          <a:stretch/>
        </p:blipFill>
        <p:spPr bwMode="auto">
          <a:xfrm>
            <a:off x="7270125" y="3855600"/>
            <a:ext cx="2725939" cy="103936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Immagine 10"/>
          <p:cNvPicPr/>
          <p:nvPr/>
        </p:nvPicPr>
        <p:blipFill>
          <a:blip r:embed="rId8"/>
          <a:stretch/>
        </p:blipFill>
        <p:spPr>
          <a:xfrm>
            <a:off x="730182" y="5497926"/>
            <a:ext cx="1214610" cy="112955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2034904" y="5878036"/>
            <a:ext cx="662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 workshop in occasione delle giornate CUIA in Argentina</a:t>
            </a:r>
            <a:endParaRPr lang="en-GB" dirty="0"/>
          </a:p>
        </p:txBody>
      </p:sp>
      <p:sp>
        <p:nvSpPr>
          <p:cNvPr id="10" name="Freccia circolare a destra 9"/>
          <p:cNvSpPr/>
          <p:nvPr/>
        </p:nvSpPr>
        <p:spPr>
          <a:xfrm>
            <a:off x="730182" y="2399512"/>
            <a:ext cx="1408577" cy="2391374"/>
          </a:xfrm>
          <a:prstGeom prst="curvedRightArrow">
            <a:avLst>
              <a:gd name="adj1" fmla="val 11669"/>
              <a:gd name="adj2" fmla="val 21757"/>
              <a:gd name="adj3" fmla="val 2500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2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5740843" y="1876465"/>
            <a:ext cx="3176964" cy="403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Medicina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Fisica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Biologia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Chimica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Ingegneria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Psicologia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Infermieristica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b="5069"/>
          <a:stretch/>
        </p:blipFill>
        <p:spPr bwMode="auto">
          <a:xfrm>
            <a:off x="486217" y="1372766"/>
            <a:ext cx="5101430" cy="47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arentesi graffa chiusa 5"/>
          <p:cNvSpPr/>
          <p:nvPr/>
        </p:nvSpPr>
        <p:spPr>
          <a:xfrm>
            <a:off x="8545911" y="2047755"/>
            <a:ext cx="644464" cy="36576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9067501" y="2047755"/>
            <a:ext cx="2984001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dirty="0" smtClean="0">
                <a:solidFill>
                  <a:schemeClr val="tx1"/>
                </a:solidFill>
              </a:rPr>
              <a:t>complessità</a:t>
            </a:r>
            <a:endParaRPr lang="en-GB" sz="3800" dirty="0">
              <a:solidFill>
                <a:schemeClr val="tx1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9943333" y="3402085"/>
            <a:ext cx="445674" cy="97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ccia in giù 8"/>
          <p:cNvSpPr/>
          <p:nvPr/>
        </p:nvSpPr>
        <p:spPr>
          <a:xfrm rot="10800000">
            <a:off x="10497357" y="3402085"/>
            <a:ext cx="445674" cy="97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8998186" y="4518209"/>
            <a:ext cx="3150453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intersezione</a:t>
            </a:r>
            <a:endParaRPr lang="en-GB" dirty="0"/>
          </a:p>
        </p:txBody>
      </p:sp>
      <p:pic>
        <p:nvPicPr>
          <p:cNvPr id="11" name="Immagine 4"/>
          <p:cNvPicPr/>
          <p:nvPr/>
        </p:nvPicPr>
        <p:blipFill>
          <a:blip r:embed="rId3"/>
          <a:stretch/>
        </p:blipFill>
        <p:spPr>
          <a:xfrm>
            <a:off x="10330635" y="0"/>
            <a:ext cx="888053" cy="17135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7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workshop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8727" y="1615596"/>
            <a:ext cx="8946541" cy="142975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«</a:t>
            </a:r>
            <a:r>
              <a:rPr lang="it-IT" dirty="0"/>
              <a:t>L’idea è stata far vedere le diverse competenze che sono coinvolte nella ricerca su una terapia combinata </a:t>
            </a:r>
            <a:r>
              <a:rPr lang="it-IT" dirty="0" smtClean="0"/>
              <a:t>neutroni + boro</a:t>
            </a:r>
            <a:r>
              <a:rPr lang="it-IT" dirty="0"/>
              <a:t>, e dare delle informazioni di base e il contesto in cui si troverebbero a lavorare se volessero iniziare la loro carriera in questo ambito</a:t>
            </a:r>
            <a:r>
              <a:rPr lang="it-IT" dirty="0" smtClean="0"/>
              <a:t>.»</a:t>
            </a:r>
            <a:endParaRPr lang="en-GB" dirty="0"/>
          </a:p>
        </p:txBody>
      </p:sp>
      <p:pic>
        <p:nvPicPr>
          <p:cNvPr id="4" name="Immagine 4"/>
          <p:cNvPicPr/>
          <p:nvPr/>
        </p:nvPicPr>
        <p:blipFill>
          <a:blip r:embed="rId2"/>
          <a:stretch/>
        </p:blipFill>
        <p:spPr>
          <a:xfrm>
            <a:off x="10330635" y="0"/>
            <a:ext cx="888053" cy="1713539"/>
          </a:xfrm>
          <a:prstGeom prst="rect">
            <a:avLst/>
          </a:prstGeom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1540634" y="4198288"/>
            <a:ext cx="2474776" cy="1041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3-5 Maggio</a:t>
            </a:r>
          </a:p>
        </p:txBody>
      </p:sp>
      <p:pic>
        <p:nvPicPr>
          <p:cNvPr id="6" name="Immagine 6"/>
          <p:cNvPicPr/>
          <p:nvPr/>
        </p:nvPicPr>
        <p:blipFill rotWithShape="1">
          <a:blip r:embed="rId3"/>
          <a:srcRect l="7932" t="7598" r="6746" b="14753"/>
          <a:stretch/>
        </p:blipFill>
        <p:spPr>
          <a:xfrm>
            <a:off x="4690011" y="3880236"/>
            <a:ext cx="1963972" cy="178904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ttangolo 6"/>
          <p:cNvSpPr/>
          <p:nvPr/>
        </p:nvSpPr>
        <p:spPr>
          <a:xfrm>
            <a:off x="7328584" y="4198288"/>
            <a:ext cx="2474776" cy="1041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MASTERCLASS</a:t>
            </a:r>
          </a:p>
        </p:txBody>
      </p:sp>
    </p:spTree>
    <p:extLst>
      <p:ext uri="{BB962C8B-B14F-4D97-AF65-F5344CB8AC3E}">
        <p14:creationId xmlns:p14="http://schemas.microsoft.com/office/powerpoint/2010/main" val="32984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Partecipanti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248" y="1536084"/>
            <a:ext cx="8946541" cy="4195481"/>
          </a:xfrm>
        </p:spPr>
        <p:txBody>
          <a:bodyPr/>
          <a:lstStyle/>
          <a:p>
            <a:r>
              <a:rPr lang="it-IT" dirty="0" smtClean="0"/>
              <a:t>Da Italia: 2 Università di Pavia, 1 Università di Palermo, 1 INFN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Da Argentina </a:t>
            </a:r>
            <a:r>
              <a:rPr lang="it-IT" b="1" dirty="0" smtClean="0"/>
              <a:t>23</a:t>
            </a:r>
            <a:r>
              <a:rPr lang="it-IT" dirty="0" smtClean="0"/>
              <a:t> speakers da:</a:t>
            </a:r>
          </a:p>
          <a:p>
            <a:endParaRPr lang="en-GB" dirty="0"/>
          </a:p>
        </p:txBody>
      </p:sp>
      <p:pic>
        <p:nvPicPr>
          <p:cNvPr id="4" name="Immagine 4"/>
          <p:cNvPicPr/>
          <p:nvPr/>
        </p:nvPicPr>
        <p:blipFill>
          <a:blip r:embed="rId2"/>
          <a:stretch/>
        </p:blipFill>
        <p:spPr>
          <a:xfrm>
            <a:off x="10298362" y="0"/>
            <a:ext cx="943380" cy="1618639"/>
          </a:xfrm>
          <a:prstGeom prst="rect">
            <a:avLst/>
          </a:prstGeom>
          <a:ln>
            <a:noFill/>
          </a:ln>
        </p:spPr>
      </p:pic>
      <p:pic>
        <p:nvPicPr>
          <p:cNvPr id="5" name="Immagine 6"/>
          <p:cNvPicPr/>
          <p:nvPr/>
        </p:nvPicPr>
        <p:blipFill rotWithShape="1">
          <a:blip r:embed="rId3"/>
          <a:srcRect l="6242" t="6218" r="7400" b="15788"/>
          <a:stretch/>
        </p:blipFill>
        <p:spPr>
          <a:xfrm>
            <a:off x="5819033" y="4902413"/>
            <a:ext cx="1734372" cy="152592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9"/>
          <p:cNvPicPr/>
          <p:nvPr/>
        </p:nvPicPr>
        <p:blipFill>
          <a:blip r:embed="rId4"/>
          <a:stretch/>
        </p:blipFill>
        <p:spPr>
          <a:xfrm>
            <a:off x="1140267" y="5271246"/>
            <a:ext cx="1072735" cy="101746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7" name="Immagine 6"/>
          <p:cNvPicPr/>
          <p:nvPr/>
        </p:nvPicPr>
        <p:blipFill>
          <a:blip r:embed="rId5"/>
          <a:stretch/>
        </p:blipFill>
        <p:spPr>
          <a:xfrm>
            <a:off x="2477096" y="5233166"/>
            <a:ext cx="3232800" cy="10188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8" name="Immagine 5"/>
          <p:cNvPicPr/>
          <p:nvPr/>
        </p:nvPicPr>
        <p:blipFill>
          <a:blip r:embed="rId6"/>
          <a:stretch/>
        </p:blipFill>
        <p:spPr>
          <a:xfrm>
            <a:off x="3669211" y="2360985"/>
            <a:ext cx="1068686" cy="105415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85"/>
          <a:stretch/>
        </p:blipFill>
        <p:spPr>
          <a:xfrm>
            <a:off x="5160996" y="2328269"/>
            <a:ext cx="1923769" cy="1086874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45" y="5206877"/>
            <a:ext cx="2698333" cy="10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b="10743"/>
          <a:stretch/>
        </p:blipFill>
        <p:spPr>
          <a:xfrm>
            <a:off x="7507864" y="2140652"/>
            <a:ext cx="4394301" cy="25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316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Arial</vt:lpstr>
      <vt:lpstr>Bradley Hand ITC</vt:lpstr>
      <vt:lpstr>Calibri</vt:lpstr>
      <vt:lpstr>Century Gothic</vt:lpstr>
      <vt:lpstr>Times</vt:lpstr>
      <vt:lpstr>Times New Roman</vt:lpstr>
      <vt:lpstr>Verdana</vt:lpstr>
      <vt:lpstr>Wingdings</vt:lpstr>
      <vt:lpstr>Wingdings 3</vt:lpstr>
      <vt:lpstr>ヒラギノ明朝 ProN W3</vt:lpstr>
      <vt:lpstr>Ione</vt:lpstr>
      <vt:lpstr>La terapia per cattura neutronica sul boro: aspetti interdisciplinari per la realizzazione di una radioterapia selettiva </vt:lpstr>
      <vt:lpstr>Presentazione standard di PowerPoint</vt:lpstr>
      <vt:lpstr>Boron Neutron Capture Therapy</vt:lpstr>
      <vt:lpstr>Selettività</vt:lpstr>
      <vt:lpstr>Ieri</vt:lpstr>
      <vt:lpstr>Finanziamenti in Italia e in Argentina</vt:lpstr>
      <vt:lpstr>Presentazione standard di PowerPoint</vt:lpstr>
      <vt:lpstr>Il workshop</vt:lpstr>
      <vt:lpstr>Partecipanti</vt:lpstr>
      <vt:lpstr>Audience</vt:lpstr>
      <vt:lpstr>Presentazione standard di PowerPoint</vt:lpstr>
      <vt:lpstr>By-products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terapia per cattura neutronica sul boro: aspetti interdisciplinari per la realizzazione di una radioterapia selettiva</dc:title>
  <dc:creator>silva bortolussi</dc:creator>
  <cp:lastModifiedBy>silva bortolussi</cp:lastModifiedBy>
  <cp:revision>15</cp:revision>
  <dcterms:created xsi:type="dcterms:W3CDTF">2018-10-11T09:45:42Z</dcterms:created>
  <dcterms:modified xsi:type="dcterms:W3CDTF">2018-10-11T15:22:48Z</dcterms:modified>
</cp:coreProperties>
</file>