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04" r:id="rId2"/>
    <p:sldId id="263" r:id="rId3"/>
    <p:sldId id="259" r:id="rId4"/>
    <p:sldId id="267" r:id="rId5"/>
    <p:sldId id="261" r:id="rId6"/>
    <p:sldId id="262" r:id="rId7"/>
    <p:sldId id="265" r:id="rId8"/>
    <p:sldId id="409" r:id="rId9"/>
    <p:sldId id="411" r:id="rId10"/>
    <p:sldId id="412" r:id="rId11"/>
    <p:sldId id="406" r:id="rId12"/>
    <p:sldId id="401" r:id="rId13"/>
    <p:sldId id="398" r:id="rId14"/>
    <p:sldId id="338" r:id="rId15"/>
    <p:sldId id="369" r:id="rId16"/>
    <p:sldId id="368" r:id="rId17"/>
    <p:sldId id="303" r:id="rId18"/>
    <p:sldId id="363" r:id="rId19"/>
    <p:sldId id="388" r:id="rId20"/>
    <p:sldId id="420" r:id="rId21"/>
    <p:sldId id="394" r:id="rId22"/>
    <p:sldId id="390" r:id="rId23"/>
    <p:sldId id="343" r:id="rId24"/>
    <p:sldId id="361" r:id="rId25"/>
    <p:sldId id="399" r:id="rId26"/>
    <p:sldId id="347" r:id="rId27"/>
    <p:sldId id="416" r:id="rId28"/>
    <p:sldId id="417" r:id="rId29"/>
    <p:sldId id="418" r:id="rId30"/>
    <p:sldId id="415" r:id="rId31"/>
    <p:sldId id="419" r:id="rId32"/>
  </p:sldIdLst>
  <p:sldSz cx="9144000" cy="5715000" type="screen16x1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DFF"/>
    <a:srgbClr val="CCECFF"/>
    <a:srgbClr val="EFD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4660"/>
  </p:normalViewPr>
  <p:slideViewPr>
    <p:cSldViewPr>
      <p:cViewPr>
        <p:scale>
          <a:sx n="112" d="100"/>
          <a:sy n="112" d="100"/>
        </p:scale>
        <p:origin x="-1504" y="-12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DCBAA30-10DF-4D99-9E3E-FA3D03BDC4C9}" type="datetimeFigureOut">
              <a:rPr lang="it-IT"/>
              <a:pPr>
                <a:defRPr/>
              </a:pPr>
              <a:t>12/10/18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D0FDF3F-DFF0-4282-A12E-9F08F1EA271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4098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41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DCD1A8-FFD7-4EA7-8E0F-1B0A1639F3AF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8861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attuali tecnologie per il controllo della maturazione prematura di frutta e ortaggi consistono nella messa a punto di imballaggi contenenti sostanze, ad esempio permanganato di potassio, con proprietà adsorbenti nei confronti dell’etilene. Sfortunatamente questi adsorbenti non possono essere posti a diretto contatto con gli alimenti, a causa della loro tossicità.</a:t>
            </a:r>
          </a:p>
          <a:p>
            <a:r>
              <a:rPr lang="it-IT" dirty="0" smtClean="0"/>
              <a:t>Si rende necessario, pertanto, identificare materiali compatibili con gli alimenti, in grado di adsorbire etilene e di conservare le loro proprietà anche se incorporati all’interno del packaging stesso.</a:t>
            </a:r>
            <a:endParaRPr lang="es-ES" sz="120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FDF3F-DFF0-4282-A12E-9F08F1EA2718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966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143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BB1E3F-E4E0-455B-92D3-AC966EB857C7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FDF3F-DFF0-4282-A12E-9F08F1EA2718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214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20484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4FAB7B10-D7FD-4824-A144-0BE295BA7C35}" type="slidenum">
              <a:rPr lang="it-IT" altLang="it-IT" sz="1200"/>
              <a:pPr algn="r" eaLnBrk="1" hangingPunct="1"/>
              <a:t>24</a:t>
            </a:fld>
            <a:endParaRPr lang="it-IT" alt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emf"/><Relationship Id="rId9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emf"/><Relationship Id="rId9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775358"/>
            <a:ext cx="7772400" cy="1225021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80FF-2F5D-4263-A932-E05514B8200F}" type="datetimeFigureOut">
              <a:rPr lang="it-IT"/>
              <a:pPr>
                <a:defRPr/>
              </a:pPr>
              <a:t>12/10/18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8494F-1D75-41CC-A1D8-24AF6FEAED4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511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6978D-2EDC-4470-A669-2BA33B0AF447}" type="datetimeFigureOut">
              <a:rPr lang="it-IT"/>
              <a:pPr>
                <a:defRPr/>
              </a:pPr>
              <a:t>12/10/18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E3532-161F-4FA2-A9E0-D7C26859149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0687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34EDA-5462-4955-8805-763196E68EC0}" type="datetimeFigureOut">
              <a:rPr lang="it-IT"/>
              <a:pPr>
                <a:defRPr/>
              </a:pPr>
              <a:t>12/10/18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EAFB2-BF2F-49A5-AAE0-BAA4A804890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285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9758"/>
            <a:ext cx="8229600" cy="67134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it-IT" sz="3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339FA4D7-C900-44F8-87DA-DEF1ED399C90}"/>
              </a:ext>
            </a:extLst>
          </p:cNvPr>
          <p:cNvSpPr/>
          <p:nvPr userDrawn="1"/>
        </p:nvSpPr>
        <p:spPr bwMode="auto">
          <a:xfrm>
            <a:off x="0" y="168275"/>
            <a:ext cx="9144000" cy="252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9" name="Picture 2" descr="J:\HD MIMMO 2\Cartellone\ACLabs\Logo ACLAbs_ver3.tif">
            <a:extLst>
              <a:ext uri="{FF2B5EF4-FFF2-40B4-BE49-F238E27FC236}">
                <a16:creationId xmlns="" xmlns:a16="http://schemas.microsoft.com/office/drawing/2014/main" id="{DAB037D9-42F5-4D56-8D47-A1168DC109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9760" r="34880" b="33620"/>
          <a:stretch>
            <a:fillRect/>
          </a:stretch>
        </p:blipFill>
        <p:spPr bwMode="auto">
          <a:xfrm>
            <a:off x="5580112" y="20412"/>
            <a:ext cx="684983" cy="46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24" descr="logo FII.png">
            <a:extLst>
              <a:ext uri="{FF2B5EF4-FFF2-40B4-BE49-F238E27FC236}">
                <a16:creationId xmlns="" xmlns:a16="http://schemas.microsoft.com/office/drawing/2014/main" id="{72C5FA90-870B-4945-8238-CA1C89118C7A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/>
          <a:stretch>
            <a:fillRect/>
          </a:stretch>
        </p:blipFill>
        <p:spPr bwMode="auto">
          <a:xfrm>
            <a:off x="7926671" y="158172"/>
            <a:ext cx="980202" cy="2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="" xmlns:a16="http://schemas.microsoft.com/office/drawing/2014/main" id="{B22F0212-5AE7-4355-A7DF-0352390D6673}"/>
              </a:ext>
            </a:extLst>
          </p:cNvPr>
          <p:cNvSpPr/>
          <p:nvPr userDrawn="1"/>
        </p:nvSpPr>
        <p:spPr bwMode="auto">
          <a:xfrm>
            <a:off x="7386638" y="139700"/>
            <a:ext cx="323850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3" name="Picture 6" descr="Risultati immagini per logo Scuola politecniva UNINA">
            <a:extLst>
              <a:ext uri="{FF2B5EF4-FFF2-40B4-BE49-F238E27FC236}">
                <a16:creationId xmlns="" xmlns:a16="http://schemas.microsoft.com/office/drawing/2014/main" id="{9D758049-00EE-46F2-90F7-722D53C4BF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72" y="157936"/>
            <a:ext cx="538199" cy="2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ttore 1 30">
            <a:extLst>
              <a:ext uri="{FF2B5EF4-FFF2-40B4-BE49-F238E27FC236}">
                <a16:creationId xmlns="" xmlns:a16="http://schemas.microsoft.com/office/drawing/2014/main" id="{010F8945-D2AF-4655-8818-D01BF33A55BC}"/>
              </a:ext>
            </a:extLst>
          </p:cNvPr>
          <p:cNvCxnSpPr/>
          <p:nvPr userDrawn="1"/>
        </p:nvCxnSpPr>
        <p:spPr bwMode="auto">
          <a:xfrm>
            <a:off x="0" y="5267324"/>
            <a:ext cx="91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31" descr="Logo DICMAPI_4.jpg">
            <a:extLst>
              <a:ext uri="{FF2B5EF4-FFF2-40B4-BE49-F238E27FC236}">
                <a16:creationId xmlns="" xmlns:a16="http://schemas.microsoft.com/office/drawing/2014/main" id="{85C7EAA7-214E-43A7-8464-96B8902937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932" y="159306"/>
            <a:ext cx="672356" cy="26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Risultati immagini per cindeca">
            <a:extLst>
              <a:ext uri="{FF2B5EF4-FFF2-40B4-BE49-F238E27FC236}">
                <a16:creationId xmlns="" xmlns:a16="http://schemas.microsoft.com/office/drawing/2014/main" id="{1A6772C9-58CE-4FB9-B994-80208142360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" b="8581"/>
          <a:stretch/>
        </p:blipFill>
        <p:spPr bwMode="auto">
          <a:xfrm>
            <a:off x="1403648" y="58338"/>
            <a:ext cx="1739266" cy="3848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ttangolo 16">
            <a:extLst>
              <a:ext uri="{FF2B5EF4-FFF2-40B4-BE49-F238E27FC236}">
                <a16:creationId xmlns="" xmlns:a16="http://schemas.microsoft.com/office/drawing/2014/main" id="{A468BFCC-3C47-4274-B488-B04C76F5EA6C}"/>
              </a:ext>
            </a:extLst>
          </p:cNvPr>
          <p:cNvSpPr/>
          <p:nvPr userDrawn="1"/>
        </p:nvSpPr>
        <p:spPr>
          <a:xfrm>
            <a:off x="457200" y="5349219"/>
            <a:ext cx="82809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b="1" i="1" dirty="0">
                <a:solidFill>
                  <a:schemeClr val="tx2">
                    <a:lumMod val="75000"/>
                  </a:schemeClr>
                </a:solidFill>
              </a:rPr>
              <a:t>Giornate del CUIA in Italia</a:t>
            </a:r>
            <a:r>
              <a:rPr lang="es-ES" sz="1050" b="1" i="1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s-ES" sz="1050" i="1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it-IT" sz="1050" i="1" dirty="0">
                <a:solidFill>
                  <a:schemeClr val="tx2">
                    <a:lumMod val="75000"/>
                  </a:schemeClr>
                </a:solidFill>
              </a:rPr>
              <a:t>1-12 ottobre 2018 · Bari, Università degli Studi di Bari “A. Moro”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774F07BE-FF87-4F75-96CE-5E2D2D3D55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86" y="41878"/>
            <a:ext cx="724008" cy="48469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="" xmlns:a16="http://schemas.microsoft.com/office/drawing/2014/main" id="{214A39A9-3EF1-43EE-B83F-1FED69812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7466" b="6954"/>
          <a:stretch/>
        </p:blipFill>
        <p:spPr>
          <a:xfrm>
            <a:off x="4848803" y="-422"/>
            <a:ext cx="498200" cy="468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="" xmlns:a16="http://schemas.microsoft.com/office/drawing/2014/main" id="{357604DF-B677-4A3F-BE16-E1A04842B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6" b="12370"/>
          <a:stretch/>
        </p:blipFill>
        <p:spPr>
          <a:xfrm>
            <a:off x="179512" y="100886"/>
            <a:ext cx="1008111" cy="3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9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F136C-CF2D-43C9-BFA2-D88713846549}" type="datetimeFigureOut">
              <a:rPr lang="it-IT"/>
              <a:pPr>
                <a:defRPr/>
              </a:pPr>
              <a:t>12/10/18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5DC98-4724-4A8C-99A1-2AF0F999C0B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40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3F6BC-1722-4AE2-ABBD-1559DBB946B6}" type="datetimeFigureOut">
              <a:rPr lang="it-IT"/>
              <a:pPr>
                <a:defRPr/>
              </a:pPr>
              <a:t>12/10/18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56463-245E-42D4-BEF4-B7685FBE1E0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444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96FFC-27BF-4215-A766-CAA55264AC02}" type="datetimeFigureOut">
              <a:rPr lang="it-IT"/>
              <a:pPr>
                <a:defRPr/>
              </a:pPr>
              <a:t>12/10/18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D5920-F98D-476B-8628-207F68B9680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40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1 30">
            <a:extLst>
              <a:ext uri="{FF2B5EF4-FFF2-40B4-BE49-F238E27FC236}">
                <a16:creationId xmlns="" xmlns:a16="http://schemas.microsoft.com/office/drawing/2014/main" id="{AE7FC9C3-8E4C-4FED-89DC-F681C4603ADB}"/>
              </a:ext>
            </a:extLst>
          </p:cNvPr>
          <p:cNvCxnSpPr/>
          <p:nvPr userDrawn="1"/>
        </p:nvCxnSpPr>
        <p:spPr bwMode="auto">
          <a:xfrm>
            <a:off x="0" y="5267324"/>
            <a:ext cx="91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="" xmlns:a16="http://schemas.microsoft.com/office/drawing/2014/main" id="{23A7BD43-BAF6-4D45-98BD-5D35F1E7F4F3}"/>
              </a:ext>
            </a:extLst>
          </p:cNvPr>
          <p:cNvSpPr/>
          <p:nvPr userDrawn="1"/>
        </p:nvSpPr>
        <p:spPr>
          <a:xfrm>
            <a:off x="457200" y="5349219"/>
            <a:ext cx="82809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b="1" i="1" dirty="0">
                <a:solidFill>
                  <a:schemeClr val="tx2">
                    <a:lumMod val="75000"/>
                  </a:schemeClr>
                </a:solidFill>
              </a:rPr>
              <a:t>Giornate del CUIA in Italia</a:t>
            </a:r>
            <a:r>
              <a:rPr lang="es-ES" sz="1050" b="1" i="1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s-ES" sz="1050" i="1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it-IT" sz="1050" i="1" dirty="0">
                <a:solidFill>
                  <a:schemeClr val="tx2">
                    <a:lumMod val="75000"/>
                  </a:schemeClr>
                </a:solidFill>
              </a:rPr>
              <a:t>1-12 ottobre 2018 · Bari, Università degli Studi di Bari “A. Moro”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="" xmlns:a16="http://schemas.microsoft.com/office/drawing/2014/main" id="{81BCC0E0-8EF9-4AA1-B50A-A1C87247D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758"/>
            <a:ext cx="8229600" cy="671342"/>
          </a:xfrm>
        </p:spPr>
        <p:txBody>
          <a:bodyPr/>
          <a:lstStyle>
            <a:lvl1pPr>
              <a:defRPr sz="3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="" xmlns:a16="http://schemas.microsoft.com/office/drawing/2014/main" id="{339FA4D7-C900-44F8-87DA-DEF1ED399C90}"/>
              </a:ext>
            </a:extLst>
          </p:cNvPr>
          <p:cNvSpPr/>
          <p:nvPr userDrawn="1"/>
        </p:nvSpPr>
        <p:spPr bwMode="auto">
          <a:xfrm>
            <a:off x="0" y="168275"/>
            <a:ext cx="9144000" cy="252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7" name="Picture 2" descr="J:\HD MIMMO 2\Cartellone\ACLabs\Logo ACLAbs_ver3.tif">
            <a:extLst>
              <a:ext uri="{FF2B5EF4-FFF2-40B4-BE49-F238E27FC236}">
                <a16:creationId xmlns="" xmlns:a16="http://schemas.microsoft.com/office/drawing/2014/main" id="{DAB037D9-42F5-4D56-8D47-A1168DC109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9760" r="34880" b="33620"/>
          <a:stretch>
            <a:fillRect/>
          </a:stretch>
        </p:blipFill>
        <p:spPr bwMode="auto">
          <a:xfrm>
            <a:off x="5580112" y="20412"/>
            <a:ext cx="684983" cy="46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24" descr="logo FII.png">
            <a:extLst>
              <a:ext uri="{FF2B5EF4-FFF2-40B4-BE49-F238E27FC236}">
                <a16:creationId xmlns="" xmlns:a16="http://schemas.microsoft.com/office/drawing/2014/main" id="{72C5FA90-870B-4945-8238-CA1C89118C7A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/>
          <a:stretch>
            <a:fillRect/>
          </a:stretch>
        </p:blipFill>
        <p:spPr bwMode="auto">
          <a:xfrm>
            <a:off x="7926671" y="158172"/>
            <a:ext cx="980202" cy="2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B22F0212-5AE7-4355-A7DF-0352390D6673}"/>
              </a:ext>
            </a:extLst>
          </p:cNvPr>
          <p:cNvSpPr/>
          <p:nvPr userDrawn="1"/>
        </p:nvSpPr>
        <p:spPr bwMode="auto">
          <a:xfrm>
            <a:off x="7386638" y="139700"/>
            <a:ext cx="323850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20" name="Picture 6" descr="Risultati immagini per logo Scuola politecniva UNINA">
            <a:extLst>
              <a:ext uri="{FF2B5EF4-FFF2-40B4-BE49-F238E27FC236}">
                <a16:creationId xmlns="" xmlns:a16="http://schemas.microsoft.com/office/drawing/2014/main" id="{9D758049-00EE-46F2-90F7-722D53C4BF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72" y="157936"/>
            <a:ext cx="538199" cy="2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31" descr="Logo DICMAPI_4.jpg">
            <a:extLst>
              <a:ext uri="{FF2B5EF4-FFF2-40B4-BE49-F238E27FC236}">
                <a16:creationId xmlns="" xmlns:a16="http://schemas.microsoft.com/office/drawing/2014/main" id="{85C7EAA7-214E-43A7-8464-96B8902937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932" y="159306"/>
            <a:ext cx="672356" cy="26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Risultati immagini per cindeca">
            <a:extLst>
              <a:ext uri="{FF2B5EF4-FFF2-40B4-BE49-F238E27FC236}">
                <a16:creationId xmlns="" xmlns:a16="http://schemas.microsoft.com/office/drawing/2014/main" id="{1A6772C9-58CE-4FB9-B994-80208142360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" b="8581"/>
          <a:stretch/>
        </p:blipFill>
        <p:spPr bwMode="auto">
          <a:xfrm>
            <a:off x="1403648" y="58338"/>
            <a:ext cx="1739266" cy="3848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Immagine 22">
            <a:extLst>
              <a:ext uri="{FF2B5EF4-FFF2-40B4-BE49-F238E27FC236}">
                <a16:creationId xmlns="" xmlns:a16="http://schemas.microsoft.com/office/drawing/2014/main" id="{774F07BE-FF87-4F75-96CE-5E2D2D3D55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86" y="41878"/>
            <a:ext cx="724008" cy="48469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="" xmlns:a16="http://schemas.microsoft.com/office/drawing/2014/main" id="{214A39A9-3EF1-43EE-B83F-1FED69812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7466" b="6954"/>
          <a:stretch/>
        </p:blipFill>
        <p:spPr>
          <a:xfrm>
            <a:off x="4848803" y="-422"/>
            <a:ext cx="498200" cy="468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="" xmlns:a16="http://schemas.microsoft.com/office/drawing/2014/main" id="{357604DF-B677-4A3F-BE16-E1A04842B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6" b="12370"/>
          <a:stretch/>
        </p:blipFill>
        <p:spPr>
          <a:xfrm>
            <a:off x="179512" y="100886"/>
            <a:ext cx="1008111" cy="3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5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320EC-8D1B-4958-A04B-DF014F572E75}" type="datetimeFigureOut">
              <a:rPr lang="it-IT"/>
              <a:pPr>
                <a:defRPr/>
              </a:pPr>
              <a:t>12/10/18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EB76E-CD44-4501-AAD0-F2A8E91940A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72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8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CB1A8-9A45-48BF-9DDD-EF6A5E9587BE}" type="datetimeFigureOut">
              <a:rPr lang="it-IT"/>
              <a:pPr>
                <a:defRPr/>
              </a:pPr>
              <a:t>12/10/18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2560E-3C98-4BE5-89D2-F4A81856D84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88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472785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1BFD7-3757-4348-B4BA-70881D68E430}" type="datetimeFigureOut">
              <a:rPr lang="it-IT"/>
              <a:pPr>
                <a:defRPr/>
              </a:pPr>
              <a:t>12/10/18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AFDEC-AB08-4968-8898-E86DC77239B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758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EE5DF2-A4C7-48EA-BC3C-3ED946E73F0A}" type="datetimeFigureOut">
              <a:rPr lang="it-IT"/>
              <a:pPr>
                <a:defRPr/>
              </a:pPr>
              <a:t>12/10/18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149788-32CE-43CA-AE08-D9C72EA516C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11.jpeg"/><Relationship Id="rId7" Type="http://schemas.openxmlformats.org/officeDocument/2006/relationships/image" Target="../media/image5.png"/><Relationship Id="rId8" Type="http://schemas.openxmlformats.org/officeDocument/2006/relationships/image" Target="../media/image12.png"/><Relationship Id="rId9" Type="http://schemas.openxmlformats.org/officeDocument/2006/relationships/image" Target="../media/image7.emf"/><Relationship Id="rId10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za-structure.org/databases/activated_page.htm" TargetMode="External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iza-structure.org/databases/activated_page.htm" TargetMode="External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wmf"/><Relationship Id="rId5" Type="http://schemas.openxmlformats.org/officeDocument/2006/relationships/image" Target="../media/image41.wmf"/><Relationship Id="rId6" Type="http://schemas.openxmlformats.org/officeDocument/2006/relationships/image" Target="../media/image44.jpe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domenico.caputo@unina.it" TargetMode="External"/><Relationship Id="rId3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906463"/>
            <a:ext cx="9144000" cy="3603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3075" name="Picture 2" descr="J:\HD MIMMO 2\Cartellone\ACLabs\Logo ACLAbs_ver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9760" r="34880" b="33620"/>
          <a:stretch>
            <a:fillRect/>
          </a:stretch>
        </p:blipFill>
        <p:spPr bwMode="auto">
          <a:xfrm>
            <a:off x="574934" y="616199"/>
            <a:ext cx="1317441" cy="88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Risultati immagini per logo Scuola politecniva UNI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9" y="2356619"/>
            <a:ext cx="673031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ttore 1 12"/>
          <p:cNvCxnSpPr/>
          <p:nvPr/>
        </p:nvCxnSpPr>
        <p:spPr>
          <a:xfrm>
            <a:off x="2411760" y="230188"/>
            <a:ext cx="0" cy="5219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9" name="AutoShape 8" descr="Immagine correl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3080" name="Immagine 15" descr="logo FII.png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/>
          <a:stretch>
            <a:fillRect/>
          </a:stretch>
        </p:blipFill>
        <p:spPr bwMode="auto">
          <a:xfrm>
            <a:off x="937476" y="2353444"/>
            <a:ext cx="133026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670324" y="4130966"/>
            <a:ext cx="6402384" cy="1368152"/>
          </a:xfrm>
          <a:prstGeom prst="rect">
            <a:avLst/>
          </a:prstGeom>
        </p:spPr>
        <p:txBody>
          <a:bodyPr lIns="71327" tIns="35664" rIns="71327" bIns="35664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1600" i="1" dirty="0">
                <a:solidFill>
                  <a:schemeClr val="tx2">
                    <a:lumMod val="75000"/>
                  </a:schemeClr>
                </a:solidFill>
              </a:rPr>
              <a:t>Domenico Caputo</a:t>
            </a:r>
          </a:p>
          <a:p>
            <a:pPr fontAlgn="auto">
              <a:spcAft>
                <a:spcPts val="0"/>
              </a:spcAft>
              <a:defRPr/>
            </a:pPr>
            <a:endParaRPr lang="it-IT" sz="1600" i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it-IT" sz="1200" i="1" dirty="0" err="1">
                <a:solidFill>
                  <a:schemeClr val="tx2">
                    <a:lumMod val="75000"/>
                  </a:schemeClr>
                </a:solidFill>
              </a:rPr>
              <a:t>ACLabs</a:t>
            </a:r>
            <a:r>
              <a:rPr lang="it-IT" sz="1200" i="1" dirty="0">
                <a:solidFill>
                  <a:schemeClr val="tx2">
                    <a:lumMod val="75000"/>
                  </a:schemeClr>
                </a:solidFill>
              </a:rPr>
              <a:t> – Laboratori di Chimica Applicata, 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tx2">
                    <a:lumMod val="75000"/>
                  </a:schemeClr>
                </a:solidFill>
              </a:rPr>
              <a:t>Dipartimento di Ingegneria Chimica dei Materiali e della Produzione Industriale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tx2">
                    <a:lumMod val="75000"/>
                  </a:schemeClr>
                </a:solidFill>
              </a:rPr>
              <a:t>Scuola </a:t>
            </a:r>
            <a:r>
              <a:rPr lang="it-IT" sz="1200" i="1" dirty="0" err="1">
                <a:solidFill>
                  <a:schemeClr val="tx2">
                    <a:lumMod val="75000"/>
                  </a:schemeClr>
                </a:solidFill>
              </a:rPr>
              <a:t>Politecnica</a:t>
            </a:r>
            <a:r>
              <a:rPr lang="it-IT" sz="1200" i="1" dirty="0">
                <a:solidFill>
                  <a:schemeClr val="tx2">
                    <a:lumMod val="75000"/>
                  </a:schemeClr>
                </a:solidFill>
              </a:rPr>
              <a:t> e delle Scienze di base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tx2">
                    <a:lumMod val="75000"/>
                  </a:schemeClr>
                </a:solidFill>
              </a:rPr>
              <a:t>Università degli Studi di Napoli Federico II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658738" y="2569468"/>
            <a:ext cx="6423023" cy="1311793"/>
          </a:xfrm>
          <a:prstGeom prst="rect">
            <a:avLst/>
          </a:prstGeom>
        </p:spPr>
        <p:txBody>
          <a:bodyPr lIns="71327" tIns="35664" rIns="71327" bIns="35664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Materiales micro y mesoporosos modificados como adsorbentes para la remoción de etileno en atmósferas controladas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Materiali microporosi e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mesoporosi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modificati come adsorbenti per la rimozione di etilene in atmosfera controllata</a:t>
            </a:r>
          </a:p>
        </p:txBody>
      </p:sp>
      <p:pic>
        <p:nvPicPr>
          <p:cNvPr id="3086" name="Immagine 19" descr="Logo DICMAPI_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4" y="1656732"/>
            <a:ext cx="1474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D11CF94B-9487-4FD8-A003-C36E85F5A7FB}"/>
              </a:ext>
            </a:extLst>
          </p:cNvPr>
          <p:cNvSpPr/>
          <p:nvPr/>
        </p:nvSpPr>
        <p:spPr>
          <a:xfrm>
            <a:off x="-22520" y="4538395"/>
            <a:ext cx="243428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Giornate del CUIA in Italia</a:t>
            </a:r>
            <a:endParaRPr lang="es-E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 11-12 ottobre 2018 · Bari</a:t>
            </a:r>
            <a:endParaRPr lang="es-ES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it-IT" sz="1100" dirty="0">
                <a:solidFill>
                  <a:schemeClr val="accent1">
                    <a:lumMod val="75000"/>
                  </a:schemeClr>
                </a:solidFill>
              </a:rPr>
              <a:t>Università degli Studi di Bari “A. Moro”</a:t>
            </a:r>
            <a:endParaRPr lang="es-E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2" descr="Risultati immagini per cindeca">
            <a:extLst>
              <a:ext uri="{FF2B5EF4-FFF2-40B4-BE49-F238E27FC236}">
                <a16:creationId xmlns="" xmlns:a16="http://schemas.microsoft.com/office/drawing/2014/main" id="{73695A8B-941C-42E6-A798-7BF656843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" r="8299" b="8581"/>
          <a:stretch/>
        </p:blipFill>
        <p:spPr bwMode="auto">
          <a:xfrm>
            <a:off x="86211" y="3073524"/>
            <a:ext cx="2181534" cy="5264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114355F7-6023-4955-A866-73DFFDCA70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04356"/>
            <a:ext cx="1226839" cy="70327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214A39A9-3EF1-43EE-B83F-1FED69812D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66" b="6954"/>
          <a:stretch/>
        </p:blipFill>
        <p:spPr>
          <a:xfrm>
            <a:off x="2683799" y="74744"/>
            <a:ext cx="828943" cy="778694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="" xmlns:a16="http://schemas.microsoft.com/office/drawing/2014/main" id="{18BF0157-E032-4015-8C02-B2E81B8E960E}"/>
              </a:ext>
            </a:extLst>
          </p:cNvPr>
          <p:cNvSpPr/>
          <p:nvPr/>
        </p:nvSpPr>
        <p:spPr>
          <a:xfrm>
            <a:off x="4067944" y="193204"/>
            <a:ext cx="3453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Programma di Cooperazione Bilaterale</a:t>
            </a:r>
          </a:p>
          <a:p>
            <a:pPr lvl="0"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2018-2019</a:t>
            </a:r>
            <a:endParaRPr lang="es-E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="" xmlns:a16="http://schemas.microsoft.com/office/drawing/2014/main" id="{357604DF-B677-4A3F-BE16-E1A04842BD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6" b="12370"/>
          <a:stretch/>
        </p:blipFill>
        <p:spPr>
          <a:xfrm>
            <a:off x="398352" y="3725524"/>
            <a:ext cx="1725375" cy="65096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779912" y="12733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rgbClr val="376092"/>
                </a:solidFill>
              </a:rPr>
              <a:t>MACROAREA TEMATICA DI </a:t>
            </a:r>
            <a:r>
              <a:rPr lang="it-IT" dirty="0" smtClean="0">
                <a:solidFill>
                  <a:srgbClr val="376092"/>
                </a:solidFill>
              </a:rPr>
              <a:t>RIFERIMENTO </a:t>
            </a:r>
            <a:endParaRPr lang="it-IT" dirty="0">
              <a:solidFill>
                <a:srgbClr val="376092"/>
              </a:solidFill>
            </a:endParaRPr>
          </a:p>
          <a:p>
            <a:pPr algn="ctr"/>
            <a:r>
              <a:rPr lang="it-IT" dirty="0" err="1">
                <a:solidFill>
                  <a:srgbClr val="376092"/>
                </a:solidFill>
              </a:rPr>
              <a:t>Bio</a:t>
            </a:r>
            <a:r>
              <a:rPr lang="it-IT" dirty="0">
                <a:solidFill>
                  <a:srgbClr val="376092"/>
                </a:solidFill>
              </a:rPr>
              <a:t>-agricoltura e alimenti </a:t>
            </a:r>
          </a:p>
        </p:txBody>
      </p:sp>
    </p:spTree>
    <p:extLst>
      <p:ext uri="{BB962C8B-B14F-4D97-AF65-F5344CB8AC3E}">
        <p14:creationId xmlns:p14="http://schemas.microsoft.com/office/powerpoint/2010/main" val="262008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="" xmlns:a16="http://schemas.microsoft.com/office/drawing/2014/main" id="{6D607325-9E35-4FE1-ACDA-BA378B2A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STRATO SIGILLANTE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idx="1"/>
          </p:nvPr>
        </p:nvSpPr>
        <p:spPr>
          <a:xfrm>
            <a:off x="457200" y="1749896"/>
            <a:ext cx="8229600" cy="3771900"/>
          </a:xfrm>
        </p:spPr>
        <p:txBody>
          <a:bodyPr>
            <a:normAutofit/>
          </a:bodyPr>
          <a:lstStyle/>
          <a:p>
            <a:r>
              <a:rPr lang="es-ES" sz="1900" dirty="0"/>
              <a:t>Per realizzare il film si utilizzerà PLA (poliestere dell’acido lattico), materiale biopolimerico sostenibile in </a:t>
            </a:r>
            <a:r>
              <a:rPr lang="es-ES" sz="1900" dirty="0" err="1" smtClean="0"/>
              <a:t>quanto</a:t>
            </a:r>
            <a:r>
              <a:rPr lang="es-ES" sz="1900" dirty="0" smtClean="0"/>
              <a:t>: </a:t>
            </a:r>
            <a:endParaRPr lang="es-ES" sz="1900" dirty="0" smtClean="0"/>
          </a:p>
          <a:p>
            <a:r>
              <a:rPr lang="es-ES" sz="1900" dirty="0" smtClean="0"/>
              <a:t>1</a:t>
            </a:r>
            <a:r>
              <a:rPr lang="es-ES" sz="1900" dirty="0"/>
              <a:t>) </a:t>
            </a:r>
            <a:r>
              <a:rPr lang="es-ES" sz="1900" dirty="0">
                <a:solidFill>
                  <a:srgbClr val="FF0000"/>
                </a:solidFill>
              </a:rPr>
              <a:t>ottenibile da fonti </a:t>
            </a:r>
            <a:r>
              <a:rPr lang="es-ES" sz="1900" dirty="0" err="1">
                <a:solidFill>
                  <a:srgbClr val="FF0000"/>
                </a:solidFill>
              </a:rPr>
              <a:t>rinnovabili</a:t>
            </a:r>
            <a:r>
              <a:rPr lang="es-ES" sz="1900" dirty="0">
                <a:solidFill>
                  <a:srgbClr val="FF0000"/>
                </a:solidFill>
              </a:rPr>
              <a:t> </a:t>
            </a:r>
            <a:r>
              <a:rPr lang="es-ES" sz="1900" dirty="0" smtClean="0">
                <a:solidFill>
                  <a:srgbClr val="FF0000"/>
                </a:solidFill>
              </a:rPr>
              <a:t>			</a:t>
            </a:r>
            <a:r>
              <a:rPr lang="es-ES" sz="1900" dirty="0" smtClean="0"/>
              <a:t>2</a:t>
            </a:r>
            <a:r>
              <a:rPr lang="es-ES" sz="1900" dirty="0"/>
              <a:t>) </a:t>
            </a:r>
            <a:r>
              <a:rPr lang="es-ES" sz="1900" dirty="0" err="1" smtClean="0">
                <a:solidFill>
                  <a:srgbClr val="FF0000"/>
                </a:solidFill>
              </a:rPr>
              <a:t>biodegradabile</a:t>
            </a:r>
            <a:endParaRPr lang="es-ES" sz="1900" dirty="0">
              <a:solidFill>
                <a:srgbClr val="FF0000"/>
              </a:solidFill>
            </a:endParaRPr>
          </a:p>
        </p:txBody>
      </p:sp>
      <p:sp>
        <p:nvSpPr>
          <p:cNvPr id="5" name="Titolo 3">
            <a:extLst>
              <a:ext uri="{FF2B5EF4-FFF2-40B4-BE49-F238E27FC236}">
                <a16:creationId xmlns="" xmlns:a16="http://schemas.microsoft.com/office/drawing/2014/main" id="{6D607325-9E35-4FE1-ACDA-BA378B2A32DC}"/>
              </a:ext>
            </a:extLst>
          </p:cNvPr>
          <p:cNvSpPr txBox="1">
            <a:spLocks/>
          </p:cNvSpPr>
          <p:nvPr/>
        </p:nvSpPr>
        <p:spPr bwMode="auto">
          <a:xfrm>
            <a:off x="467544" y="1057300"/>
            <a:ext cx="8229600" cy="67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it-IT"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 smtClean="0"/>
              <a:t>Film </a:t>
            </a:r>
            <a:r>
              <a:rPr lang="en-US" dirty="0" smtClean="0"/>
              <a:t>in </a:t>
            </a:r>
            <a:r>
              <a:rPr lang="en-US" dirty="0" err="1" smtClean="0"/>
              <a:t>materiale</a:t>
            </a:r>
            <a:r>
              <a:rPr lang="en-US" dirty="0" smtClean="0"/>
              <a:t> </a:t>
            </a:r>
            <a:r>
              <a:rPr lang="en-US" dirty="0" err="1" smtClean="0"/>
              <a:t>polimerico</a:t>
            </a:r>
            <a:endParaRPr lang="en-US" dirty="0"/>
          </a:p>
        </p:txBody>
      </p:sp>
      <p:pic>
        <p:nvPicPr>
          <p:cNvPr id="6" name="Picture 2" descr="Risultati immagini per pla polimero">
            <a:extLst>
              <a:ext uri="{FF2B5EF4-FFF2-40B4-BE49-F238E27FC236}">
                <a16:creationId xmlns="" xmlns:a16="http://schemas.microsoft.com/office/drawing/2014/main" id="{79C81B87-44AF-4BC2-AC1A-12C6F32C3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7500"/>
            <a:ext cx="2548692" cy="209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isultati immagini per pla polimero">
            <a:extLst>
              <a:ext uri="{FF2B5EF4-FFF2-40B4-BE49-F238E27FC236}">
                <a16:creationId xmlns="" xmlns:a16="http://schemas.microsoft.com/office/drawing/2014/main" id="{4FADCCAE-A0F3-46CB-BA0D-1B696E4AB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033" y="2857500"/>
            <a:ext cx="2682399" cy="214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95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="" xmlns:a16="http://schemas.microsoft.com/office/drawing/2014/main" id="{6D607325-9E35-4FE1-ACDA-BA378B2A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057300"/>
            <a:ext cx="8229600" cy="671342"/>
          </a:xfrm>
        </p:spPr>
        <p:txBody>
          <a:bodyPr/>
          <a:lstStyle/>
          <a:p>
            <a:r>
              <a:rPr lang="en-US" dirty="0" err="1" smtClean="0"/>
              <a:t>Materiali</a:t>
            </a:r>
            <a:r>
              <a:rPr lang="en-US" dirty="0" smtClean="0"/>
              <a:t> </a:t>
            </a:r>
            <a:r>
              <a:rPr lang="en-US" dirty="0" err="1" smtClean="0"/>
              <a:t>adsorbenti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idx="1"/>
          </p:nvPr>
        </p:nvSpPr>
        <p:spPr>
          <a:xfrm>
            <a:off x="457200" y="2125588"/>
            <a:ext cx="8229600" cy="2316088"/>
          </a:xfrm>
        </p:spPr>
        <p:txBody>
          <a:bodyPr>
            <a:normAutofit/>
          </a:bodyPr>
          <a:lstStyle/>
          <a:p>
            <a:r>
              <a:rPr lang="es-ES" dirty="0" err="1"/>
              <a:t>Materiali</a:t>
            </a:r>
            <a:r>
              <a:rPr lang="es-ES" dirty="0"/>
              <a:t> </a:t>
            </a:r>
            <a:r>
              <a:rPr lang="es-ES" dirty="0" smtClean="0"/>
              <a:t>micro e </a:t>
            </a:r>
            <a:r>
              <a:rPr lang="es-ES" dirty="0" err="1" smtClean="0"/>
              <a:t>mesoporosi</a:t>
            </a:r>
            <a:r>
              <a:rPr lang="es-ES" dirty="0" smtClean="0"/>
              <a:t> </a:t>
            </a:r>
            <a:r>
              <a:rPr lang="es-ES" dirty="0" smtClean="0"/>
              <a:t>(</a:t>
            </a:r>
            <a:r>
              <a:rPr lang="es-ES" dirty="0" err="1" smtClean="0"/>
              <a:t>nanoporosi</a:t>
            </a:r>
            <a:r>
              <a:rPr lang="es-ES" dirty="0" smtClean="0"/>
              <a:t>) </a:t>
            </a:r>
            <a:r>
              <a:rPr lang="es-ES" dirty="0" err="1" smtClean="0"/>
              <a:t>funzionalizzati</a:t>
            </a:r>
            <a:r>
              <a:rPr lang="es-ES" dirty="0"/>
              <a:t>:</a:t>
            </a:r>
          </a:p>
          <a:p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Zeoliti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Silici mesoporose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Materiali metallo-organici (MOF) </a:t>
            </a:r>
          </a:p>
          <a:p>
            <a:endParaRPr lang="es-ES" dirty="0"/>
          </a:p>
        </p:txBody>
      </p:sp>
      <p:sp>
        <p:nvSpPr>
          <p:cNvPr id="5" name="Titolo 3">
            <a:extLst>
              <a:ext uri="{FF2B5EF4-FFF2-40B4-BE49-F238E27FC236}">
                <a16:creationId xmlns="" xmlns:a16="http://schemas.microsoft.com/office/drawing/2014/main" id="{6D607325-9E35-4FE1-ACDA-BA378B2A32DC}"/>
              </a:ext>
            </a:extLst>
          </p:cNvPr>
          <p:cNvSpPr txBox="1">
            <a:spLocks/>
          </p:cNvSpPr>
          <p:nvPr/>
        </p:nvSpPr>
        <p:spPr bwMode="auto">
          <a:xfrm>
            <a:off x="457200" y="509758"/>
            <a:ext cx="8229600" cy="67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it-IT"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 smtClean="0"/>
              <a:t>STRATO ATTIVO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3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47"/>
          <p:cNvGrpSpPr/>
          <p:nvPr/>
        </p:nvGrpSpPr>
        <p:grpSpPr>
          <a:xfrm>
            <a:off x="4082561" y="601369"/>
            <a:ext cx="1080000" cy="1080000"/>
            <a:chOff x="6079535" y="1234824"/>
            <a:chExt cx="1080000" cy="1080000"/>
          </a:xfrm>
          <a:solidFill>
            <a:srgbClr val="FFC000"/>
          </a:solidFill>
        </p:grpSpPr>
        <p:sp>
          <p:nvSpPr>
            <p:cNvPr id="46" name="Ovale 45"/>
            <p:cNvSpPr/>
            <p:nvPr/>
          </p:nvSpPr>
          <p:spPr>
            <a:xfrm>
              <a:off x="6079535" y="1234824"/>
              <a:ext cx="1080000" cy="1080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6131934" y="1561356"/>
              <a:ext cx="1005340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Catalisi </a:t>
              </a:r>
              <a:endParaRPr lang="it-IT" sz="2000" dirty="0">
                <a:latin typeface="+mn-lt"/>
              </a:endParaRPr>
            </a:p>
          </p:txBody>
        </p:sp>
      </p:grpSp>
      <p:grpSp>
        <p:nvGrpSpPr>
          <p:cNvPr id="4" name="Gruppo 46"/>
          <p:cNvGrpSpPr>
            <a:grpSpLocks/>
          </p:cNvGrpSpPr>
          <p:nvPr/>
        </p:nvGrpSpPr>
        <p:grpSpPr bwMode="auto">
          <a:xfrm>
            <a:off x="5995988" y="2060575"/>
            <a:ext cx="1216025" cy="1079500"/>
            <a:chOff x="2762021" y="802776"/>
            <a:chExt cx="1215717" cy="1080000"/>
          </a:xfrm>
        </p:grpSpPr>
        <p:sp>
          <p:nvSpPr>
            <p:cNvPr id="42" name="Ovale 41"/>
            <p:cNvSpPr/>
            <p:nvPr/>
          </p:nvSpPr>
          <p:spPr>
            <a:xfrm>
              <a:off x="2809634" y="802776"/>
              <a:ext cx="1080813" cy="1080000"/>
            </a:xfrm>
            <a:prstGeom prst="ellipse">
              <a:avLst/>
            </a:prstGeom>
            <a:solidFill>
              <a:srgbClr val="F67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2762021" y="1056894"/>
              <a:ext cx="1215717" cy="5844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Separazioni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molecolari</a:t>
              </a:r>
              <a:endParaRPr lang="it-IT" sz="1600" dirty="0">
                <a:latin typeface="+mn-lt"/>
              </a:endParaRPr>
            </a:p>
          </p:txBody>
        </p:sp>
      </p:grpSp>
      <p:grpSp>
        <p:nvGrpSpPr>
          <p:cNvPr id="5" name="Gruppo 50"/>
          <p:cNvGrpSpPr/>
          <p:nvPr/>
        </p:nvGrpSpPr>
        <p:grpSpPr>
          <a:xfrm>
            <a:off x="5335213" y="3865612"/>
            <a:ext cx="1080000" cy="1080000"/>
            <a:chOff x="1955829" y="3332801"/>
            <a:chExt cx="1080000" cy="1080000"/>
          </a:xfrm>
          <a:solidFill>
            <a:srgbClr val="00B0F0"/>
          </a:solidFill>
        </p:grpSpPr>
        <p:sp>
          <p:nvSpPr>
            <p:cNvPr id="43" name="Ovale 42"/>
            <p:cNvSpPr/>
            <p:nvPr/>
          </p:nvSpPr>
          <p:spPr>
            <a:xfrm>
              <a:off x="1955829" y="3332801"/>
              <a:ext cx="1080000" cy="1080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1998152" y="3659333"/>
              <a:ext cx="976742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Energia</a:t>
              </a:r>
              <a:endParaRPr lang="it-IT" dirty="0">
                <a:latin typeface="+mn-lt"/>
              </a:endParaRPr>
            </a:p>
          </p:txBody>
        </p:sp>
      </p:grpSp>
      <p:grpSp>
        <p:nvGrpSpPr>
          <p:cNvPr id="7" name="Gruppo 49"/>
          <p:cNvGrpSpPr/>
          <p:nvPr/>
        </p:nvGrpSpPr>
        <p:grpSpPr>
          <a:xfrm>
            <a:off x="2119095" y="2041529"/>
            <a:ext cx="1080000" cy="1080000"/>
            <a:chOff x="4116069" y="4120495"/>
            <a:chExt cx="1080000" cy="1080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4" name="Ovale 43"/>
            <p:cNvSpPr/>
            <p:nvPr/>
          </p:nvSpPr>
          <p:spPr>
            <a:xfrm>
              <a:off x="4116069" y="4120495"/>
              <a:ext cx="1080000" cy="1080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4220789" y="4441676"/>
              <a:ext cx="848374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Salute</a:t>
              </a:r>
              <a:endParaRPr lang="it-IT" sz="2000" dirty="0">
                <a:latin typeface="+mn-lt"/>
              </a:endParaRPr>
            </a:p>
          </p:txBody>
        </p:sp>
      </p:grpSp>
      <p:grpSp>
        <p:nvGrpSpPr>
          <p:cNvPr id="5128" name="Gruppo 37"/>
          <p:cNvGrpSpPr>
            <a:grpSpLocks/>
          </p:cNvGrpSpPr>
          <p:nvPr/>
        </p:nvGrpSpPr>
        <p:grpSpPr bwMode="auto">
          <a:xfrm>
            <a:off x="3113088" y="1704975"/>
            <a:ext cx="3024187" cy="2305050"/>
            <a:chOff x="3112590" y="1355316"/>
            <a:chExt cx="3024337" cy="2592288"/>
          </a:xfrm>
        </p:grpSpPr>
        <p:sp>
          <p:nvSpPr>
            <p:cNvPr id="36" name="Pentagono regolare 35"/>
            <p:cNvSpPr/>
            <p:nvPr/>
          </p:nvSpPr>
          <p:spPr>
            <a:xfrm>
              <a:off x="3218957" y="1355316"/>
              <a:ext cx="2808427" cy="2592288"/>
            </a:xfrm>
            <a:prstGeom prst="pentagon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0" name="Titolo 3"/>
            <p:cNvSpPr txBox="1">
              <a:spLocks/>
            </p:cNvSpPr>
            <p:nvPr/>
          </p:nvSpPr>
          <p:spPr>
            <a:xfrm>
              <a:off x="3112590" y="1965896"/>
              <a:ext cx="3024337" cy="1296144"/>
            </a:xfrm>
            <a:prstGeom prst="rect">
              <a:avLst/>
            </a:prstGeom>
          </p:spPr>
          <p:txBody>
            <a:bodyPr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it-IT" sz="3200" b="1" cap="all" dirty="0">
                  <a:solidFill>
                    <a:schemeClr val="tx2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MATERIALI </a:t>
              </a:r>
            </a:p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it-IT" sz="3200" b="1" cap="all" dirty="0">
                  <a:solidFill>
                    <a:schemeClr val="tx2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NANOPOROSI</a:t>
              </a:r>
            </a:p>
          </p:txBody>
        </p:sp>
      </p:grpSp>
      <p:grpSp>
        <p:nvGrpSpPr>
          <p:cNvPr id="8" name="Gruppo 48"/>
          <p:cNvGrpSpPr/>
          <p:nvPr/>
        </p:nvGrpSpPr>
        <p:grpSpPr>
          <a:xfrm>
            <a:off x="2800675" y="3865612"/>
            <a:ext cx="1120691" cy="1080000"/>
            <a:chOff x="6228184" y="3241543"/>
            <a:chExt cx="1120691" cy="1080000"/>
          </a:xfrm>
          <a:solidFill>
            <a:srgbClr val="FFFF00"/>
          </a:solidFill>
        </p:grpSpPr>
        <p:sp>
          <p:nvSpPr>
            <p:cNvPr id="45" name="Ovale 44"/>
            <p:cNvSpPr/>
            <p:nvPr/>
          </p:nvSpPr>
          <p:spPr>
            <a:xfrm>
              <a:off x="6247554" y="3241543"/>
              <a:ext cx="1080000" cy="1080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6228184" y="3577580"/>
              <a:ext cx="112069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Ambiente</a:t>
              </a:r>
              <a:endParaRPr lang="it-IT" dirty="0">
                <a:latin typeface="+mn-lt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scoperta delle ZEOLITI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idx="4294967295"/>
          </p:nvPr>
        </p:nvSpPr>
        <p:spPr>
          <a:xfrm>
            <a:off x="251520" y="1333499"/>
            <a:ext cx="8229600" cy="112102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Nel 1756, un mineralogista svedese, Alex F.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Cronstedt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, riconobbe una nuova specie minerale a cui diede il nome di “zeolite”, in quanto caratterizzata dal fenomeno della intumescenza.</a:t>
            </a:r>
          </a:p>
          <a:p>
            <a:pPr marL="0" indent="0">
              <a:buNone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Per quasi 200 anni sono state una mera attrazione per mineralogisti</a:t>
            </a:r>
          </a:p>
        </p:txBody>
      </p:sp>
      <p:sp>
        <p:nvSpPr>
          <p:cNvPr id="8" name="Rectangle 88"/>
          <p:cNvSpPr>
            <a:spLocks noChangeArrowheads="1"/>
          </p:cNvSpPr>
          <p:nvPr/>
        </p:nvSpPr>
        <p:spPr bwMode="auto">
          <a:xfrm>
            <a:off x="6732588" y="2398713"/>
            <a:ext cx="2133600" cy="1533525"/>
          </a:xfrm>
          <a:prstGeom prst="rect">
            <a:avLst/>
          </a:prstGeom>
          <a:noFill/>
          <a:ln w="9525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lIns="71327" tIns="35664" rIns="71327" bIns="35664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Radice greca del termine </a:t>
            </a:r>
            <a:r>
              <a:rPr lang="it-IT" sz="1900">
                <a:solidFill>
                  <a:schemeClr val="tx2">
                    <a:lumMod val="75000"/>
                  </a:schemeClr>
                </a:solidFill>
                <a:latin typeface="+mn-lt"/>
              </a:rPr>
              <a:t>“zeo-lite</a:t>
            </a:r>
            <a:r>
              <a:rPr lang="it-IT" sz="19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”</a:t>
            </a:r>
            <a:r>
              <a:rPr lang="it-IT" sz="19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9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dirty="0" err="1">
                <a:solidFill>
                  <a:schemeClr val="tx2">
                    <a:lumMod val="75000"/>
                  </a:schemeClr>
                </a:solidFill>
                <a:latin typeface="Symbol" pitchFamily="18" charset="2"/>
              </a:rPr>
              <a:t>zein</a:t>
            </a:r>
            <a:r>
              <a:rPr lang="it-IT" sz="19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= </a:t>
            </a:r>
            <a:r>
              <a:rPr lang="it-IT" sz="19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che bolle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dirty="0" err="1">
                <a:solidFill>
                  <a:schemeClr val="tx2">
                    <a:lumMod val="75000"/>
                  </a:schemeClr>
                </a:solidFill>
                <a:latin typeface="Symbol" pitchFamily="18" charset="2"/>
              </a:rPr>
              <a:t>litos</a:t>
            </a:r>
            <a:r>
              <a:rPr lang="it-IT" sz="19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= </a:t>
            </a:r>
            <a:r>
              <a:rPr lang="it-IT" sz="19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pietra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298867" y="2497460"/>
            <a:ext cx="6649397" cy="2664296"/>
            <a:chOff x="298867" y="2497460"/>
            <a:chExt cx="6649397" cy="2664296"/>
          </a:xfrm>
          <a:noFill/>
        </p:grpSpPr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2243083" y="2497460"/>
              <a:ext cx="2572420" cy="5029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71327" tIns="35664" rIns="71327" bIns="35664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800" u="sng" dirty="0" err="1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Analcime</a:t>
              </a:r>
              <a:endParaRPr lang="it-IT" sz="2800" u="sng" dirty="0">
                <a:solidFill>
                  <a:schemeClr val="tx2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4547339" y="4843510"/>
              <a:ext cx="2400925" cy="318246"/>
            </a:xfrm>
            <a:prstGeom prst="rect">
              <a:avLst/>
            </a:prstGeom>
            <a:grp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lIns="71327" tIns="35664" rIns="71327" bIns="35664"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Mt. St. </a:t>
              </a:r>
              <a:r>
                <a:rPr lang="en-GB" sz="1600" dirty="0" err="1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Hilarie</a:t>
              </a:r>
              <a:r>
                <a:rPr lang="en-GB" sz="160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, Quebec </a:t>
              </a:r>
            </a:p>
          </p:txBody>
        </p:sp>
        <p:pic>
          <p:nvPicPr>
            <p:cNvPr id="25" name="Picture 11" descr="anal-4"/>
            <p:cNvPicPr preferRelativeResize="0">
              <a:picLocks noChangeArrowheads="1"/>
            </p:cNvPicPr>
            <p:nvPr/>
          </p:nvPicPr>
          <p:blipFill>
            <a:blip r:embed="rId2" cstate="print"/>
            <a:srcRect l="3656" t="4901" r="3656" b="4901"/>
            <a:stretch>
              <a:fillRect/>
            </a:stretch>
          </p:blipFill>
          <p:spPr bwMode="auto">
            <a:xfrm>
              <a:off x="4763363" y="3043310"/>
              <a:ext cx="1908000" cy="1548000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2855883" y="4836693"/>
              <a:ext cx="1259408" cy="318246"/>
            </a:xfrm>
            <a:prstGeom prst="rect">
              <a:avLst/>
            </a:prstGeom>
            <a:grp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lIns="71327" tIns="35664" rIns="71327" bIns="35664"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GB" sz="1600" dirty="0" err="1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Kolar</a:t>
              </a:r>
              <a:r>
                <a:rPr lang="en-GB" sz="160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, India </a:t>
              </a:r>
            </a:p>
          </p:txBody>
        </p:sp>
        <p:pic>
          <p:nvPicPr>
            <p:cNvPr id="27" name="Picture 10" descr="sco-3c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5211" y="3039842"/>
              <a:ext cx="1908000" cy="1548000"/>
            </a:xfrm>
            <a:prstGeom prst="rect">
              <a:avLst/>
            </a:prstGeom>
            <a:grpFill/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28" name="Picture 11" descr="sco-5"/>
            <p:cNvPicPr preferRelativeResize="0">
              <a:picLocks noChangeArrowheads="1"/>
            </p:cNvPicPr>
            <p:nvPr/>
          </p:nvPicPr>
          <p:blipFill>
            <a:blip r:embed="rId4" cstate="print"/>
            <a:srcRect r="3679"/>
            <a:stretch>
              <a:fillRect/>
            </a:stretch>
          </p:blipFill>
          <p:spPr bwMode="auto">
            <a:xfrm>
              <a:off x="298867" y="3043309"/>
              <a:ext cx="1908000" cy="1548000"/>
            </a:xfrm>
            <a:prstGeom prst="rect">
              <a:avLst/>
            </a:prstGeom>
            <a:grpFill/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309500" y="4836693"/>
              <a:ext cx="1872208" cy="318246"/>
            </a:xfrm>
            <a:prstGeom prst="rect">
              <a:avLst/>
            </a:prstGeom>
            <a:grp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lIns="71327" tIns="35664" rIns="71327" bIns="35664"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Maharashtra, India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PRIMI STUDI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="" xmlns:a16="http://schemas.microsoft.com/office/drawing/2014/main" id="{9F0A7095-BAB3-47BE-842A-E440FA0A0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 prime </a:t>
            </a:r>
            <a:r>
              <a:rPr lang="en-US" dirty="0" err="1"/>
              <a:t>ricerche</a:t>
            </a:r>
            <a:r>
              <a:rPr lang="en-US" dirty="0"/>
              <a:t> </a:t>
            </a:r>
            <a:r>
              <a:rPr lang="en-US" dirty="0" err="1"/>
              <a:t>sistematiche</a:t>
            </a:r>
            <a:r>
              <a:rPr lang="en-US" dirty="0"/>
              <a:t> </a:t>
            </a:r>
            <a:r>
              <a:rPr lang="en-US" dirty="0" err="1"/>
              <a:t>sulle</a:t>
            </a:r>
            <a:r>
              <a:rPr lang="en-US" dirty="0"/>
              <a:t> </a:t>
            </a:r>
            <a:r>
              <a:rPr lang="en-US" dirty="0" err="1"/>
              <a:t>proprietà</a:t>
            </a:r>
            <a:r>
              <a:rPr lang="en-US" dirty="0"/>
              <a:t> di interesse </a:t>
            </a:r>
            <a:r>
              <a:rPr lang="en-US" dirty="0" err="1"/>
              <a:t>tecnologico</a:t>
            </a:r>
            <a:r>
              <a:rPr lang="en-US" dirty="0"/>
              <a:t> e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messa</a:t>
            </a:r>
            <a:r>
              <a:rPr lang="en-US" dirty="0"/>
              <a:t> a punto di </a:t>
            </a:r>
            <a:r>
              <a:rPr lang="en-US" dirty="0" err="1"/>
              <a:t>metodologie</a:t>
            </a:r>
            <a:r>
              <a:rPr lang="en-US" dirty="0"/>
              <a:t> </a:t>
            </a:r>
            <a:r>
              <a:rPr lang="en-US" dirty="0" err="1"/>
              <a:t>chimiche</a:t>
            </a:r>
            <a:r>
              <a:rPr lang="en-US" dirty="0"/>
              <a:t> per </a:t>
            </a:r>
            <a:r>
              <a:rPr lang="en-US" dirty="0" err="1"/>
              <a:t>l’ottenimento</a:t>
            </a:r>
            <a:r>
              <a:rPr lang="en-US" dirty="0"/>
              <a:t> di </a:t>
            </a:r>
            <a:r>
              <a:rPr lang="en-US" dirty="0" err="1"/>
              <a:t>fasi</a:t>
            </a:r>
            <a:r>
              <a:rPr lang="en-US" dirty="0"/>
              <a:t> </a:t>
            </a:r>
            <a:r>
              <a:rPr lang="en-US" dirty="0" err="1"/>
              <a:t>sintetiche</a:t>
            </a:r>
            <a:r>
              <a:rPr lang="en-US" dirty="0"/>
              <a:t> </a:t>
            </a:r>
            <a:r>
              <a:rPr lang="en-US" dirty="0" err="1"/>
              <a:t>iniziarono</a:t>
            </a:r>
            <a:r>
              <a:rPr lang="en-US" dirty="0"/>
              <a:t> verso </a:t>
            </a:r>
          </a:p>
          <a:p>
            <a:r>
              <a:rPr lang="en-US" dirty="0"/>
              <a:t>la </a:t>
            </a:r>
            <a:r>
              <a:rPr lang="en-US" dirty="0" err="1"/>
              <a:t>metà</a:t>
            </a:r>
            <a:r>
              <a:rPr lang="en-US" dirty="0"/>
              <a:t> del XX </a:t>
            </a:r>
            <a:r>
              <a:rPr lang="en-US" dirty="0" err="1"/>
              <a:t>secolo</a:t>
            </a:r>
            <a:endParaRPr lang="it-IT" dirty="0"/>
          </a:p>
          <a:p>
            <a:endParaRPr lang="en-US" dirty="0"/>
          </a:p>
        </p:txBody>
      </p:sp>
      <p:pic>
        <p:nvPicPr>
          <p:cNvPr id="7173" name="Picture 1" descr="I:\MIMMO\Scuola AIMAT\immagini\Barr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41600"/>
            <a:ext cx="165576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346072" y="4585692"/>
            <a:ext cx="5110162" cy="322263"/>
          </a:xfrm>
          <a:prstGeom prst="rect">
            <a:avLst/>
          </a:prstGeom>
        </p:spPr>
        <p:txBody>
          <a:bodyPr wrap="none" lIns="71327" tIns="35664" rIns="71327" bIns="35664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Prof. Richard Mailing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Barrer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e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collaboratori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a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Londra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Composizione e struttura atomica</a:t>
            </a: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1054100" y="3660775"/>
            <a:ext cx="360363" cy="360363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noFill/>
            <a:round/>
            <a:headEnd/>
            <a:tailEnd/>
          </a:ln>
          <a:effectLst/>
        </p:spPr>
        <p:txBody>
          <a:bodyPr wrap="none" lIns="71327" tIns="35664" rIns="71327" bIns="35664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atin typeface="+mn-lt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1625600" y="4359275"/>
            <a:ext cx="360363" cy="360363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noFill/>
            <a:round/>
            <a:headEnd/>
            <a:tailEnd/>
          </a:ln>
          <a:effectLst/>
        </p:spPr>
        <p:txBody>
          <a:bodyPr wrap="none" lIns="71327" tIns="35664" rIns="71327" bIns="35664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atin typeface="+mn-lt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711200" y="4549775"/>
            <a:ext cx="360363" cy="360363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noFill/>
            <a:round/>
            <a:headEnd/>
            <a:tailEnd/>
          </a:ln>
          <a:effectLst/>
        </p:spPr>
        <p:txBody>
          <a:bodyPr wrap="none" lIns="71327" tIns="35664" rIns="71327" bIns="35664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atin typeface="+mn-lt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9750" y="4168775"/>
            <a:ext cx="360363" cy="360363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noFill/>
            <a:round/>
            <a:headEnd/>
            <a:tailEnd/>
          </a:ln>
          <a:effectLst/>
        </p:spPr>
        <p:txBody>
          <a:bodyPr wrap="none" lIns="71327" tIns="35664" rIns="71327" bIns="35664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atin typeface="+mn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1292225" y="4359275"/>
            <a:ext cx="342900" cy="127000"/>
          </a:xfrm>
          <a:prstGeom prst="line">
            <a:avLst/>
          </a:prstGeom>
          <a:noFill/>
          <a:ln w="57150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1327" tIns="35664" rIns="71327" bIns="35664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latin typeface="+mn-lt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768350" y="4359275"/>
            <a:ext cx="342900" cy="0"/>
          </a:xfrm>
          <a:prstGeom prst="line">
            <a:avLst/>
          </a:prstGeom>
          <a:noFill/>
          <a:ln w="57150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1327" tIns="35664" rIns="71327" bIns="35664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11200" y="3851275"/>
            <a:ext cx="1085850" cy="889000"/>
            <a:chOff x="2832" y="2784"/>
            <a:chExt cx="912" cy="672"/>
          </a:xfrm>
        </p:grpSpPr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2832" y="3168"/>
              <a:ext cx="144" cy="288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n>
                  <a:solidFill>
                    <a:srgbClr val="FFFF00"/>
                  </a:solidFill>
                </a:ln>
                <a:latin typeface="+mn-lt"/>
              </a:endParaRPr>
            </a:p>
          </p:txBody>
        </p:sp>
        <p:grpSp>
          <p:nvGrpSpPr>
            <p:cNvPr id="8263" name="Group 14"/>
            <p:cNvGrpSpPr>
              <a:grpSpLocks/>
            </p:cNvGrpSpPr>
            <p:nvPr/>
          </p:nvGrpSpPr>
          <p:grpSpPr bwMode="auto">
            <a:xfrm>
              <a:off x="2832" y="2784"/>
              <a:ext cx="912" cy="672"/>
              <a:chOff x="2832" y="2784"/>
              <a:chExt cx="912" cy="672"/>
            </a:xfrm>
          </p:grpSpPr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3264" y="2784"/>
                <a:ext cx="480" cy="528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n>
                    <a:solidFill>
                      <a:srgbClr val="FFFF00"/>
                    </a:solidFill>
                  </a:ln>
                  <a:latin typeface="+mn-lt"/>
                </a:endParaRPr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flipH="1">
                <a:off x="2832" y="2784"/>
                <a:ext cx="432" cy="384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n>
                    <a:solidFill>
                      <a:srgbClr val="FFFF00"/>
                    </a:solidFill>
                  </a:ln>
                  <a:latin typeface="+mn-lt"/>
                </a:endParaRPr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flipV="1">
                <a:off x="2976" y="3312"/>
                <a:ext cx="768" cy="144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n>
                    <a:solidFill>
                      <a:srgbClr val="FFFF00"/>
                    </a:solidFill>
                  </a:ln>
                  <a:latin typeface="+mn-lt"/>
                </a:endParaRPr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flipH="1">
                <a:off x="2976" y="2784"/>
                <a:ext cx="288" cy="672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n>
                    <a:solidFill>
                      <a:srgbClr val="FFFF00"/>
                    </a:solidFill>
                  </a:ln>
                  <a:latin typeface="+mn-lt"/>
                </a:endParaRPr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2832" y="3168"/>
                <a:ext cx="912" cy="144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n>
                    <a:solidFill>
                      <a:srgbClr val="FFFF00"/>
                    </a:solidFill>
                  </a:ln>
                  <a:latin typeface="+mn-lt"/>
                </a:endParaRPr>
              </a:p>
            </p:txBody>
          </p:sp>
        </p:grpSp>
      </p:grpSp>
      <p:sp>
        <p:nvSpPr>
          <p:cNvPr id="8202" name="Oval 20"/>
          <p:cNvSpPr>
            <a:spLocks noChangeArrowheads="1"/>
          </p:cNvSpPr>
          <p:nvPr/>
        </p:nvSpPr>
        <p:spPr bwMode="auto">
          <a:xfrm>
            <a:off x="355600" y="2471738"/>
            <a:ext cx="360363" cy="360362"/>
          </a:xfrm>
          <a:prstGeom prst="ellipse">
            <a:avLst/>
          </a:prstGeom>
          <a:gradFill rotWithShape="1">
            <a:gsLst>
              <a:gs pos="0">
                <a:srgbClr val="A00000"/>
              </a:gs>
              <a:gs pos="50000">
                <a:srgbClr val="E60000"/>
              </a:gs>
              <a:gs pos="100000">
                <a:srgbClr val="FF0000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7" tIns="35664" rIns="71327" bIns="35664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8203" name="Oval 21"/>
          <p:cNvSpPr>
            <a:spLocks noChangeArrowheads="1"/>
          </p:cNvSpPr>
          <p:nvPr/>
        </p:nvSpPr>
        <p:spPr bwMode="auto">
          <a:xfrm>
            <a:off x="398463" y="2947988"/>
            <a:ext cx="252412" cy="252412"/>
          </a:xfrm>
          <a:prstGeom prst="ellipse">
            <a:avLst/>
          </a:prstGeom>
          <a:gradFill rotWithShape="1">
            <a:gsLst>
              <a:gs pos="0">
                <a:srgbClr val="003F77"/>
              </a:gs>
              <a:gs pos="50000">
                <a:srgbClr val="005FAD"/>
              </a:gs>
              <a:gs pos="100000">
                <a:srgbClr val="0072CE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7" tIns="35664" rIns="71327" bIns="35664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755650" y="2425700"/>
            <a:ext cx="4826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1327" tIns="35664" rIns="71327" bIns="35664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= O</a:t>
            </a: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755650" y="2795588"/>
            <a:ext cx="1008063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1327" tIns="35664" rIns="71327" bIns="35664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= Si or Al</a:t>
            </a:r>
          </a:p>
        </p:txBody>
      </p:sp>
      <p:sp>
        <p:nvSpPr>
          <p:cNvPr id="8206" name="Oval 24"/>
          <p:cNvSpPr>
            <a:spLocks noChangeArrowheads="1"/>
          </p:cNvSpPr>
          <p:nvPr/>
        </p:nvSpPr>
        <p:spPr bwMode="auto">
          <a:xfrm>
            <a:off x="1111250" y="4232275"/>
            <a:ext cx="252413" cy="252413"/>
          </a:xfrm>
          <a:prstGeom prst="ellipse">
            <a:avLst/>
          </a:prstGeom>
          <a:gradFill rotWithShape="1">
            <a:gsLst>
              <a:gs pos="0">
                <a:srgbClr val="003F77"/>
              </a:gs>
              <a:gs pos="50000">
                <a:srgbClr val="005FAD"/>
              </a:gs>
              <a:gs pos="100000">
                <a:srgbClr val="0072CE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7" tIns="35664" rIns="71327" bIns="35664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1225550" y="4014788"/>
            <a:ext cx="0" cy="254000"/>
          </a:xfrm>
          <a:prstGeom prst="line">
            <a:avLst/>
          </a:prstGeom>
          <a:noFill/>
          <a:ln w="57150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1327" tIns="35664" rIns="71327" bIns="35664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latin typeface="+mn-lt"/>
            </a:endParaRPr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V="1">
            <a:off x="996950" y="4422775"/>
            <a:ext cx="171450" cy="190500"/>
          </a:xfrm>
          <a:prstGeom prst="line">
            <a:avLst/>
          </a:prstGeom>
          <a:noFill/>
          <a:ln w="57150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71327" tIns="35664" rIns="71327" bIns="35664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latin typeface="+mn-lt"/>
            </a:endParaRPr>
          </a:p>
        </p:txBody>
      </p: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1795463" y="3840163"/>
            <a:ext cx="1273175" cy="1249362"/>
            <a:chOff x="4409" y="3067"/>
            <a:chExt cx="1070" cy="944"/>
          </a:xfrm>
        </p:grpSpPr>
        <p:sp>
          <p:nvSpPr>
            <p:cNvPr id="8246" name="Oval 37"/>
            <p:cNvSpPr>
              <a:spLocks noChangeArrowheads="1"/>
            </p:cNvSpPr>
            <p:nvPr/>
          </p:nvSpPr>
          <p:spPr bwMode="auto">
            <a:xfrm>
              <a:off x="4697" y="3067"/>
              <a:ext cx="302" cy="272"/>
            </a:xfrm>
            <a:prstGeom prst="ellipse">
              <a:avLst/>
            </a:prstGeom>
            <a:gradFill rotWithShape="1">
              <a:gsLst>
                <a:gs pos="0">
                  <a:srgbClr val="A00000"/>
                </a:gs>
                <a:gs pos="50000">
                  <a:srgbClr val="E60000"/>
                </a:gs>
                <a:gs pos="100000">
                  <a:srgbClr val="FF0000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247" name="Oval 38"/>
            <p:cNvSpPr>
              <a:spLocks noChangeArrowheads="1"/>
            </p:cNvSpPr>
            <p:nvPr/>
          </p:nvSpPr>
          <p:spPr bwMode="auto">
            <a:xfrm>
              <a:off x="5177" y="3595"/>
              <a:ext cx="302" cy="272"/>
            </a:xfrm>
            <a:prstGeom prst="ellipse">
              <a:avLst/>
            </a:prstGeom>
            <a:gradFill rotWithShape="1">
              <a:gsLst>
                <a:gs pos="0">
                  <a:srgbClr val="A00000"/>
                </a:gs>
                <a:gs pos="50000">
                  <a:srgbClr val="E60000"/>
                </a:gs>
                <a:gs pos="100000">
                  <a:srgbClr val="FF0000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248" name="Oval 39"/>
            <p:cNvSpPr>
              <a:spLocks noChangeArrowheads="1"/>
            </p:cNvSpPr>
            <p:nvPr/>
          </p:nvSpPr>
          <p:spPr bwMode="auto">
            <a:xfrm>
              <a:off x="4409" y="3739"/>
              <a:ext cx="302" cy="272"/>
            </a:xfrm>
            <a:prstGeom prst="ellipse">
              <a:avLst/>
            </a:prstGeom>
            <a:gradFill rotWithShape="1">
              <a:gsLst>
                <a:gs pos="0">
                  <a:srgbClr val="A00000"/>
                </a:gs>
                <a:gs pos="50000">
                  <a:srgbClr val="E60000"/>
                </a:gs>
                <a:gs pos="100000">
                  <a:srgbClr val="FF0000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5" name="Line 41"/>
            <p:cNvSpPr>
              <a:spLocks noChangeShapeType="1"/>
            </p:cNvSpPr>
            <p:nvPr/>
          </p:nvSpPr>
          <p:spPr bwMode="auto">
            <a:xfrm>
              <a:off x="4895" y="3595"/>
              <a:ext cx="287" cy="96"/>
            </a:xfrm>
            <a:prstGeom prst="line">
              <a:avLst/>
            </a:prstGeom>
            <a:noFill/>
            <a:ln w="571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36" name="Line 42"/>
            <p:cNvSpPr>
              <a:spLocks noChangeShapeType="1"/>
            </p:cNvSpPr>
            <p:nvPr/>
          </p:nvSpPr>
          <p:spPr bwMode="auto">
            <a:xfrm flipH="1">
              <a:off x="4457" y="3595"/>
              <a:ext cx="288" cy="0"/>
            </a:xfrm>
            <a:prstGeom prst="line">
              <a:avLst/>
            </a:prstGeom>
            <a:noFill/>
            <a:ln w="571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8251" name="Group 43"/>
            <p:cNvGrpSpPr>
              <a:grpSpLocks/>
            </p:cNvGrpSpPr>
            <p:nvPr/>
          </p:nvGrpSpPr>
          <p:grpSpPr bwMode="auto">
            <a:xfrm>
              <a:off x="4409" y="3211"/>
              <a:ext cx="912" cy="672"/>
              <a:chOff x="2832" y="2784"/>
              <a:chExt cx="912" cy="672"/>
            </a:xfrm>
          </p:grpSpPr>
          <p:sp>
            <p:nvSpPr>
              <p:cNvPr id="8255" name="Line 44"/>
              <p:cNvSpPr>
                <a:spLocks noChangeShapeType="1"/>
              </p:cNvSpPr>
              <p:nvPr/>
            </p:nvSpPr>
            <p:spPr bwMode="auto">
              <a:xfrm>
                <a:off x="2832" y="3168"/>
                <a:ext cx="144" cy="288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8256" name="Group 45"/>
              <p:cNvGrpSpPr>
                <a:grpSpLocks/>
              </p:cNvGrpSpPr>
              <p:nvPr/>
            </p:nvGrpSpPr>
            <p:grpSpPr bwMode="auto">
              <a:xfrm>
                <a:off x="2832" y="2784"/>
                <a:ext cx="912" cy="672"/>
                <a:chOff x="2832" y="2784"/>
                <a:chExt cx="912" cy="672"/>
              </a:xfrm>
            </p:grpSpPr>
            <p:sp>
              <p:nvSpPr>
                <p:cNvPr id="8257" name="Line 46"/>
                <p:cNvSpPr>
                  <a:spLocks noChangeShapeType="1"/>
                </p:cNvSpPr>
                <p:nvPr/>
              </p:nvSpPr>
              <p:spPr bwMode="auto">
                <a:xfrm>
                  <a:off x="3264" y="2784"/>
                  <a:ext cx="480" cy="528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58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2832" y="2784"/>
                  <a:ext cx="432" cy="384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59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2976" y="3312"/>
                  <a:ext cx="768" cy="144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60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2976" y="2784"/>
                  <a:ext cx="288" cy="672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61" name="Line 50"/>
                <p:cNvSpPr>
                  <a:spLocks noChangeShapeType="1"/>
                </p:cNvSpPr>
                <p:nvPr/>
              </p:nvSpPr>
              <p:spPr bwMode="auto">
                <a:xfrm>
                  <a:off x="2832" y="3168"/>
                  <a:ext cx="912" cy="144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8252" name="Oval 51"/>
            <p:cNvSpPr>
              <a:spLocks noChangeArrowheads="1"/>
            </p:cNvSpPr>
            <p:nvPr/>
          </p:nvSpPr>
          <p:spPr bwMode="auto">
            <a:xfrm>
              <a:off x="4745" y="3499"/>
              <a:ext cx="212" cy="190"/>
            </a:xfrm>
            <a:prstGeom prst="ellipse">
              <a:avLst/>
            </a:prstGeom>
            <a:gradFill rotWithShape="1">
              <a:gsLst>
                <a:gs pos="0">
                  <a:srgbClr val="003F77"/>
                </a:gs>
                <a:gs pos="50000">
                  <a:srgbClr val="005FAD"/>
                </a:gs>
                <a:gs pos="100000">
                  <a:srgbClr val="0072CE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9" name="Line 52"/>
            <p:cNvSpPr>
              <a:spLocks noChangeShapeType="1"/>
            </p:cNvSpPr>
            <p:nvPr/>
          </p:nvSpPr>
          <p:spPr bwMode="auto">
            <a:xfrm>
              <a:off x="4841" y="3339"/>
              <a:ext cx="0" cy="192"/>
            </a:xfrm>
            <a:prstGeom prst="line">
              <a:avLst/>
            </a:prstGeom>
            <a:noFill/>
            <a:ln w="571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40" name="Line 53"/>
            <p:cNvSpPr>
              <a:spLocks noChangeShapeType="1"/>
            </p:cNvSpPr>
            <p:nvPr/>
          </p:nvSpPr>
          <p:spPr bwMode="auto">
            <a:xfrm flipV="1">
              <a:off x="4649" y="3643"/>
              <a:ext cx="144" cy="144"/>
            </a:xfrm>
            <a:prstGeom prst="line">
              <a:avLst/>
            </a:prstGeom>
            <a:noFill/>
            <a:ln w="571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1957388" y="2941638"/>
            <a:ext cx="1444625" cy="1079500"/>
            <a:chOff x="4422" y="2296"/>
            <a:chExt cx="1214" cy="816"/>
          </a:xfrm>
        </p:grpSpPr>
        <p:sp>
          <p:nvSpPr>
            <p:cNvPr id="8230" name="Oval 56"/>
            <p:cNvSpPr>
              <a:spLocks noChangeArrowheads="1"/>
            </p:cNvSpPr>
            <p:nvPr/>
          </p:nvSpPr>
          <p:spPr bwMode="auto">
            <a:xfrm>
              <a:off x="4854" y="2296"/>
              <a:ext cx="302" cy="272"/>
            </a:xfrm>
            <a:prstGeom prst="ellipse">
              <a:avLst/>
            </a:prstGeom>
            <a:gradFill rotWithShape="1">
              <a:gsLst>
                <a:gs pos="0">
                  <a:srgbClr val="A00000"/>
                </a:gs>
                <a:gs pos="50000">
                  <a:srgbClr val="E60000"/>
                </a:gs>
                <a:gs pos="100000">
                  <a:srgbClr val="FF0000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231" name="Oval 57"/>
            <p:cNvSpPr>
              <a:spLocks noChangeArrowheads="1"/>
            </p:cNvSpPr>
            <p:nvPr/>
          </p:nvSpPr>
          <p:spPr bwMode="auto">
            <a:xfrm>
              <a:off x="5334" y="2824"/>
              <a:ext cx="302" cy="272"/>
            </a:xfrm>
            <a:prstGeom prst="ellipse">
              <a:avLst/>
            </a:prstGeom>
            <a:gradFill rotWithShape="1">
              <a:gsLst>
                <a:gs pos="0">
                  <a:srgbClr val="A00000"/>
                </a:gs>
                <a:gs pos="50000">
                  <a:srgbClr val="E60000"/>
                </a:gs>
                <a:gs pos="100000">
                  <a:srgbClr val="FF0000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232" name="Oval 59"/>
            <p:cNvSpPr>
              <a:spLocks noChangeArrowheads="1"/>
            </p:cNvSpPr>
            <p:nvPr/>
          </p:nvSpPr>
          <p:spPr bwMode="auto">
            <a:xfrm>
              <a:off x="4422" y="2680"/>
              <a:ext cx="302" cy="272"/>
            </a:xfrm>
            <a:prstGeom prst="ellipse">
              <a:avLst/>
            </a:prstGeom>
            <a:gradFill rotWithShape="1">
              <a:gsLst>
                <a:gs pos="0">
                  <a:srgbClr val="A00000"/>
                </a:gs>
                <a:gs pos="50000">
                  <a:srgbClr val="E60000"/>
                </a:gs>
                <a:gs pos="100000">
                  <a:srgbClr val="FF0000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2" name="Line 60"/>
            <p:cNvSpPr>
              <a:spLocks noChangeShapeType="1"/>
            </p:cNvSpPr>
            <p:nvPr/>
          </p:nvSpPr>
          <p:spPr bwMode="auto">
            <a:xfrm>
              <a:off x="5050" y="2824"/>
              <a:ext cx="288" cy="96"/>
            </a:xfrm>
            <a:prstGeom prst="line">
              <a:avLst/>
            </a:prstGeom>
            <a:noFill/>
            <a:ln w="571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53" name="Line 61"/>
            <p:cNvSpPr>
              <a:spLocks noChangeShapeType="1"/>
            </p:cNvSpPr>
            <p:nvPr/>
          </p:nvSpPr>
          <p:spPr bwMode="auto">
            <a:xfrm flipH="1">
              <a:off x="4614" y="2824"/>
              <a:ext cx="288" cy="0"/>
            </a:xfrm>
            <a:prstGeom prst="line">
              <a:avLst/>
            </a:prstGeom>
            <a:noFill/>
            <a:ln w="57150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grpSp>
          <p:nvGrpSpPr>
            <p:cNvPr id="8235" name="Group 62"/>
            <p:cNvGrpSpPr>
              <a:grpSpLocks/>
            </p:cNvGrpSpPr>
            <p:nvPr/>
          </p:nvGrpSpPr>
          <p:grpSpPr bwMode="auto">
            <a:xfrm>
              <a:off x="4566" y="2440"/>
              <a:ext cx="912" cy="672"/>
              <a:chOff x="2832" y="2784"/>
              <a:chExt cx="912" cy="672"/>
            </a:xfrm>
          </p:grpSpPr>
          <p:sp>
            <p:nvSpPr>
              <p:cNvPr id="8239" name="Line 63"/>
              <p:cNvSpPr>
                <a:spLocks noChangeShapeType="1"/>
              </p:cNvSpPr>
              <p:nvPr/>
            </p:nvSpPr>
            <p:spPr bwMode="auto">
              <a:xfrm>
                <a:off x="2832" y="3168"/>
                <a:ext cx="144" cy="288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8240" name="Group 64"/>
              <p:cNvGrpSpPr>
                <a:grpSpLocks/>
              </p:cNvGrpSpPr>
              <p:nvPr/>
            </p:nvGrpSpPr>
            <p:grpSpPr bwMode="auto">
              <a:xfrm>
                <a:off x="2832" y="2784"/>
                <a:ext cx="912" cy="672"/>
                <a:chOff x="2832" y="2784"/>
                <a:chExt cx="912" cy="672"/>
              </a:xfrm>
            </p:grpSpPr>
            <p:sp>
              <p:nvSpPr>
                <p:cNvPr id="8241" name="Line 65"/>
                <p:cNvSpPr>
                  <a:spLocks noChangeShapeType="1"/>
                </p:cNvSpPr>
                <p:nvPr/>
              </p:nvSpPr>
              <p:spPr bwMode="auto">
                <a:xfrm>
                  <a:off x="3264" y="2784"/>
                  <a:ext cx="480" cy="528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42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2832" y="2784"/>
                  <a:ext cx="432" cy="384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43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976" y="3312"/>
                  <a:ext cx="768" cy="144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44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2976" y="2784"/>
                  <a:ext cx="288" cy="672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45" name="Line 69"/>
                <p:cNvSpPr>
                  <a:spLocks noChangeShapeType="1"/>
                </p:cNvSpPr>
                <p:nvPr/>
              </p:nvSpPr>
              <p:spPr bwMode="auto">
                <a:xfrm>
                  <a:off x="2832" y="3168"/>
                  <a:ext cx="912" cy="144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8236" name="Oval 70"/>
            <p:cNvSpPr>
              <a:spLocks noChangeArrowheads="1"/>
            </p:cNvSpPr>
            <p:nvPr/>
          </p:nvSpPr>
          <p:spPr bwMode="auto">
            <a:xfrm>
              <a:off x="4902" y="2728"/>
              <a:ext cx="212" cy="190"/>
            </a:xfrm>
            <a:prstGeom prst="ellipse">
              <a:avLst/>
            </a:prstGeom>
            <a:gradFill rotWithShape="1">
              <a:gsLst>
                <a:gs pos="0">
                  <a:srgbClr val="003F77"/>
                </a:gs>
                <a:gs pos="50000">
                  <a:srgbClr val="005FAD"/>
                </a:gs>
                <a:gs pos="100000">
                  <a:srgbClr val="0072CE"/>
                </a:gs>
              </a:gsLst>
              <a:lin ang="135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6" name="Line 71"/>
            <p:cNvSpPr>
              <a:spLocks noChangeShapeType="1"/>
            </p:cNvSpPr>
            <p:nvPr/>
          </p:nvSpPr>
          <p:spPr bwMode="auto">
            <a:xfrm>
              <a:off x="4998" y="2566"/>
              <a:ext cx="0" cy="192"/>
            </a:xfrm>
            <a:prstGeom prst="line">
              <a:avLst/>
            </a:prstGeom>
            <a:noFill/>
            <a:ln w="571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57" name="Line 72"/>
            <p:cNvSpPr>
              <a:spLocks noChangeShapeType="1"/>
            </p:cNvSpPr>
            <p:nvPr/>
          </p:nvSpPr>
          <p:spPr bwMode="auto">
            <a:xfrm flipV="1">
              <a:off x="4806" y="2872"/>
              <a:ext cx="144" cy="144"/>
            </a:xfrm>
            <a:prstGeom prst="line">
              <a:avLst/>
            </a:prstGeom>
            <a:noFill/>
            <a:ln w="571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</a:endParaRPr>
            </a:p>
          </p:txBody>
        </p:sp>
      </p:grpSp>
      <p:sp>
        <p:nvSpPr>
          <p:cNvPr id="79" name="Text Box 5"/>
          <p:cNvSpPr txBox="1">
            <a:spLocks noChangeArrowheads="1"/>
          </p:cNvSpPr>
          <p:nvPr/>
        </p:nvSpPr>
        <p:spPr bwMode="auto">
          <a:xfrm>
            <a:off x="544900" y="1117306"/>
            <a:ext cx="7777163" cy="118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1327" tIns="35664" rIns="71327" bIns="35664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Silico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alluminati di metalli alcalino e/o alcalino terrosi con struttura tridimensionale, formata da un’impalcatura di tetraedri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[SiO</a:t>
            </a:r>
            <a:r>
              <a:rPr lang="it-IT" baseline="-25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4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]</a:t>
            </a:r>
            <a:r>
              <a:rPr lang="it-IT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4-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e [AlO</a:t>
            </a:r>
            <a:r>
              <a:rPr lang="it-IT" baseline="-25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4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]</a:t>
            </a:r>
            <a:r>
              <a:rPr lang="it-IT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5-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collegati tra loro attraverso i vertici,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tipicamente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molto “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aperta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” 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caratterizzata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dalla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presenza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di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canali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cavità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endParaRPr lang="it-IT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0" name="Freccia a destra 79"/>
          <p:cNvSpPr/>
          <p:nvPr/>
        </p:nvSpPr>
        <p:spPr>
          <a:xfrm>
            <a:off x="3492500" y="3433763"/>
            <a:ext cx="503238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81" name="Picture 2" descr="Risultati immagini per Zeolite stru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570163"/>
            <a:ext cx="230505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Freccia a destra 81"/>
          <p:cNvSpPr/>
          <p:nvPr/>
        </p:nvSpPr>
        <p:spPr>
          <a:xfrm>
            <a:off x="6443663" y="3433763"/>
            <a:ext cx="504825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83" name="Picture 6" descr="FAU_poly_transp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570163"/>
            <a:ext cx="230505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222375" y="1223963"/>
            <a:ext cx="729297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1327" tIns="35664" rIns="71327" bIns="35664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Nei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canali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e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nelle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cavità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sono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allocati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cationi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metallici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e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molecole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di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acqua</a:t>
            </a:r>
            <a:endParaRPr lang="it-IT" sz="2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219" name="Picture 6" descr="FAU_poly_trans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2252663"/>
            <a:ext cx="2197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uppo 47"/>
          <p:cNvGrpSpPr>
            <a:grpSpLocks/>
          </p:cNvGrpSpPr>
          <p:nvPr/>
        </p:nvGrpSpPr>
        <p:grpSpPr bwMode="auto">
          <a:xfrm>
            <a:off x="366713" y="3006725"/>
            <a:ext cx="2784475" cy="2087563"/>
            <a:chOff x="366135" y="3007432"/>
            <a:chExt cx="2784352" cy="2086688"/>
          </a:xfrm>
        </p:grpSpPr>
        <p:sp>
          <p:nvSpPr>
            <p:cNvPr id="9242" name="Oval 11"/>
            <p:cNvSpPr>
              <a:spLocks noChangeArrowheads="1"/>
            </p:cNvSpPr>
            <p:nvPr/>
          </p:nvSpPr>
          <p:spPr bwMode="auto">
            <a:xfrm>
              <a:off x="394716" y="4477890"/>
              <a:ext cx="171495" cy="190500"/>
            </a:xfrm>
            <a:prstGeom prst="ellipse">
              <a:avLst/>
            </a:prstGeom>
            <a:gradFill rotWithShape="0">
              <a:gsLst>
                <a:gs pos="0">
                  <a:srgbClr val="12EE46"/>
                </a:gs>
                <a:gs pos="100000">
                  <a:srgbClr val="086E20"/>
                </a:gs>
              </a:gsLst>
              <a:lin ang="2700000" scaled="1"/>
            </a:gradFill>
            <a:ln w="9525">
              <a:solidFill>
                <a:srgbClr val="12EE46"/>
              </a:solidFill>
              <a:round/>
              <a:headEnd/>
              <a:tailEnd/>
            </a:ln>
          </p:spPr>
          <p:txBody>
            <a:bodyPr wrap="none" lIns="71327" tIns="35664" rIns="71327" bIns="35664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243" name="Oval 12"/>
            <p:cNvSpPr>
              <a:spLocks noChangeArrowheads="1"/>
            </p:cNvSpPr>
            <p:nvPr/>
          </p:nvSpPr>
          <p:spPr bwMode="auto">
            <a:xfrm>
              <a:off x="366135" y="4829230"/>
              <a:ext cx="228660" cy="190500"/>
            </a:xfrm>
            <a:prstGeom prst="ellipse">
              <a:avLst/>
            </a:prstGeom>
            <a:gradFill rotWithShape="1">
              <a:gsLst>
                <a:gs pos="0">
                  <a:srgbClr val="6F6F6F"/>
                </a:gs>
                <a:gs pos="50000">
                  <a:srgbClr val="A1A1A1"/>
                </a:gs>
                <a:gs pos="100000">
                  <a:srgbClr val="C0C0C0"/>
                </a:gs>
              </a:gsLst>
              <a:lin ang="16200000" scaled="1"/>
            </a:gra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lIns="71327" tIns="35664" rIns="71327" bIns="35664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802678" y="4729148"/>
              <a:ext cx="2112870" cy="364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1327" tIns="35664" rIns="71327" bIns="35664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90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= molecole di acqua</a:t>
              </a: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751880" y="4389565"/>
              <a:ext cx="987381" cy="363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1327" tIns="35664" rIns="71327" bIns="35664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90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= cationi</a:t>
              </a:r>
            </a:p>
          </p:txBody>
        </p:sp>
        <p:grpSp>
          <p:nvGrpSpPr>
            <p:cNvPr id="9246" name="Gruppo 46"/>
            <p:cNvGrpSpPr>
              <a:grpSpLocks/>
            </p:cNvGrpSpPr>
            <p:nvPr/>
          </p:nvGrpSpPr>
          <p:grpSpPr bwMode="auto">
            <a:xfrm>
              <a:off x="2521673" y="3007432"/>
              <a:ext cx="628814" cy="698500"/>
              <a:chOff x="2521673" y="3007432"/>
              <a:chExt cx="628814" cy="698500"/>
            </a:xfrm>
          </p:grpSpPr>
          <p:sp>
            <p:nvSpPr>
              <p:cNvPr id="9247" name="Oval 7"/>
              <p:cNvSpPr>
                <a:spLocks noChangeArrowheads="1"/>
              </p:cNvSpPr>
              <p:nvPr/>
            </p:nvSpPr>
            <p:spPr bwMode="auto">
              <a:xfrm>
                <a:off x="2750334" y="3515432"/>
                <a:ext cx="171495" cy="190500"/>
              </a:xfrm>
              <a:prstGeom prst="ellipse">
                <a:avLst/>
              </a:prstGeom>
              <a:gradFill rotWithShape="0">
                <a:gsLst>
                  <a:gs pos="0">
                    <a:srgbClr val="12EE46"/>
                  </a:gs>
                  <a:gs pos="100000">
                    <a:srgbClr val="086E20"/>
                  </a:gs>
                </a:gsLst>
                <a:lin ang="2700000" scaled="1"/>
              </a:gradFill>
              <a:ln w="9525">
                <a:solidFill>
                  <a:srgbClr val="12EE46"/>
                </a:solidFill>
                <a:round/>
                <a:headEnd/>
                <a:tailEnd/>
              </a:ln>
            </p:spPr>
            <p:txBody>
              <a:bodyPr wrap="none" lIns="71327" tIns="35664" rIns="71327" bIns="35664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248" name="Oval 8"/>
              <p:cNvSpPr>
                <a:spLocks noChangeArrowheads="1"/>
              </p:cNvSpPr>
              <p:nvPr/>
            </p:nvSpPr>
            <p:spPr bwMode="auto">
              <a:xfrm>
                <a:off x="2750334" y="3007432"/>
                <a:ext cx="171495" cy="190500"/>
              </a:xfrm>
              <a:prstGeom prst="ellipse">
                <a:avLst/>
              </a:prstGeom>
              <a:gradFill rotWithShape="0">
                <a:gsLst>
                  <a:gs pos="0">
                    <a:srgbClr val="12EE46"/>
                  </a:gs>
                  <a:gs pos="100000">
                    <a:srgbClr val="086E20"/>
                  </a:gs>
                </a:gsLst>
                <a:lin ang="2700000" scaled="1"/>
              </a:gradFill>
              <a:ln w="9525">
                <a:solidFill>
                  <a:srgbClr val="12EE46"/>
                </a:solidFill>
                <a:round/>
                <a:headEnd/>
                <a:tailEnd/>
              </a:ln>
            </p:spPr>
            <p:txBody>
              <a:bodyPr wrap="none" lIns="71327" tIns="35664" rIns="71327" bIns="35664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249" name="Oval 9"/>
              <p:cNvSpPr>
                <a:spLocks noChangeArrowheads="1"/>
              </p:cNvSpPr>
              <p:nvPr/>
            </p:nvSpPr>
            <p:spPr bwMode="auto">
              <a:xfrm>
                <a:off x="2978992" y="3324932"/>
                <a:ext cx="171495" cy="190500"/>
              </a:xfrm>
              <a:prstGeom prst="ellipse">
                <a:avLst/>
              </a:prstGeom>
              <a:gradFill rotWithShape="0">
                <a:gsLst>
                  <a:gs pos="0">
                    <a:srgbClr val="12EE46"/>
                  </a:gs>
                  <a:gs pos="100000">
                    <a:srgbClr val="086E20"/>
                  </a:gs>
                </a:gsLst>
                <a:lin ang="2700000" scaled="1"/>
              </a:gradFill>
              <a:ln w="9525">
                <a:solidFill>
                  <a:srgbClr val="12EE46"/>
                </a:solidFill>
                <a:round/>
                <a:headEnd/>
                <a:tailEnd/>
              </a:ln>
            </p:spPr>
            <p:txBody>
              <a:bodyPr wrap="none" lIns="71327" tIns="35664" rIns="71327" bIns="35664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250" name="Oval 10"/>
              <p:cNvSpPr>
                <a:spLocks noChangeArrowheads="1"/>
              </p:cNvSpPr>
              <p:nvPr/>
            </p:nvSpPr>
            <p:spPr bwMode="auto">
              <a:xfrm>
                <a:off x="2521673" y="3261432"/>
                <a:ext cx="171495" cy="190500"/>
              </a:xfrm>
              <a:prstGeom prst="ellipse">
                <a:avLst/>
              </a:prstGeom>
              <a:gradFill rotWithShape="0">
                <a:gsLst>
                  <a:gs pos="0">
                    <a:srgbClr val="12EE46"/>
                  </a:gs>
                  <a:gs pos="100000">
                    <a:srgbClr val="086E20"/>
                  </a:gs>
                </a:gsLst>
                <a:lin ang="2700000" scaled="1"/>
              </a:gradFill>
              <a:ln w="9525">
                <a:solidFill>
                  <a:srgbClr val="12EE46"/>
                </a:solidFill>
                <a:round/>
                <a:headEnd/>
                <a:tailEnd/>
              </a:ln>
            </p:spPr>
            <p:txBody>
              <a:bodyPr wrap="none" lIns="71327" tIns="35664" rIns="71327" bIns="35664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251" name="Oval 13"/>
              <p:cNvSpPr>
                <a:spLocks noChangeArrowheads="1"/>
              </p:cNvSpPr>
              <p:nvPr/>
            </p:nvSpPr>
            <p:spPr bwMode="auto">
              <a:xfrm>
                <a:off x="2521673" y="3044474"/>
                <a:ext cx="228660" cy="190500"/>
              </a:xfrm>
              <a:prstGeom prst="ellipse">
                <a:avLst/>
              </a:prstGeom>
              <a:gradFill rotWithShape="1">
                <a:gsLst>
                  <a:gs pos="0">
                    <a:srgbClr val="6F6F6F"/>
                  </a:gs>
                  <a:gs pos="50000">
                    <a:srgbClr val="A1A1A1"/>
                  </a:gs>
                  <a:gs pos="100000">
                    <a:srgbClr val="C0C0C0"/>
                  </a:gs>
                </a:gsLst>
                <a:lin ang="162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lIns="71327" tIns="35664" rIns="71327" bIns="35664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252" name="Oval 14"/>
              <p:cNvSpPr>
                <a:spLocks noChangeArrowheads="1"/>
              </p:cNvSpPr>
              <p:nvPr/>
            </p:nvSpPr>
            <p:spPr bwMode="auto">
              <a:xfrm>
                <a:off x="2521673" y="3451932"/>
                <a:ext cx="228660" cy="190500"/>
              </a:xfrm>
              <a:prstGeom prst="ellipse">
                <a:avLst/>
              </a:prstGeom>
              <a:gradFill rotWithShape="1">
                <a:gsLst>
                  <a:gs pos="0">
                    <a:srgbClr val="6F6F6F"/>
                  </a:gs>
                  <a:gs pos="50000">
                    <a:srgbClr val="A1A1A1"/>
                  </a:gs>
                  <a:gs pos="100000">
                    <a:srgbClr val="C0C0C0"/>
                  </a:gs>
                </a:gsLst>
                <a:lin ang="162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lIns="71327" tIns="35664" rIns="71327" bIns="35664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253" name="Oval 15"/>
              <p:cNvSpPr>
                <a:spLocks noChangeArrowheads="1"/>
              </p:cNvSpPr>
              <p:nvPr/>
            </p:nvSpPr>
            <p:spPr bwMode="auto">
              <a:xfrm>
                <a:off x="2734851" y="3261432"/>
                <a:ext cx="228660" cy="190500"/>
              </a:xfrm>
              <a:prstGeom prst="ellipse">
                <a:avLst/>
              </a:prstGeom>
              <a:gradFill rotWithShape="1">
                <a:gsLst>
                  <a:gs pos="0">
                    <a:srgbClr val="6F6F6F"/>
                  </a:gs>
                  <a:gs pos="50000">
                    <a:srgbClr val="A1A1A1"/>
                  </a:gs>
                  <a:gs pos="100000">
                    <a:srgbClr val="C0C0C0"/>
                  </a:gs>
                </a:gsLst>
                <a:lin ang="162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lIns="71327" tIns="35664" rIns="71327" bIns="35664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254" name="Oval 15"/>
              <p:cNvSpPr>
                <a:spLocks noChangeArrowheads="1"/>
              </p:cNvSpPr>
              <p:nvPr/>
            </p:nvSpPr>
            <p:spPr bwMode="auto">
              <a:xfrm>
                <a:off x="2913522" y="3103247"/>
                <a:ext cx="228660" cy="190500"/>
              </a:xfrm>
              <a:prstGeom prst="ellipse">
                <a:avLst/>
              </a:prstGeom>
              <a:gradFill rotWithShape="1">
                <a:gsLst>
                  <a:gs pos="0">
                    <a:srgbClr val="6F6F6F"/>
                  </a:gs>
                  <a:gs pos="50000">
                    <a:srgbClr val="A1A1A1"/>
                  </a:gs>
                  <a:gs pos="100000">
                    <a:srgbClr val="C0C0C0"/>
                  </a:gs>
                </a:gsLst>
                <a:lin ang="162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wrap="none" lIns="71327" tIns="35664" rIns="71327" bIns="35664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</p:grpSp>
      <p:grpSp>
        <p:nvGrpSpPr>
          <p:cNvPr id="45" name="Gruppo 44"/>
          <p:cNvGrpSpPr>
            <a:grpSpLocks/>
          </p:cNvGrpSpPr>
          <p:nvPr/>
        </p:nvGrpSpPr>
        <p:grpSpPr bwMode="auto">
          <a:xfrm>
            <a:off x="4787900" y="2425700"/>
            <a:ext cx="3816350" cy="2220913"/>
            <a:chOff x="4788024" y="2425452"/>
            <a:chExt cx="3816424" cy="2221021"/>
          </a:xfrm>
        </p:grpSpPr>
        <p:sp>
          <p:nvSpPr>
            <p:cNvPr id="38" name="Titolo 3"/>
            <p:cNvSpPr txBox="1">
              <a:spLocks/>
            </p:cNvSpPr>
            <p:nvPr/>
          </p:nvSpPr>
          <p:spPr>
            <a:xfrm>
              <a:off x="4788024" y="2425452"/>
              <a:ext cx="3348103" cy="420708"/>
            </a:xfrm>
            <a:prstGeom prst="rect">
              <a:avLst/>
            </a:prstGeom>
          </p:spPr>
          <p:txBody>
            <a:bodyPr>
              <a:normAutofit fontScale="90000" lnSpcReduction="10000"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it-IT" sz="2500" b="1" cap="all" dirty="0">
                  <a:solidFill>
                    <a:schemeClr val="tx2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Principali Proprietà </a:t>
              </a:r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075368" y="3073183"/>
              <a:ext cx="2020926" cy="34926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pPr marL="418553" indent="-418553" eaLnBrk="1" fontAlgn="auto" hangingPunct="1">
                <a:lnSpc>
                  <a:spcPts val="1950"/>
                </a:lnSpc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it-IT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Scambio ionico</a:t>
              </a:r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5508763" y="3557395"/>
              <a:ext cx="3095685" cy="604866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marL="418553" indent="-418553" eaLnBrk="1" fontAlgn="auto" hangingPunct="1">
                <a:lnSpc>
                  <a:spcPts val="1950"/>
                </a:lnSpc>
                <a:spcBef>
                  <a:spcPts val="0"/>
                </a:spcBef>
                <a:spcAft>
                  <a:spcPts val="0"/>
                </a:spcAft>
                <a:buFontTx/>
                <a:buAutoNum type="arabicPeriod" startAt="2"/>
                <a:defRPr/>
              </a:pPr>
              <a:r>
                <a:rPr lang="it-IT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Adsorbimento e </a:t>
              </a:r>
            </a:p>
            <a:p>
              <a:pPr marL="418553" indent="-418553" eaLnBrk="1" fontAlgn="auto" hangingPunct="1">
                <a:lnSpc>
                  <a:spcPts val="195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	setacciamento molecolare</a:t>
              </a:r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5940571" y="4297206"/>
              <a:ext cx="2163805" cy="349267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pPr marL="418553" indent="-418553" eaLnBrk="1" fontAlgn="auto" hangingPunct="1">
                <a:lnSpc>
                  <a:spcPts val="1950"/>
                </a:lnSpc>
                <a:spcBef>
                  <a:spcPts val="0"/>
                </a:spcBef>
                <a:spcAft>
                  <a:spcPts val="0"/>
                </a:spcAft>
                <a:buFontTx/>
                <a:buAutoNum type="arabicPeriod" startAt="3"/>
                <a:defRPr/>
              </a:pPr>
              <a:r>
                <a:rPr lang="it-IT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Attività catalitica</a:t>
              </a:r>
            </a:p>
          </p:txBody>
        </p:sp>
      </p:grpSp>
      <p:sp>
        <p:nvSpPr>
          <p:cNvPr id="46" name="Freccia a destra 45"/>
          <p:cNvSpPr/>
          <p:nvPr/>
        </p:nvSpPr>
        <p:spPr>
          <a:xfrm>
            <a:off x="4211638" y="3289300"/>
            <a:ext cx="504825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="" xmlns:a16="http://schemas.microsoft.com/office/drawing/2014/main" id="{5A10C5EE-C72E-4566-AAA5-7FEFC19F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Composizione e struttura atomica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195513" y="2425700"/>
            <a:ext cx="4862512" cy="146367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7" tIns="35664" rIns="71327" bIns="35664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635375" y="2713038"/>
            <a:ext cx="2206625" cy="857250"/>
          </a:xfrm>
          <a:prstGeom prst="rect">
            <a:avLst/>
          </a:prstGeom>
        </p:spPr>
        <p:txBody>
          <a:bodyPr wrap="none" lIns="71327" tIns="35664" rIns="71327" bIns="35664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Zeolites</a:t>
            </a:r>
            <a:endParaRPr lang="it-IT" sz="51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Applicazioni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zeoliti</a:t>
            </a:r>
            <a:endParaRPr lang="en-US" dirty="0"/>
          </a:p>
        </p:txBody>
      </p:sp>
      <p:pic>
        <p:nvPicPr>
          <p:cNvPr id="10247" name="Picture 2" descr="Overview to the formation of zeolite structures and the broad field of their application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24" r="755"/>
          <a:stretch>
            <a:fillRect/>
          </a:stretch>
        </p:blipFill>
        <p:spPr bwMode="auto">
          <a:xfrm>
            <a:off x="827088" y="3505200"/>
            <a:ext cx="7786687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" descr="Overview to the formation of zeolite structures and the broad field of their application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" b="68173"/>
          <a:stretch>
            <a:fillRect/>
          </a:stretch>
        </p:blipFill>
        <p:spPr bwMode="auto">
          <a:xfrm>
            <a:off x="611188" y="1057275"/>
            <a:ext cx="80343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="" xmlns:a16="http://schemas.microsoft.com/office/drawing/2014/main" id="{168EC863-DC5C-4378-9189-D0F52D3C60C0}"/>
              </a:ext>
            </a:extLst>
          </p:cNvPr>
          <p:cNvGrpSpPr/>
          <p:nvPr/>
        </p:nvGrpSpPr>
        <p:grpSpPr>
          <a:xfrm>
            <a:off x="355748" y="2922588"/>
            <a:ext cx="2581127" cy="1591096"/>
            <a:chOff x="355748" y="2922588"/>
            <a:chExt cx="2581127" cy="1591096"/>
          </a:xfrm>
        </p:grpSpPr>
        <p:sp>
          <p:nvSpPr>
            <p:cNvPr id="2" name="Ovale 1"/>
            <p:cNvSpPr/>
            <p:nvPr/>
          </p:nvSpPr>
          <p:spPr bwMode="auto">
            <a:xfrm>
              <a:off x="1046163" y="4262439"/>
              <a:ext cx="1890712" cy="25124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" name="Freccia in giù 2"/>
            <p:cNvSpPr/>
            <p:nvPr/>
          </p:nvSpPr>
          <p:spPr bwMode="auto">
            <a:xfrm rot="20489168">
              <a:off x="355748" y="3415983"/>
              <a:ext cx="1057275" cy="92248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0252" name="Rettangolo 8"/>
            <p:cNvSpPr>
              <a:spLocks noChangeArrowheads="1"/>
            </p:cNvSpPr>
            <p:nvPr/>
          </p:nvSpPr>
          <p:spPr bwMode="auto">
            <a:xfrm>
              <a:off x="1148151" y="2922588"/>
              <a:ext cx="1787442" cy="67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it-IT" sz="1900" b="1" dirty="0">
                  <a:solidFill>
                    <a:srgbClr val="FF0000"/>
                  </a:solidFill>
                </a:rPr>
                <a:t>Applicazioni  emergenti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L’evoluzione delle zeoliti</a:t>
            </a:r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3708400" y="1758950"/>
            <a:ext cx="1511300" cy="5222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2800" b="1">
                <a:solidFill>
                  <a:srgbClr val="002060"/>
                </a:solidFill>
              </a:rPr>
              <a:t>Zeoliti</a:t>
            </a:r>
          </a:p>
        </p:txBody>
      </p:sp>
      <p:sp>
        <p:nvSpPr>
          <p:cNvPr id="11268" name="Rectangle 15"/>
          <p:cNvSpPr>
            <a:spLocks noChangeArrowheads="1"/>
          </p:cNvSpPr>
          <p:nvPr/>
        </p:nvSpPr>
        <p:spPr bwMode="auto">
          <a:xfrm>
            <a:off x="2268538" y="1814513"/>
            <a:ext cx="1166812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sz="2400" b="1">
                <a:solidFill>
                  <a:srgbClr val="15096D"/>
                </a:solidFill>
              </a:rPr>
              <a:t>&lt; 2 nm</a:t>
            </a:r>
            <a:endParaRPr lang="it-IT" altLang="it-IT" sz="2400" b="1">
              <a:solidFill>
                <a:srgbClr val="15096D"/>
              </a:solidFill>
            </a:endParaRPr>
          </a:p>
        </p:txBody>
      </p:sp>
      <p:sp>
        <p:nvSpPr>
          <p:cNvPr id="11269" name="Rectangle 17"/>
          <p:cNvSpPr>
            <a:spLocks noChangeArrowheads="1"/>
          </p:cNvSpPr>
          <p:nvPr/>
        </p:nvSpPr>
        <p:spPr bwMode="auto">
          <a:xfrm>
            <a:off x="5435600" y="1822450"/>
            <a:ext cx="1873250" cy="4667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sz="2400" b="1">
                <a:solidFill>
                  <a:srgbClr val="15096D"/>
                </a:solidFill>
              </a:rPr>
              <a:t>&lt; 1000 m</a:t>
            </a:r>
            <a:r>
              <a:rPr lang="en-US" altLang="it-IT" sz="2400" b="1" baseline="30000">
                <a:solidFill>
                  <a:srgbClr val="15096D"/>
                </a:solidFill>
              </a:rPr>
              <a:t>2</a:t>
            </a:r>
            <a:r>
              <a:rPr lang="en-US" altLang="it-IT" sz="2400" b="1">
                <a:solidFill>
                  <a:srgbClr val="15096D"/>
                </a:solidFill>
              </a:rPr>
              <a:t>/g</a:t>
            </a:r>
            <a:endParaRPr lang="it-IT" altLang="it-IT" sz="2400" b="1">
              <a:solidFill>
                <a:srgbClr val="15096D"/>
              </a:solidFill>
            </a:endParaRPr>
          </a:p>
        </p:txBody>
      </p:sp>
      <p:grpSp>
        <p:nvGrpSpPr>
          <p:cNvPr id="32" name="Gruppo 31"/>
          <p:cNvGrpSpPr>
            <a:grpSpLocks/>
          </p:cNvGrpSpPr>
          <p:nvPr/>
        </p:nvGrpSpPr>
        <p:grpSpPr bwMode="auto">
          <a:xfrm>
            <a:off x="558800" y="2281238"/>
            <a:ext cx="3797300" cy="2590800"/>
            <a:chOff x="558056" y="2281759"/>
            <a:chExt cx="3797847" cy="2591018"/>
          </a:xfrm>
        </p:grpSpPr>
        <p:sp>
          <p:nvSpPr>
            <p:cNvPr id="11291" name="Rectangle 9"/>
            <p:cNvSpPr>
              <a:spLocks noChangeArrowheads="1"/>
            </p:cNvSpPr>
            <p:nvPr/>
          </p:nvSpPr>
          <p:spPr bwMode="auto">
            <a:xfrm>
              <a:off x="584002" y="4226446"/>
              <a:ext cx="2547838" cy="64633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it-IT" b="1">
                  <a:solidFill>
                    <a:srgbClr val="002060"/>
                  </a:solidFill>
                </a:rPr>
                <a:t>Ordered Mesoporous  Silica (OMS)</a:t>
              </a:r>
            </a:p>
          </p:txBody>
        </p:sp>
        <p:sp>
          <p:nvSpPr>
            <p:cNvPr id="11292" name="Line 11"/>
            <p:cNvSpPr>
              <a:spLocks noChangeShapeType="1"/>
            </p:cNvSpPr>
            <p:nvPr/>
          </p:nvSpPr>
          <p:spPr bwMode="auto">
            <a:xfrm flipH="1">
              <a:off x="2411215" y="2281759"/>
              <a:ext cx="1944688" cy="172878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93" name="Rectangle 13"/>
            <p:cNvSpPr>
              <a:spLocks noChangeArrowheads="1"/>
            </p:cNvSpPr>
            <p:nvPr/>
          </p:nvSpPr>
          <p:spPr bwMode="auto">
            <a:xfrm>
              <a:off x="558056" y="2641476"/>
              <a:ext cx="242976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/>
              <a:r>
                <a:rPr lang="it-IT" altLang="it-IT" b="1">
                  <a:solidFill>
                    <a:srgbClr val="002060"/>
                  </a:solidFill>
                </a:rPr>
                <a:t>Maggiore dimensione dei pori</a:t>
              </a:r>
            </a:p>
          </p:txBody>
        </p:sp>
        <p:sp>
          <p:nvSpPr>
            <p:cNvPr id="11294" name="Rectangle 16"/>
            <p:cNvSpPr>
              <a:spLocks noChangeArrowheads="1"/>
            </p:cNvSpPr>
            <p:nvPr/>
          </p:nvSpPr>
          <p:spPr bwMode="auto">
            <a:xfrm>
              <a:off x="596702" y="3650184"/>
              <a:ext cx="1579563" cy="46672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it-IT" sz="2400" b="1">
                  <a:solidFill>
                    <a:srgbClr val="15096D"/>
                  </a:solidFill>
                </a:rPr>
                <a:t>2 </a:t>
              </a:r>
              <a:r>
                <a:rPr lang="en-US" altLang="it-IT" sz="2400" b="1">
                  <a:solidFill>
                    <a:srgbClr val="15096D"/>
                  </a:solidFill>
                  <a:sym typeface="Symbol" panose="05050102010706020507" pitchFamily="18" charset="2"/>
                </a:rPr>
                <a:t> 50 </a:t>
              </a:r>
              <a:r>
                <a:rPr lang="en-US" altLang="it-IT" sz="2400" b="1">
                  <a:solidFill>
                    <a:srgbClr val="15096D"/>
                  </a:solidFill>
                </a:rPr>
                <a:t>nm</a:t>
              </a:r>
              <a:endParaRPr lang="it-IT" altLang="it-IT" sz="2400" b="1">
                <a:solidFill>
                  <a:srgbClr val="15096D"/>
                </a:solidFill>
              </a:endParaRPr>
            </a:p>
          </p:txBody>
        </p:sp>
        <p:sp>
          <p:nvSpPr>
            <p:cNvPr id="11295" name="Rectangle 15"/>
            <p:cNvSpPr>
              <a:spLocks noChangeArrowheads="1"/>
            </p:cNvSpPr>
            <p:nvPr/>
          </p:nvSpPr>
          <p:spPr bwMode="auto">
            <a:xfrm>
              <a:off x="3203848" y="3433564"/>
              <a:ext cx="806631" cy="46166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it-IT" sz="2400" b="1">
                  <a:solidFill>
                    <a:srgbClr val="15096D"/>
                  </a:solidFill>
                </a:rPr>
                <a:t>1992</a:t>
              </a:r>
              <a:endParaRPr lang="it-IT" altLang="it-IT" sz="2400" b="1">
                <a:solidFill>
                  <a:srgbClr val="15096D"/>
                </a:solidFill>
              </a:endParaRPr>
            </a:p>
          </p:txBody>
        </p:sp>
      </p:grpSp>
      <p:grpSp>
        <p:nvGrpSpPr>
          <p:cNvPr id="33" name="Gruppo 32"/>
          <p:cNvGrpSpPr>
            <a:grpSpLocks/>
          </p:cNvGrpSpPr>
          <p:nvPr/>
        </p:nvGrpSpPr>
        <p:grpSpPr bwMode="auto">
          <a:xfrm>
            <a:off x="4560888" y="2279650"/>
            <a:ext cx="4475162" cy="2593975"/>
            <a:chOff x="4560888" y="2280171"/>
            <a:chExt cx="4475608" cy="2593553"/>
          </a:xfrm>
        </p:grpSpPr>
        <p:sp>
          <p:nvSpPr>
            <p:cNvPr id="11286" name="Rectangle 10"/>
            <p:cNvSpPr>
              <a:spLocks noChangeArrowheads="1"/>
            </p:cNvSpPr>
            <p:nvPr/>
          </p:nvSpPr>
          <p:spPr bwMode="auto">
            <a:xfrm>
              <a:off x="5784850" y="4212159"/>
              <a:ext cx="2879725" cy="6615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it-IT" b="1">
                  <a:solidFill>
                    <a:srgbClr val="002060"/>
                  </a:solidFill>
                </a:rPr>
                <a:t>Metal-Organic </a:t>
              </a:r>
              <a:r>
                <a:rPr lang="it-IT" altLang="it-IT" b="1" dirty="0">
                  <a:solidFill>
                    <a:srgbClr val="002060"/>
                  </a:solidFill>
                </a:rPr>
                <a:t>Framework (MOF)</a:t>
              </a:r>
            </a:p>
          </p:txBody>
        </p:sp>
        <p:sp>
          <p:nvSpPr>
            <p:cNvPr id="11287" name="Line 12"/>
            <p:cNvSpPr>
              <a:spLocks noChangeShapeType="1"/>
            </p:cNvSpPr>
            <p:nvPr/>
          </p:nvSpPr>
          <p:spPr bwMode="auto">
            <a:xfrm>
              <a:off x="4560888" y="2280171"/>
              <a:ext cx="1944687" cy="172878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88" name="Rectangle 14"/>
            <p:cNvSpPr>
              <a:spLocks noChangeArrowheads="1"/>
            </p:cNvSpPr>
            <p:nvPr/>
          </p:nvSpPr>
          <p:spPr bwMode="auto">
            <a:xfrm>
              <a:off x="6084168" y="2641476"/>
              <a:ext cx="28083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it-IT" b="1">
                  <a:solidFill>
                    <a:srgbClr val="002060"/>
                  </a:solidFill>
                </a:rPr>
                <a:t>Maggiore area superficiale specifica</a:t>
              </a:r>
            </a:p>
          </p:txBody>
        </p:sp>
        <p:sp>
          <p:nvSpPr>
            <p:cNvPr id="11289" name="Rectangle 18"/>
            <p:cNvSpPr>
              <a:spLocks noChangeArrowheads="1"/>
            </p:cNvSpPr>
            <p:nvPr/>
          </p:nvSpPr>
          <p:spPr bwMode="auto">
            <a:xfrm>
              <a:off x="6527800" y="3650184"/>
              <a:ext cx="2508696" cy="461665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it-IT" sz="2400" b="1">
                  <a:solidFill>
                    <a:srgbClr val="15096D"/>
                  </a:solidFill>
                </a:rPr>
                <a:t>Fino a ~6000 m</a:t>
              </a:r>
              <a:r>
                <a:rPr lang="it-IT" altLang="it-IT" sz="2400" b="1" baseline="30000">
                  <a:solidFill>
                    <a:srgbClr val="15096D"/>
                  </a:solidFill>
                </a:rPr>
                <a:t>2</a:t>
              </a:r>
              <a:r>
                <a:rPr lang="it-IT" altLang="it-IT" sz="2400" b="1">
                  <a:solidFill>
                    <a:srgbClr val="15096D"/>
                  </a:solidFill>
                </a:rPr>
                <a:t>/g</a:t>
              </a:r>
            </a:p>
          </p:txBody>
        </p:sp>
        <p:sp>
          <p:nvSpPr>
            <p:cNvPr id="11290" name="Rectangle 17"/>
            <p:cNvSpPr>
              <a:spLocks noChangeArrowheads="1"/>
            </p:cNvSpPr>
            <p:nvPr/>
          </p:nvSpPr>
          <p:spPr bwMode="auto">
            <a:xfrm>
              <a:off x="4870665" y="3433564"/>
              <a:ext cx="806631" cy="461665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it-IT" sz="2400" b="1">
                  <a:solidFill>
                    <a:srgbClr val="15096D"/>
                  </a:solidFill>
                </a:rPr>
                <a:t>1995</a:t>
              </a:r>
              <a:endParaRPr lang="it-IT" altLang="it-IT" sz="2400" b="1">
                <a:solidFill>
                  <a:srgbClr val="15096D"/>
                </a:solidFill>
              </a:endParaRPr>
            </a:p>
          </p:txBody>
        </p:sp>
      </p:grpSp>
      <p:sp>
        <p:nvSpPr>
          <p:cNvPr id="31" name="CasellaDiTesto 19"/>
          <p:cNvSpPr txBox="1">
            <a:spLocks noChangeArrowheads="1"/>
          </p:cNvSpPr>
          <p:nvPr/>
        </p:nvSpPr>
        <p:spPr bwMode="auto">
          <a:xfrm>
            <a:off x="3209925" y="4081463"/>
            <a:ext cx="24511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2800" b="1" i="1">
                <a:solidFill>
                  <a:srgbClr val="002060"/>
                </a:solidFill>
              </a:rPr>
              <a:t>Zeolite-related </a:t>
            </a:r>
            <a:endParaRPr lang="it-IT" altLang="it-IT" sz="2800" b="1" i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it-IT" altLang="it-IT" sz="2800" b="1" i="1" dirty="0" err="1">
                <a:solidFill>
                  <a:srgbClr val="002060"/>
                </a:solidFill>
              </a:rPr>
              <a:t>materials</a:t>
            </a:r>
            <a:endParaRPr lang="it-IT" altLang="it-IT" sz="28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3708400" y="1758950"/>
            <a:ext cx="1511300" cy="5222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2800" b="1">
                <a:solidFill>
                  <a:srgbClr val="002060"/>
                </a:solidFill>
              </a:rPr>
              <a:t>Zeoliti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84200" y="4225925"/>
            <a:ext cx="2547938" cy="6461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srgbClr val="002060"/>
                </a:solidFill>
                <a:latin typeface="+mn-lt"/>
              </a:rPr>
              <a:t>Ordered</a:t>
            </a:r>
            <a:r>
              <a:rPr lang="it-IT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b="1" dirty="0" err="1">
                <a:solidFill>
                  <a:srgbClr val="002060"/>
                </a:solidFill>
                <a:latin typeface="+mn-lt"/>
              </a:rPr>
              <a:t>Mesoporous</a:t>
            </a:r>
            <a:r>
              <a:rPr lang="it-IT" b="1" dirty="0">
                <a:solidFill>
                  <a:srgbClr val="002060"/>
                </a:solidFill>
                <a:latin typeface="+mn-lt"/>
              </a:rPr>
              <a:t>  </a:t>
            </a:r>
            <a:r>
              <a:rPr lang="it-IT" b="1" dirty="0" err="1">
                <a:solidFill>
                  <a:srgbClr val="002060"/>
                </a:solidFill>
                <a:latin typeface="+mn-lt"/>
              </a:rPr>
              <a:t>Silica</a:t>
            </a:r>
            <a:r>
              <a:rPr lang="it-IT" b="1" dirty="0">
                <a:solidFill>
                  <a:srgbClr val="002060"/>
                </a:solidFill>
                <a:latin typeface="+mn-lt"/>
              </a:rPr>
              <a:t> (OMS)</a:t>
            </a: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2411413" y="2281238"/>
            <a:ext cx="1944687" cy="1728787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2294" name="Rectangle 13"/>
          <p:cNvSpPr>
            <a:spLocks noChangeArrowheads="1"/>
          </p:cNvSpPr>
          <p:nvPr/>
        </p:nvSpPr>
        <p:spPr bwMode="auto">
          <a:xfrm>
            <a:off x="558800" y="2641600"/>
            <a:ext cx="2428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it-IT" altLang="it-IT" b="1">
                <a:solidFill>
                  <a:srgbClr val="002060"/>
                </a:solidFill>
              </a:rPr>
              <a:t>Maggiore dimensione dei pori</a:t>
            </a:r>
          </a:p>
        </p:txBody>
      </p:sp>
      <p:sp>
        <p:nvSpPr>
          <p:cNvPr id="12295" name="Rectangle 15"/>
          <p:cNvSpPr>
            <a:spLocks noChangeArrowheads="1"/>
          </p:cNvSpPr>
          <p:nvPr/>
        </p:nvSpPr>
        <p:spPr bwMode="auto">
          <a:xfrm>
            <a:off x="2268538" y="1814513"/>
            <a:ext cx="1166812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sz="2400" b="1">
                <a:solidFill>
                  <a:srgbClr val="15096D"/>
                </a:solidFill>
              </a:rPr>
              <a:t>&lt; 2 nm</a:t>
            </a:r>
            <a:endParaRPr lang="it-IT" altLang="it-IT" sz="2400" b="1">
              <a:solidFill>
                <a:srgbClr val="15096D"/>
              </a:solidFill>
            </a:endParaRPr>
          </a:p>
        </p:txBody>
      </p:sp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596900" y="3649663"/>
            <a:ext cx="1579563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sz="2400" b="1">
                <a:solidFill>
                  <a:srgbClr val="15096D"/>
                </a:solidFill>
              </a:rPr>
              <a:t>2 </a:t>
            </a:r>
            <a:r>
              <a:rPr lang="en-US" altLang="it-IT" sz="2400" b="1">
                <a:solidFill>
                  <a:srgbClr val="15096D"/>
                </a:solidFill>
                <a:sym typeface="Symbol" panose="05050102010706020507" pitchFamily="18" charset="2"/>
              </a:rPr>
              <a:t> 50 </a:t>
            </a:r>
            <a:r>
              <a:rPr lang="en-US" altLang="it-IT" sz="2400" b="1">
                <a:solidFill>
                  <a:srgbClr val="15096D"/>
                </a:solidFill>
              </a:rPr>
              <a:t>nm</a:t>
            </a:r>
            <a:endParaRPr lang="it-IT" altLang="it-IT" sz="2400" b="1">
              <a:solidFill>
                <a:srgbClr val="15096D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784850" y="4211638"/>
            <a:ext cx="2879725" cy="6619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solidFill>
                  <a:schemeClr val="bg1">
                    <a:lumMod val="85000"/>
                  </a:schemeClr>
                </a:solidFill>
                <a:latin typeface="+mn-lt"/>
              </a:rPr>
              <a:t>Metal-Organic 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Framework (MOF)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560888" y="2279650"/>
            <a:ext cx="1944687" cy="1728788"/>
          </a:xfrm>
          <a:prstGeom prst="line">
            <a:avLst/>
          </a:prstGeom>
          <a:noFill/>
          <a:ln w="76200">
            <a:solidFill>
              <a:schemeClr val="bg1">
                <a:lumMod val="8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6084888" y="2641600"/>
            <a:ext cx="28082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Maggiore area superficiale specifica</a:t>
            </a:r>
          </a:p>
        </p:txBody>
      </p:sp>
      <p:sp>
        <p:nvSpPr>
          <p:cNvPr id="12300" name="Rectangle 17"/>
          <p:cNvSpPr>
            <a:spLocks noChangeArrowheads="1"/>
          </p:cNvSpPr>
          <p:nvPr/>
        </p:nvSpPr>
        <p:spPr bwMode="auto">
          <a:xfrm>
            <a:off x="5435600" y="1822450"/>
            <a:ext cx="1873250" cy="4667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sz="2400" b="1">
                <a:solidFill>
                  <a:srgbClr val="15096D"/>
                </a:solidFill>
              </a:rPr>
              <a:t>&lt; 1000 m</a:t>
            </a:r>
            <a:r>
              <a:rPr lang="en-US" altLang="it-IT" sz="2400" b="1" baseline="30000">
                <a:solidFill>
                  <a:srgbClr val="15096D"/>
                </a:solidFill>
              </a:rPr>
              <a:t>2</a:t>
            </a:r>
            <a:r>
              <a:rPr lang="en-US" altLang="it-IT" sz="2400" b="1">
                <a:solidFill>
                  <a:srgbClr val="15096D"/>
                </a:solidFill>
              </a:rPr>
              <a:t>/g</a:t>
            </a:r>
            <a:endParaRPr lang="it-IT" altLang="it-IT" sz="2400" b="1">
              <a:solidFill>
                <a:srgbClr val="15096D"/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6527800" y="3649663"/>
            <a:ext cx="2508250" cy="46196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>
                <a:solidFill>
                  <a:schemeClr val="bg1">
                    <a:lumMod val="85000"/>
                  </a:schemeClr>
                </a:solidFill>
                <a:latin typeface="+mn-lt"/>
              </a:rPr>
              <a:t>Fino a ~6000 m</a:t>
            </a:r>
            <a:r>
              <a:rPr lang="it-IT" sz="2400" b="1" baseline="30000">
                <a:solidFill>
                  <a:schemeClr val="bg1">
                    <a:lumMod val="85000"/>
                  </a:schemeClr>
                </a:solidFill>
                <a:latin typeface="+mn-lt"/>
              </a:rPr>
              <a:t>2</a:t>
            </a:r>
            <a:r>
              <a:rPr lang="it-IT" sz="2400" b="1">
                <a:solidFill>
                  <a:schemeClr val="bg1">
                    <a:lumMod val="85000"/>
                  </a:schemeClr>
                </a:solidFill>
                <a:latin typeface="+mn-lt"/>
              </a:rPr>
              <a:t>/g</a:t>
            </a:r>
          </a:p>
        </p:txBody>
      </p:sp>
      <p:sp>
        <p:nvSpPr>
          <p:cNvPr id="12302" name="Rectangle 15"/>
          <p:cNvSpPr>
            <a:spLocks noChangeArrowheads="1"/>
          </p:cNvSpPr>
          <p:nvPr/>
        </p:nvSpPr>
        <p:spPr bwMode="auto">
          <a:xfrm>
            <a:off x="3203575" y="3433763"/>
            <a:ext cx="806450" cy="46196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sz="2400" b="1">
                <a:solidFill>
                  <a:srgbClr val="15096D"/>
                </a:solidFill>
              </a:rPr>
              <a:t>1992</a:t>
            </a:r>
            <a:endParaRPr lang="it-IT" altLang="it-IT" sz="2400" b="1">
              <a:solidFill>
                <a:srgbClr val="15096D"/>
              </a:solidFill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4870450" y="3433763"/>
            <a:ext cx="806450" cy="46196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1995</a:t>
            </a:r>
            <a:endParaRPr lang="it-IT" sz="2400" b="1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grpSp>
        <p:nvGrpSpPr>
          <p:cNvPr id="12304" name="Gruppo 24"/>
          <p:cNvGrpSpPr>
            <a:grpSpLocks/>
          </p:cNvGrpSpPr>
          <p:nvPr/>
        </p:nvGrpSpPr>
        <p:grpSpPr bwMode="auto">
          <a:xfrm>
            <a:off x="0" y="-128564"/>
            <a:ext cx="9144000" cy="5794376"/>
            <a:chOff x="0" y="-144463"/>
            <a:chExt cx="9144000" cy="5794871"/>
          </a:xfrm>
        </p:grpSpPr>
        <p:sp>
          <p:nvSpPr>
            <p:cNvPr id="12309" name="AutoShape 8" descr="Immagine correlata"/>
            <p:cNvSpPr>
              <a:spLocks noChangeAspect="1" noChangeArrowheads="1"/>
            </p:cNvSpPr>
            <p:nvPr/>
          </p:nvSpPr>
          <p:spPr bwMode="auto">
            <a:xfrm>
              <a:off x="193675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pic>
          <p:nvPicPr>
            <p:cNvPr id="12311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932" y="5317956"/>
              <a:ext cx="2394924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420" y="5321676"/>
              <a:ext cx="343675" cy="328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5" name="Rettangolo 27"/>
            <p:cNvSpPr>
              <a:spLocks noChangeArrowheads="1"/>
            </p:cNvSpPr>
            <p:nvPr/>
          </p:nvSpPr>
          <p:spPr bwMode="auto">
            <a:xfrm>
              <a:off x="7213195" y="5364543"/>
              <a:ext cx="152798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it-IT" sz="1000" i="1"/>
                <a:t>Napoli, 16 dicembre 2016</a:t>
              </a:r>
            </a:p>
          </p:txBody>
        </p:sp>
        <p:cxnSp>
          <p:nvCxnSpPr>
            <p:cNvPr id="29" name="Connettore 1 28"/>
            <p:cNvCxnSpPr/>
            <p:nvPr/>
          </p:nvCxnSpPr>
          <p:spPr>
            <a:xfrm>
              <a:off x="0" y="5267787"/>
              <a:ext cx="9144000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05" name="CasellaDiTesto 19"/>
          <p:cNvSpPr txBox="1">
            <a:spLocks noChangeArrowheads="1"/>
          </p:cNvSpPr>
          <p:nvPr/>
        </p:nvSpPr>
        <p:spPr bwMode="auto">
          <a:xfrm>
            <a:off x="3209925" y="4081463"/>
            <a:ext cx="24511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2800" b="1" i="1">
                <a:solidFill>
                  <a:srgbClr val="002060"/>
                </a:solidFill>
              </a:rPr>
              <a:t>Zeolite-related </a:t>
            </a:r>
            <a:endParaRPr lang="it-IT" altLang="it-IT" sz="2800" b="1" i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it-IT" altLang="it-IT" sz="2800" b="1" i="1" dirty="0" err="1">
                <a:solidFill>
                  <a:srgbClr val="002060"/>
                </a:solidFill>
              </a:rPr>
              <a:t>materials</a:t>
            </a:r>
            <a:endParaRPr lang="it-IT" altLang="it-IT" sz="2800" b="1" i="1" dirty="0">
              <a:solidFill>
                <a:srgbClr val="002060"/>
              </a:solidFill>
            </a:endParaRPr>
          </a:p>
        </p:txBody>
      </p:sp>
      <p:sp>
        <p:nvSpPr>
          <p:cNvPr id="24" name="Titolo 3"/>
          <p:cNvSpPr>
            <a:spLocks noGrp="1"/>
          </p:cNvSpPr>
          <p:nvPr>
            <p:ph type="title"/>
          </p:nvPr>
        </p:nvSpPr>
        <p:spPr>
          <a:xfrm>
            <a:off x="457200" y="509758"/>
            <a:ext cx="8229600" cy="671342"/>
          </a:xfrm>
        </p:spPr>
        <p:txBody>
          <a:bodyPr/>
          <a:lstStyle/>
          <a:p>
            <a:r>
              <a:rPr lang="it-IT" dirty="0"/>
              <a:t>L’evoluzione delle zeoliti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PERDITE E SPRECHI ALIMENTARI</a:t>
            </a:r>
            <a:endParaRPr lang="es-AR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CA2D2849-AA2A-441C-9B98-8BFE30266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33500"/>
            <a:ext cx="5400600" cy="3771900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/>
              <a:buChar char="•"/>
            </a:pPr>
            <a:r>
              <a:rPr lang="es-AR" dirty="0"/>
              <a:t>Le </a:t>
            </a:r>
            <a:r>
              <a:rPr lang="es-AR" dirty="0">
                <a:solidFill>
                  <a:srgbClr val="FF0000"/>
                </a:solidFill>
              </a:rPr>
              <a:t>perdite alimentari </a:t>
            </a:r>
            <a:r>
              <a:rPr lang="es-AR" dirty="0"/>
              <a:t>in Argentina sono stimate attorno ai 16 milioni di tonnellate per anno.</a:t>
            </a:r>
          </a:p>
          <a:p>
            <a:pPr marL="342900" indent="-342900">
              <a:buFont typeface="Arial"/>
              <a:buChar char="•"/>
            </a:pPr>
            <a:r>
              <a:rPr lang="es-AR" dirty="0"/>
              <a:t>L’aliquota maggiore di tali perdite si verifica durante le fasi di </a:t>
            </a:r>
            <a:r>
              <a:rPr lang="es-AR" dirty="0">
                <a:solidFill>
                  <a:srgbClr val="FF0000"/>
                </a:solidFill>
              </a:rPr>
              <a:t>produzione e distribuzione del prodotto</a:t>
            </a:r>
            <a:r>
              <a:rPr lang="es-AR" dirty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s-AR" dirty="0"/>
              <a:t>Per qualunque produttore o distributore </a:t>
            </a:r>
            <a:r>
              <a:rPr lang="es-AR" dirty="0">
                <a:solidFill>
                  <a:srgbClr val="FF0000"/>
                </a:solidFill>
              </a:rPr>
              <a:t>mantenere inalterata la qualità del prodotto il più a lungo possibile </a:t>
            </a:r>
            <a:r>
              <a:rPr lang="es-AR" dirty="0"/>
              <a:t>è un’esigenza di fondamentale importanza.</a:t>
            </a: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129308"/>
            <a:ext cx="3153668" cy="216451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121529"/>
            <a:ext cx="3168352" cy="211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1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5867400" y="1500188"/>
            <a:ext cx="2987675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sz="2400" dirty="0">
                <a:solidFill>
                  <a:srgbClr val="002060"/>
                </a:solidFill>
              </a:rPr>
              <a:t>  </a:t>
            </a:r>
            <a:r>
              <a:rPr lang="it-IT" altLang="it-IT" sz="1600" dirty="0">
                <a:solidFill>
                  <a:srgbClr val="002060"/>
                </a:solidFill>
              </a:rPr>
              <a:t>Come </a:t>
            </a:r>
            <a:r>
              <a:rPr lang="it-IT" altLang="it-IT" sz="1600" dirty="0" err="1">
                <a:solidFill>
                  <a:srgbClr val="002060"/>
                </a:solidFill>
              </a:rPr>
              <a:t>templanti</a:t>
            </a:r>
            <a:r>
              <a:rPr lang="it-IT" altLang="it-IT" sz="1600" dirty="0">
                <a:solidFill>
                  <a:srgbClr val="002060"/>
                </a:solidFill>
              </a:rPr>
              <a:t> per i pori si utilizzano  strutture </a:t>
            </a:r>
            <a:r>
              <a:rPr lang="it-IT" altLang="it-IT" sz="1600" dirty="0" err="1">
                <a:solidFill>
                  <a:srgbClr val="002060"/>
                </a:solidFill>
              </a:rPr>
              <a:t>micellari</a:t>
            </a:r>
            <a:r>
              <a:rPr lang="it-IT" altLang="it-IT" sz="1600" dirty="0">
                <a:solidFill>
                  <a:srgbClr val="002060"/>
                </a:solidFill>
              </a:rPr>
              <a:t> costituite da molecole di surfattanti o tensioattivi utilizzati in detergenza</a:t>
            </a:r>
          </a:p>
          <a:p>
            <a:pPr eaLnBrk="1" hangingPunct="1">
              <a:buFontTx/>
              <a:buChar char="•"/>
            </a:pPr>
            <a:endParaRPr lang="it-IT" altLang="it-IT" sz="1600" dirty="0">
              <a:solidFill>
                <a:srgbClr val="002060"/>
              </a:solidFill>
            </a:endParaRPr>
          </a:p>
          <a:p>
            <a:pPr eaLnBrk="1" hangingPunct="1">
              <a:buFontTx/>
              <a:buChar char="•"/>
            </a:pPr>
            <a:r>
              <a:rPr lang="it-IT" altLang="it-IT" sz="1600" dirty="0">
                <a:solidFill>
                  <a:srgbClr val="002060"/>
                </a:solidFill>
              </a:rPr>
              <a:t>  La silice condensa intorno alle micelle dando luogo ad una struttura vetrosa rigida </a:t>
            </a:r>
          </a:p>
          <a:p>
            <a:pPr eaLnBrk="1" hangingPunct="1">
              <a:buFontTx/>
              <a:buChar char="•"/>
            </a:pPr>
            <a:endParaRPr lang="it-IT" altLang="it-IT" sz="1600" dirty="0">
              <a:solidFill>
                <a:srgbClr val="002060"/>
              </a:solidFill>
            </a:endParaRPr>
          </a:p>
          <a:p>
            <a:pPr eaLnBrk="1" hangingPunct="1">
              <a:buFontTx/>
              <a:buChar char="•"/>
            </a:pPr>
            <a:r>
              <a:rPr lang="it-IT" altLang="it-IT" sz="1600" dirty="0">
                <a:solidFill>
                  <a:srgbClr val="002060"/>
                </a:solidFill>
              </a:rPr>
              <a:t> Le molecole di surfattante vengono rimosse ottenendo  una struttura aperta con porosità ordinata a lungo raggio </a:t>
            </a:r>
          </a:p>
          <a:p>
            <a:pPr eaLnBrk="1" hangingPunct="1">
              <a:buFontTx/>
              <a:buChar char="•"/>
            </a:pPr>
            <a:endParaRPr lang="it-IT" altLang="it-IT" sz="1600" dirty="0">
              <a:solidFill>
                <a:srgbClr val="002060"/>
              </a:solidFill>
            </a:endParaRPr>
          </a:p>
          <a:p>
            <a:pPr eaLnBrk="1" hangingPunct="1">
              <a:buFontTx/>
              <a:buChar char="•"/>
            </a:pPr>
            <a:endParaRPr lang="it-IT" altLang="it-IT" sz="2400" dirty="0">
              <a:solidFill>
                <a:srgbClr val="002060"/>
              </a:solidFill>
            </a:endParaRP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468313" y="4852988"/>
            <a:ext cx="5143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sz="1400" dirty="0">
                <a:solidFill>
                  <a:srgbClr val="15096D"/>
                </a:solidFill>
              </a:rPr>
              <a:t>From: Chew et al., </a:t>
            </a:r>
            <a:r>
              <a:rPr lang="en-US" altLang="it-IT" sz="1400" i="1" dirty="0">
                <a:solidFill>
                  <a:srgbClr val="15096D"/>
                </a:solidFill>
              </a:rPr>
              <a:t>Adv. Coll. </a:t>
            </a:r>
            <a:r>
              <a:rPr lang="en-US" altLang="it-IT" sz="1400" i="1" dirty="0" err="1">
                <a:solidFill>
                  <a:srgbClr val="15096D"/>
                </a:solidFill>
              </a:rPr>
              <a:t>Interf</a:t>
            </a:r>
            <a:r>
              <a:rPr lang="en-US" altLang="it-IT" sz="1400" i="1" dirty="0">
                <a:solidFill>
                  <a:srgbClr val="15096D"/>
                </a:solidFill>
              </a:rPr>
              <a:t>. Sci</a:t>
            </a:r>
            <a:r>
              <a:rPr lang="en-US" altLang="it-IT" sz="1400" dirty="0">
                <a:solidFill>
                  <a:srgbClr val="15096D"/>
                </a:solidFill>
              </a:rPr>
              <a:t>., 2010</a:t>
            </a:r>
            <a:r>
              <a:rPr lang="en-US" altLang="it-IT" sz="1400">
                <a:solidFill>
                  <a:srgbClr val="15096D"/>
                </a:solidFill>
              </a:rPr>
              <a:t>,  </a:t>
            </a:r>
            <a:r>
              <a:rPr lang="en-US" altLang="it-IT" sz="1400" b="1">
                <a:solidFill>
                  <a:srgbClr val="15096D"/>
                </a:solidFill>
              </a:rPr>
              <a:t>153</a:t>
            </a:r>
            <a:r>
              <a:rPr lang="en-US" altLang="it-IT" sz="1400">
                <a:solidFill>
                  <a:srgbClr val="15096D"/>
                </a:solidFill>
              </a:rPr>
              <a:t>(1-2),  43-57</a:t>
            </a:r>
            <a:endParaRPr lang="en-US" altLang="it-IT" sz="1400" dirty="0">
              <a:solidFill>
                <a:srgbClr val="15096D"/>
              </a:solidFill>
            </a:endParaRPr>
          </a:p>
        </p:txBody>
      </p:sp>
      <p:pic>
        <p:nvPicPr>
          <p:cNvPr id="13318" name="Picture 7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633538"/>
            <a:ext cx="4246563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2116138" y="3108325"/>
            <a:ext cx="1720850" cy="1573213"/>
            <a:chOff x="984" y="2387"/>
            <a:chExt cx="1551" cy="1470"/>
          </a:xfrm>
        </p:grpSpPr>
        <p:sp>
          <p:nvSpPr>
            <p:cNvPr id="13333" name="Oval 19"/>
            <p:cNvSpPr>
              <a:spLocks noChangeArrowheads="1"/>
            </p:cNvSpPr>
            <p:nvPr/>
          </p:nvSpPr>
          <p:spPr bwMode="auto">
            <a:xfrm>
              <a:off x="1837" y="3448"/>
              <a:ext cx="408" cy="40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334" name="Oval 20"/>
            <p:cNvSpPr>
              <a:spLocks noChangeArrowheads="1"/>
            </p:cNvSpPr>
            <p:nvPr/>
          </p:nvSpPr>
          <p:spPr bwMode="auto">
            <a:xfrm>
              <a:off x="1256" y="3421"/>
              <a:ext cx="408" cy="40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335" name="Oval 21"/>
            <p:cNvSpPr>
              <a:spLocks noChangeArrowheads="1"/>
            </p:cNvSpPr>
            <p:nvPr/>
          </p:nvSpPr>
          <p:spPr bwMode="auto">
            <a:xfrm>
              <a:off x="2127" y="2958"/>
              <a:ext cx="408" cy="40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336" name="Oval 22"/>
            <p:cNvSpPr>
              <a:spLocks noChangeArrowheads="1"/>
            </p:cNvSpPr>
            <p:nvPr/>
          </p:nvSpPr>
          <p:spPr bwMode="auto">
            <a:xfrm>
              <a:off x="1546" y="2922"/>
              <a:ext cx="408" cy="40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337" name="Oval 23"/>
            <p:cNvSpPr>
              <a:spLocks noChangeArrowheads="1"/>
            </p:cNvSpPr>
            <p:nvPr/>
          </p:nvSpPr>
          <p:spPr bwMode="auto">
            <a:xfrm>
              <a:off x="1855" y="2432"/>
              <a:ext cx="408" cy="40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338" name="Oval 24"/>
            <p:cNvSpPr>
              <a:spLocks noChangeArrowheads="1"/>
            </p:cNvSpPr>
            <p:nvPr/>
          </p:nvSpPr>
          <p:spPr bwMode="auto">
            <a:xfrm>
              <a:off x="1256" y="2387"/>
              <a:ext cx="408" cy="40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339" name="Oval 25"/>
            <p:cNvSpPr>
              <a:spLocks noChangeArrowheads="1"/>
            </p:cNvSpPr>
            <p:nvPr/>
          </p:nvSpPr>
          <p:spPr bwMode="auto">
            <a:xfrm>
              <a:off x="984" y="2877"/>
              <a:ext cx="408" cy="40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sp>
        <p:nvSpPr>
          <p:cNvPr id="3" name="Titolo 2">
            <a:extLst>
              <a:ext uri="{FF2B5EF4-FFF2-40B4-BE49-F238E27FC236}">
                <a16:creationId xmlns="" xmlns:a16="http://schemas.microsoft.com/office/drawing/2014/main" id="{C7F8E34F-BE3E-41C5-9B3A-C5764A6B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 err="1"/>
              <a:t>Meccanismo</a:t>
            </a:r>
            <a:r>
              <a:rPr lang="en-US" altLang="it-IT" dirty="0"/>
              <a:t> di </a:t>
            </a:r>
            <a:r>
              <a:rPr lang="en-US" altLang="it-IT" dirty="0" err="1"/>
              <a:t>sintesi</a:t>
            </a:r>
            <a:r>
              <a:rPr lang="en-US" altLang="it-IT" dirty="0"/>
              <a:t> </a:t>
            </a:r>
            <a:r>
              <a:rPr lang="en-US" altLang="it-IT" dirty="0" err="1"/>
              <a:t>delle</a:t>
            </a:r>
            <a:r>
              <a:rPr lang="en-US" altLang="it-IT" dirty="0"/>
              <a:t> 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88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1"/>
          <p:cNvSpPr>
            <a:spLocks noChangeArrowheads="1"/>
          </p:cNvSpPr>
          <p:nvPr/>
        </p:nvSpPr>
        <p:spPr bwMode="auto">
          <a:xfrm>
            <a:off x="273050" y="1704975"/>
            <a:ext cx="6027738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1900">
                <a:solidFill>
                  <a:srgbClr val="002060"/>
                </a:solidFill>
              </a:rPr>
              <a:t>Introduzione di gruppi funzionali, </a:t>
            </a:r>
          </a:p>
          <a:p>
            <a:pPr eaLnBrk="1" hangingPunct="1"/>
            <a:r>
              <a:rPr lang="it-IT" altLang="it-IT" sz="1900">
                <a:solidFill>
                  <a:srgbClr val="002060"/>
                </a:solidFill>
              </a:rPr>
              <a:t>attraverso impregnazione  o </a:t>
            </a:r>
          </a:p>
          <a:p>
            <a:pPr eaLnBrk="1" hangingPunct="1"/>
            <a:r>
              <a:rPr lang="it-IT" altLang="it-IT" sz="1900">
                <a:solidFill>
                  <a:srgbClr val="002060"/>
                </a:solidFill>
              </a:rPr>
              <a:t>“aggraffaggio” chimico sulle pareti dei pori, </a:t>
            </a:r>
          </a:p>
          <a:p>
            <a:pPr eaLnBrk="1" hangingPunct="1"/>
            <a:r>
              <a:rPr lang="it-IT" altLang="it-IT" sz="1900">
                <a:solidFill>
                  <a:srgbClr val="002060"/>
                </a:solidFill>
              </a:rPr>
              <a:t>p</a:t>
            </a:r>
            <a:r>
              <a:rPr lang="it-IT" altLang="it-IT" sz="2000">
                <a:solidFill>
                  <a:srgbClr val="002060"/>
                </a:solidFill>
              </a:rPr>
              <a:t>er modularne le proprietà chimiche e fisiche</a:t>
            </a:r>
          </a:p>
          <a:p>
            <a:pPr eaLnBrk="1" hangingPunct="1"/>
            <a:endParaRPr lang="it-IT" altLang="it-IT" sz="2000">
              <a:solidFill>
                <a:srgbClr val="002060"/>
              </a:solidFill>
            </a:endParaRPr>
          </a:p>
        </p:txBody>
      </p:sp>
      <p:pic>
        <p:nvPicPr>
          <p:cNvPr id="4" name="Picture 7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289300"/>
            <a:ext cx="4510088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19"/>
          <p:cNvSpPr txBox="1">
            <a:spLocks noChangeArrowheads="1"/>
          </p:cNvSpPr>
          <p:nvPr/>
        </p:nvSpPr>
        <p:spPr bwMode="auto">
          <a:xfrm>
            <a:off x="182563" y="3289300"/>
            <a:ext cx="26098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2200" b="1">
                <a:solidFill>
                  <a:srgbClr val="002060"/>
                </a:solidFill>
              </a:rPr>
              <a:t>Esempio: </a:t>
            </a:r>
          </a:p>
          <a:p>
            <a:pPr eaLnBrk="1" hangingPunct="1"/>
            <a:r>
              <a:rPr lang="it-IT" altLang="it-IT" sz="2200" b="1">
                <a:solidFill>
                  <a:srgbClr val="002060"/>
                </a:solidFill>
              </a:rPr>
              <a:t>aggraffaggio di</a:t>
            </a:r>
          </a:p>
          <a:p>
            <a:pPr eaLnBrk="1" hangingPunct="1"/>
            <a:r>
              <a:rPr lang="it-IT" altLang="it-IT" sz="2200" b="1">
                <a:solidFill>
                  <a:srgbClr val="002060"/>
                </a:solidFill>
              </a:rPr>
              <a:t>un gruppo amminico</a:t>
            </a:r>
          </a:p>
        </p:txBody>
      </p:sp>
      <p:sp>
        <p:nvSpPr>
          <p:cNvPr id="15366" name="CasellaDiTesto 19"/>
          <p:cNvSpPr txBox="1">
            <a:spLocks noChangeArrowheads="1"/>
          </p:cNvSpPr>
          <p:nvPr/>
        </p:nvSpPr>
        <p:spPr bwMode="auto">
          <a:xfrm>
            <a:off x="6732240" y="1921396"/>
            <a:ext cx="2305050" cy="830263"/>
          </a:xfrm>
          <a:prstGeom prst="rect">
            <a:avLst/>
          </a:prstGeom>
          <a:solidFill>
            <a:srgbClr val="F8FC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2400" b="1" dirty="0">
                <a:solidFill>
                  <a:srgbClr val="002060"/>
                </a:solidFill>
              </a:rPr>
              <a:t>Decisivo </a:t>
            </a:r>
          </a:p>
          <a:p>
            <a:pPr algn="ctr" eaLnBrk="1" hangingPunct="1"/>
            <a:r>
              <a:rPr lang="it-IT" altLang="it-IT" sz="2400" b="1" dirty="0">
                <a:solidFill>
                  <a:srgbClr val="002060"/>
                </a:solidFill>
              </a:rPr>
              <a:t>miglioramento!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4625" y="4567238"/>
            <a:ext cx="3060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sz="1400" dirty="0">
                <a:solidFill>
                  <a:srgbClr val="15096D"/>
                </a:solidFill>
              </a:rPr>
              <a:t>From: Chew et al., </a:t>
            </a:r>
            <a:r>
              <a:rPr lang="en-US" altLang="it-IT" sz="1400" i="1" dirty="0">
                <a:solidFill>
                  <a:srgbClr val="15096D"/>
                </a:solidFill>
              </a:rPr>
              <a:t>Adv. Coll. </a:t>
            </a:r>
            <a:r>
              <a:rPr lang="en-US" altLang="it-IT" sz="1400" i="1" dirty="0" err="1">
                <a:solidFill>
                  <a:srgbClr val="15096D"/>
                </a:solidFill>
              </a:rPr>
              <a:t>Interf</a:t>
            </a:r>
            <a:r>
              <a:rPr lang="en-US" altLang="it-IT" sz="1400" i="1" dirty="0">
                <a:solidFill>
                  <a:srgbClr val="15096D"/>
                </a:solidFill>
              </a:rPr>
              <a:t>. Sci</a:t>
            </a:r>
            <a:r>
              <a:rPr lang="en-US" altLang="it-IT" sz="1400" dirty="0">
                <a:solidFill>
                  <a:srgbClr val="15096D"/>
                </a:solidFill>
              </a:rPr>
              <a:t>.,</a:t>
            </a:r>
          </a:p>
          <a:p>
            <a:pPr eaLnBrk="1" hangingPunct="1"/>
            <a:r>
              <a:rPr lang="en-US" altLang="it-IT" sz="1400" dirty="0">
                <a:solidFill>
                  <a:srgbClr val="15096D"/>
                </a:solidFill>
              </a:rPr>
              <a:t> 2010</a:t>
            </a:r>
            <a:r>
              <a:rPr lang="en-US" altLang="it-IT" sz="1400">
                <a:solidFill>
                  <a:srgbClr val="15096D"/>
                </a:solidFill>
              </a:rPr>
              <a:t>,  </a:t>
            </a:r>
            <a:r>
              <a:rPr lang="en-US" altLang="it-IT" sz="1400" b="1">
                <a:solidFill>
                  <a:srgbClr val="15096D"/>
                </a:solidFill>
              </a:rPr>
              <a:t>153</a:t>
            </a:r>
            <a:r>
              <a:rPr lang="en-US" altLang="it-IT" sz="1400">
                <a:solidFill>
                  <a:srgbClr val="15096D"/>
                </a:solidFill>
              </a:rPr>
              <a:t>(1-2),  43-57</a:t>
            </a:r>
            <a:endParaRPr lang="en-US" altLang="it-IT" sz="1400" dirty="0">
              <a:solidFill>
                <a:srgbClr val="15096D"/>
              </a:solidFill>
            </a:endParaRPr>
          </a:p>
        </p:txBody>
      </p:sp>
      <p:sp>
        <p:nvSpPr>
          <p:cNvPr id="8" name="Line 22"/>
          <p:cNvSpPr>
            <a:spLocks noChangeShapeType="1"/>
          </p:cNvSpPr>
          <p:nvPr/>
        </p:nvSpPr>
        <p:spPr bwMode="auto">
          <a:xfrm flipV="1">
            <a:off x="6948488" y="3505200"/>
            <a:ext cx="679450" cy="0"/>
          </a:xfrm>
          <a:prstGeom prst="line">
            <a:avLst/>
          </a:prstGeom>
          <a:noFill/>
          <a:ln w="76200" cap="rnd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7669213" y="3217863"/>
            <a:ext cx="981075" cy="647700"/>
            <a:chOff x="4141" y="2232"/>
            <a:chExt cx="618" cy="408"/>
          </a:xfrm>
        </p:grpSpPr>
        <p:sp>
          <p:nvSpPr>
            <p:cNvPr id="15385" name="Text Box 21"/>
            <p:cNvSpPr txBox="1">
              <a:spLocks noChangeArrowheads="1"/>
            </p:cNvSpPr>
            <p:nvPr/>
          </p:nvSpPr>
          <p:spPr bwMode="auto">
            <a:xfrm>
              <a:off x="4231" y="2313"/>
              <a:ext cx="5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it-IT" b="1">
                  <a:latin typeface="Times New Roman" panose="02020603050405020304" pitchFamily="18" charset="0"/>
                </a:rPr>
                <a:t>CO</a:t>
              </a:r>
              <a:r>
                <a:rPr lang="it-IT" altLang="it-IT" b="1" baseline="-25000"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5386" name="Oval 23"/>
            <p:cNvSpPr>
              <a:spLocks noChangeArrowheads="1"/>
            </p:cNvSpPr>
            <p:nvPr/>
          </p:nvSpPr>
          <p:spPr bwMode="auto">
            <a:xfrm>
              <a:off x="4141" y="2232"/>
              <a:ext cx="544" cy="408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sp>
        <p:nvSpPr>
          <p:cNvPr id="26" name="Freccia a destra 25"/>
          <p:cNvSpPr/>
          <p:nvPr/>
        </p:nvSpPr>
        <p:spPr>
          <a:xfrm>
            <a:off x="4788024" y="2130425"/>
            <a:ext cx="1655639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2075590-B92D-4A5A-95AD-F7CE8867C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Funzionalizzazione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OMS</a:t>
            </a:r>
          </a:p>
        </p:txBody>
      </p:sp>
      <p:sp>
        <p:nvSpPr>
          <p:cNvPr id="14" name="CasellaDiTesto 19"/>
          <p:cNvSpPr txBox="1">
            <a:spLocks noChangeArrowheads="1"/>
          </p:cNvSpPr>
          <p:nvPr/>
        </p:nvSpPr>
        <p:spPr bwMode="auto">
          <a:xfrm>
            <a:off x="4139952" y="1273324"/>
            <a:ext cx="2735262" cy="5847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1600" b="1" dirty="0">
                <a:solidFill>
                  <a:srgbClr val="002060"/>
                </a:solidFill>
              </a:rPr>
              <a:t>“Ingegnerizzazione” del </a:t>
            </a:r>
            <a:r>
              <a:rPr lang="it-IT" altLang="it-IT" sz="1600" b="1" dirty="0" smtClean="0">
                <a:solidFill>
                  <a:srgbClr val="002060"/>
                </a:solidFill>
              </a:rPr>
              <a:t>materiale</a:t>
            </a:r>
            <a:endParaRPr lang="it-IT" altLang="it-IT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L’evoluzione delle zeoliti</a:t>
            </a:r>
          </a:p>
        </p:txBody>
      </p:sp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3708400" y="1758950"/>
            <a:ext cx="1511300" cy="5222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2800" b="1">
                <a:solidFill>
                  <a:srgbClr val="002060"/>
                </a:solidFill>
              </a:rPr>
              <a:t>Zeoliti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84200" y="4225925"/>
            <a:ext cx="2547938" cy="6461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Ordered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Mesoporous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 </a:t>
            </a:r>
            <a:r>
              <a:rPr lang="it-IT" b="1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Silica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(OMS)</a:t>
            </a: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2411413" y="2281238"/>
            <a:ext cx="1944687" cy="1728787"/>
          </a:xfrm>
          <a:prstGeom prst="line">
            <a:avLst/>
          </a:prstGeom>
          <a:noFill/>
          <a:ln w="76200">
            <a:solidFill>
              <a:schemeClr val="bg1">
                <a:lumMod val="8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558800" y="2641600"/>
            <a:ext cx="2428875" cy="6461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Maggiore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dimensione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dei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pori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17415" name="Rectangle 15"/>
          <p:cNvSpPr>
            <a:spLocks noChangeArrowheads="1"/>
          </p:cNvSpPr>
          <p:nvPr/>
        </p:nvSpPr>
        <p:spPr bwMode="auto">
          <a:xfrm>
            <a:off x="2268538" y="1814513"/>
            <a:ext cx="1166812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sz="2400" b="1">
                <a:solidFill>
                  <a:srgbClr val="15096D"/>
                </a:solidFill>
              </a:rPr>
              <a:t>&lt; 2 nm</a:t>
            </a:r>
            <a:endParaRPr lang="it-IT" altLang="it-IT" sz="2400" b="1">
              <a:solidFill>
                <a:srgbClr val="15096D"/>
              </a:solidFill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596900" y="3649663"/>
            <a:ext cx="1441450" cy="46196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bg1">
                    <a:lumMod val="85000"/>
                  </a:schemeClr>
                </a:solidFill>
                <a:latin typeface="+mn-lt"/>
              </a:rPr>
              <a:t>2 </a:t>
            </a:r>
            <a:r>
              <a:rPr lang="en-US" sz="2400" b="1">
                <a:solidFill>
                  <a:schemeClr val="bg1">
                    <a:lumMod val="85000"/>
                  </a:schemeClr>
                </a:solidFill>
                <a:latin typeface="+mn-lt"/>
                <a:sym typeface="Symbol" pitchFamily="18" charset="2"/>
              </a:rPr>
              <a:t> 50 </a:t>
            </a:r>
            <a:r>
              <a:rPr lang="en-US" sz="2400" b="1">
                <a:solidFill>
                  <a:schemeClr val="bg1">
                    <a:lumMod val="85000"/>
                  </a:schemeClr>
                </a:solidFill>
                <a:latin typeface="+mn-lt"/>
              </a:rPr>
              <a:t>nm</a:t>
            </a:r>
            <a:endParaRPr lang="it-IT" sz="2400" b="1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784850" y="4211638"/>
            <a:ext cx="2879725" cy="6619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solidFill>
                  <a:srgbClr val="002060"/>
                </a:solidFill>
                <a:latin typeface="+mn-lt"/>
              </a:rPr>
              <a:t>Metal-Organic </a:t>
            </a:r>
            <a:r>
              <a:rPr lang="it-IT" b="1" dirty="0">
                <a:solidFill>
                  <a:srgbClr val="002060"/>
                </a:solidFill>
                <a:latin typeface="+mn-lt"/>
              </a:rPr>
              <a:t>Framework (MOF)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560888" y="2279650"/>
            <a:ext cx="1944687" cy="17287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7419" name="Rectangle 14"/>
          <p:cNvSpPr>
            <a:spLocks noChangeArrowheads="1"/>
          </p:cNvSpPr>
          <p:nvPr/>
        </p:nvSpPr>
        <p:spPr bwMode="auto">
          <a:xfrm>
            <a:off x="6084888" y="2641600"/>
            <a:ext cx="2808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b="1">
                <a:solidFill>
                  <a:srgbClr val="002060"/>
                </a:solidFill>
              </a:rPr>
              <a:t>Maggiore area superficiale specifica</a:t>
            </a:r>
          </a:p>
        </p:txBody>
      </p:sp>
      <p:sp>
        <p:nvSpPr>
          <p:cNvPr id="17420" name="Rectangle 17"/>
          <p:cNvSpPr>
            <a:spLocks noChangeArrowheads="1"/>
          </p:cNvSpPr>
          <p:nvPr/>
        </p:nvSpPr>
        <p:spPr bwMode="auto">
          <a:xfrm>
            <a:off x="5435600" y="1822450"/>
            <a:ext cx="1873250" cy="4667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sz="2400" b="1">
                <a:solidFill>
                  <a:srgbClr val="15096D"/>
                </a:solidFill>
              </a:rPr>
              <a:t>&lt; 1000 m</a:t>
            </a:r>
            <a:r>
              <a:rPr lang="en-US" altLang="it-IT" sz="2400" b="1" baseline="30000">
                <a:solidFill>
                  <a:srgbClr val="15096D"/>
                </a:solidFill>
              </a:rPr>
              <a:t>2</a:t>
            </a:r>
            <a:r>
              <a:rPr lang="en-US" altLang="it-IT" sz="2400" b="1">
                <a:solidFill>
                  <a:srgbClr val="15096D"/>
                </a:solidFill>
              </a:rPr>
              <a:t>/g</a:t>
            </a:r>
            <a:endParaRPr lang="it-IT" altLang="it-IT" sz="2400" b="1">
              <a:solidFill>
                <a:srgbClr val="15096D"/>
              </a:solidFill>
            </a:endParaRPr>
          </a:p>
        </p:txBody>
      </p:sp>
      <p:sp>
        <p:nvSpPr>
          <p:cNvPr id="17421" name="Rectangle 18"/>
          <p:cNvSpPr>
            <a:spLocks noChangeArrowheads="1"/>
          </p:cNvSpPr>
          <p:nvPr/>
        </p:nvSpPr>
        <p:spPr bwMode="auto">
          <a:xfrm>
            <a:off x="6527800" y="3649663"/>
            <a:ext cx="2508250" cy="46196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2400" b="1">
                <a:solidFill>
                  <a:srgbClr val="15096D"/>
                </a:solidFill>
              </a:rPr>
              <a:t>Fino a ~6000 m</a:t>
            </a:r>
            <a:r>
              <a:rPr lang="it-IT" altLang="it-IT" sz="2400" b="1" baseline="30000">
                <a:solidFill>
                  <a:srgbClr val="15096D"/>
                </a:solidFill>
              </a:rPr>
              <a:t>2</a:t>
            </a:r>
            <a:r>
              <a:rPr lang="it-IT" altLang="it-IT" sz="2400" b="1">
                <a:solidFill>
                  <a:srgbClr val="15096D"/>
                </a:solidFill>
              </a:rPr>
              <a:t>/g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203575" y="3433763"/>
            <a:ext cx="806450" cy="46196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1992</a:t>
            </a:r>
            <a:endParaRPr lang="it-IT" sz="2400" b="1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17423" name="Rectangle 17"/>
          <p:cNvSpPr>
            <a:spLocks noChangeArrowheads="1"/>
          </p:cNvSpPr>
          <p:nvPr/>
        </p:nvSpPr>
        <p:spPr bwMode="auto">
          <a:xfrm>
            <a:off x="4870450" y="3433763"/>
            <a:ext cx="806450" cy="46196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sz="2400" b="1">
                <a:solidFill>
                  <a:srgbClr val="15096D"/>
                </a:solidFill>
              </a:rPr>
              <a:t>1995</a:t>
            </a:r>
            <a:endParaRPr lang="it-IT" altLang="it-IT" sz="2400" b="1">
              <a:solidFill>
                <a:srgbClr val="15096D"/>
              </a:solidFill>
            </a:endParaRPr>
          </a:p>
        </p:txBody>
      </p:sp>
      <p:sp>
        <p:nvSpPr>
          <p:cNvPr id="17425" name="CasellaDiTesto 19"/>
          <p:cNvSpPr txBox="1">
            <a:spLocks noChangeArrowheads="1"/>
          </p:cNvSpPr>
          <p:nvPr/>
        </p:nvSpPr>
        <p:spPr bwMode="auto">
          <a:xfrm>
            <a:off x="3209925" y="4081463"/>
            <a:ext cx="24511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2800" b="1" i="1">
                <a:solidFill>
                  <a:srgbClr val="002060"/>
                </a:solidFill>
              </a:rPr>
              <a:t>Zeolite-related </a:t>
            </a:r>
            <a:endParaRPr lang="it-IT" altLang="it-IT" sz="2800" b="1" i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it-IT" altLang="it-IT" sz="2800" b="1" i="1" dirty="0" err="1">
                <a:solidFill>
                  <a:srgbClr val="002060"/>
                </a:solidFill>
              </a:rPr>
              <a:t>materials</a:t>
            </a:r>
            <a:endParaRPr lang="it-IT" altLang="it-IT" sz="28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34"/>
          <p:cNvSpPr txBox="1">
            <a:spLocks noChangeArrowheads="1"/>
          </p:cNvSpPr>
          <p:nvPr/>
        </p:nvSpPr>
        <p:spPr bwMode="auto">
          <a:xfrm>
            <a:off x="1816100" y="1633538"/>
            <a:ext cx="5673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2400" b="1">
                <a:solidFill>
                  <a:schemeClr val="accent2"/>
                </a:solidFill>
              </a:rPr>
              <a:t>Com’è fatto un MOF? </a:t>
            </a:r>
          </a:p>
          <a:p>
            <a:pPr algn="ctr" eaLnBrk="1" hangingPunct="1"/>
            <a:endParaRPr lang="it-IT" altLang="it-IT" sz="2400" b="1" u="sng">
              <a:solidFill>
                <a:schemeClr val="accent2"/>
              </a:solidFill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571500" y="2136775"/>
            <a:ext cx="79295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15096D"/>
                </a:solidFill>
              </a:rPr>
              <a:t>La struttura è composta da unità o </a:t>
            </a:r>
            <a:r>
              <a:rPr lang="it-IT" altLang="it-IT" b="1" i="1" dirty="0">
                <a:solidFill>
                  <a:srgbClr val="15096D"/>
                </a:solidFill>
              </a:rPr>
              <a:t>cluster</a:t>
            </a:r>
            <a:r>
              <a:rPr lang="it-IT" altLang="it-IT" b="1" dirty="0">
                <a:solidFill>
                  <a:srgbClr val="15096D"/>
                </a:solidFill>
              </a:rPr>
              <a:t> di ossidi metallici uniti da </a:t>
            </a:r>
            <a:r>
              <a:rPr lang="it-IT" altLang="it-IT" b="1" i="1" dirty="0" err="1">
                <a:solidFill>
                  <a:srgbClr val="15096D"/>
                </a:solidFill>
              </a:rPr>
              <a:t>linker</a:t>
            </a:r>
            <a:r>
              <a:rPr lang="it-IT" altLang="it-IT" b="1" i="1" dirty="0">
                <a:solidFill>
                  <a:srgbClr val="15096D"/>
                </a:solidFill>
              </a:rPr>
              <a:t> </a:t>
            </a:r>
            <a:r>
              <a:rPr lang="it-IT" altLang="it-IT" b="1" dirty="0">
                <a:solidFill>
                  <a:srgbClr val="15096D"/>
                </a:solidFill>
              </a:rPr>
              <a:t>organici</a:t>
            </a:r>
            <a:r>
              <a:rPr lang="it-IT" altLang="it-IT" b="1" i="1" dirty="0">
                <a:solidFill>
                  <a:srgbClr val="15096D"/>
                </a:solidFill>
              </a:rPr>
              <a:t> </a:t>
            </a:r>
            <a:r>
              <a:rPr lang="it-IT" altLang="it-IT" b="1" dirty="0">
                <a:solidFill>
                  <a:srgbClr val="15096D"/>
                </a:solidFill>
              </a:rPr>
              <a:t>attraverso forti legami covalenti</a:t>
            </a:r>
          </a:p>
          <a:p>
            <a:pPr eaLnBrk="1" hangingPunct="1"/>
            <a:endParaRPr lang="it-IT" altLang="it-IT" b="1" dirty="0">
              <a:solidFill>
                <a:srgbClr val="15096D"/>
              </a:solidFill>
            </a:endParaRPr>
          </a:p>
          <a:p>
            <a:pPr eaLnBrk="1" hangingPunct="1"/>
            <a:r>
              <a:rPr lang="it-IT" altLang="it-IT" b="1" dirty="0" smtClean="0">
                <a:solidFill>
                  <a:srgbClr val="15096D"/>
                </a:solidFill>
              </a:rPr>
              <a:t> </a:t>
            </a:r>
            <a:endParaRPr lang="it-IT" altLang="it-IT" b="1" dirty="0">
              <a:solidFill>
                <a:srgbClr val="15096D"/>
              </a:solidFill>
            </a:endParaRPr>
          </a:p>
          <a:p>
            <a:pPr eaLnBrk="1" hangingPunct="1"/>
            <a:endParaRPr lang="it-IT" altLang="it-IT" b="1" dirty="0">
              <a:solidFill>
                <a:srgbClr val="15096D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4949825" y="2551113"/>
            <a:ext cx="4100513" cy="2593975"/>
            <a:chOff x="4949825" y="2551113"/>
            <a:chExt cx="4100513" cy="2593975"/>
          </a:xfrm>
        </p:grpSpPr>
        <p:pic>
          <p:nvPicPr>
            <p:cNvPr id="18440" name="Picture 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406" y="2960225"/>
              <a:ext cx="1600687" cy="164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1" name="Rectangle 25"/>
            <p:cNvSpPr>
              <a:spLocks noChangeArrowheads="1"/>
            </p:cNvSpPr>
            <p:nvPr/>
          </p:nvSpPr>
          <p:spPr bwMode="auto">
            <a:xfrm>
              <a:off x="5200787" y="4775600"/>
              <a:ext cx="3849551" cy="36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/>
              <a:r>
                <a:rPr lang="it-IT" altLang="it-IT" b="1" i="1">
                  <a:solidFill>
                    <a:srgbClr val="15096D"/>
                  </a:solidFill>
                </a:rPr>
                <a:t>Cluster </a:t>
              </a:r>
              <a:r>
                <a:rPr lang="it-IT" altLang="it-IT" b="1">
                  <a:solidFill>
                    <a:srgbClr val="15096D"/>
                  </a:solidFill>
                </a:rPr>
                <a:t>ottaedrico</a:t>
              </a:r>
              <a:r>
                <a:rPr lang="it-IT" altLang="it-IT" b="1" i="1">
                  <a:solidFill>
                    <a:srgbClr val="15096D"/>
                  </a:solidFill>
                </a:rPr>
                <a:t> ‘‘basic zinc acetate’’</a:t>
              </a:r>
            </a:p>
          </p:txBody>
        </p:sp>
        <p:sp>
          <p:nvSpPr>
            <p:cNvPr id="18442" name="Rectangle 23"/>
            <p:cNvSpPr>
              <a:spLocks noChangeArrowheads="1"/>
            </p:cNvSpPr>
            <p:nvPr/>
          </p:nvSpPr>
          <p:spPr bwMode="auto">
            <a:xfrm>
              <a:off x="7490059" y="2551113"/>
              <a:ext cx="1318642" cy="36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/>
              <a:r>
                <a:rPr lang="it-IT" altLang="it-IT">
                  <a:solidFill>
                    <a:srgbClr val="FA0208"/>
                  </a:solidFill>
                </a:rPr>
                <a:t>Ossigeno</a:t>
              </a: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>
              <a:off x="7354888" y="2919413"/>
              <a:ext cx="828675" cy="180975"/>
            </a:xfrm>
            <a:prstGeom prst="line">
              <a:avLst/>
            </a:prstGeom>
            <a:noFill/>
            <a:ln w="38100">
              <a:solidFill>
                <a:srgbClr val="FA0208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chemeClr val="bg1">
                        <a:lumMod val="200000"/>
                        <a:satMod val="200000"/>
                      </a:schemeClr>
                    </a:outerShdw>
                  </a:cont>
                  <a:cont type="tree" name="">
                    <a:effect ref="fillLine"/>
                    <a:outerShdw dist="38100" dir="2700000" algn="tl">
                      <a:schemeClr val="bg1">
                        <a:lumMod val="60000"/>
                        <a:satMod val="60000"/>
                      </a:schemeClr>
                    </a:outerShdw>
                  </a:cont>
                  <a:effect ref="fillLine"/>
                </a:effectDag>
                <a:latin typeface="+mn-lt"/>
              </a:endParaRPr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 flipH="1" flipV="1">
              <a:off x="6958013" y="4113213"/>
              <a:ext cx="752475" cy="17780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chemeClr val="bg1">
                        <a:lumMod val="200000"/>
                        <a:satMod val="200000"/>
                      </a:schemeClr>
                    </a:outerShdw>
                  </a:cont>
                  <a:cont type="tree" name="">
                    <a:effect ref="fillLine"/>
                    <a:outerShdw dist="38100" dir="2700000" algn="tl">
                      <a:schemeClr val="bg1">
                        <a:lumMod val="60000"/>
                        <a:satMod val="60000"/>
                      </a:schemeClr>
                    </a:outerShdw>
                  </a:cont>
                  <a:effect ref="fillLine"/>
                </a:effectDag>
                <a:latin typeface="+mn-lt"/>
              </a:endParaRPr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 flipV="1">
              <a:off x="5653088" y="3827463"/>
              <a:ext cx="503237" cy="1428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chemeClr val="bg1">
                        <a:lumMod val="200000"/>
                        <a:satMod val="200000"/>
                      </a:schemeClr>
                    </a:outerShdw>
                  </a:cont>
                  <a:cont type="tree" name="">
                    <a:effect ref="fillLine"/>
                    <a:outerShdw dist="38100" dir="2700000" algn="tl">
                      <a:schemeClr val="bg1">
                        <a:lumMod val="60000"/>
                        <a:satMod val="60000"/>
                      </a:schemeClr>
                    </a:outerShdw>
                  </a:cont>
                  <a:effect ref="fillLine"/>
                </a:effectDag>
                <a:latin typeface="+mn-lt"/>
              </a:endParaRPr>
            </a:p>
          </p:txBody>
        </p:sp>
        <p:sp>
          <p:nvSpPr>
            <p:cNvPr id="18446" name="Rectangle 20"/>
            <p:cNvSpPr>
              <a:spLocks noChangeArrowheads="1"/>
            </p:cNvSpPr>
            <p:nvPr/>
          </p:nvSpPr>
          <p:spPr bwMode="auto">
            <a:xfrm>
              <a:off x="7769932" y="4111835"/>
              <a:ext cx="908397" cy="36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/>
              <a:r>
                <a:rPr lang="it-IT" altLang="it-IT">
                  <a:solidFill>
                    <a:srgbClr val="0099FF"/>
                  </a:solidFill>
                </a:rPr>
                <a:t>Metallo</a:t>
              </a:r>
            </a:p>
          </p:txBody>
        </p:sp>
        <p:sp>
          <p:nvSpPr>
            <p:cNvPr id="18447" name="Rectangle 24"/>
            <p:cNvSpPr>
              <a:spLocks noChangeArrowheads="1"/>
            </p:cNvSpPr>
            <p:nvPr/>
          </p:nvSpPr>
          <p:spPr bwMode="auto">
            <a:xfrm>
              <a:off x="4949825" y="3950081"/>
              <a:ext cx="1039077" cy="36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/>
              <a:r>
                <a:rPr lang="it-IT" altLang="it-IT"/>
                <a:t>Carbonio</a:t>
              </a:r>
            </a:p>
          </p:txBody>
        </p:sp>
      </p:grpSp>
      <p:sp>
        <p:nvSpPr>
          <p:cNvPr id="7" name="Titolo 6">
            <a:extLst>
              <a:ext uri="{FF2B5EF4-FFF2-40B4-BE49-F238E27FC236}">
                <a16:creationId xmlns="" xmlns:a16="http://schemas.microsoft.com/office/drawing/2014/main" id="{22CEEF65-173F-4A50-A0B2-6FA8B456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Metal-Organic Framework (MOF)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4"/>
          <p:cNvGrpSpPr>
            <a:grpSpLocks/>
          </p:cNvGrpSpPr>
          <p:nvPr/>
        </p:nvGrpSpPr>
        <p:grpSpPr bwMode="auto">
          <a:xfrm>
            <a:off x="214313" y="2771775"/>
            <a:ext cx="2459037" cy="1003300"/>
            <a:chOff x="6000760" y="2071678"/>
            <a:chExt cx="2459038" cy="1205439"/>
          </a:xfrm>
        </p:grpSpPr>
        <p:pic>
          <p:nvPicPr>
            <p:cNvPr id="19493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295"/>
            <a:stretch>
              <a:fillRect/>
            </a:stretch>
          </p:blipFill>
          <p:spPr bwMode="auto">
            <a:xfrm rot="10800000">
              <a:off x="6000760" y="2325181"/>
              <a:ext cx="2387600" cy="95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4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613"/>
            <a:stretch>
              <a:fillRect/>
            </a:stretch>
          </p:blipFill>
          <p:spPr bwMode="auto">
            <a:xfrm>
              <a:off x="6072198" y="2071678"/>
              <a:ext cx="2387600" cy="278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o 26"/>
          <p:cNvGrpSpPr>
            <a:grpSpLocks/>
          </p:cNvGrpSpPr>
          <p:nvPr/>
        </p:nvGrpSpPr>
        <p:grpSpPr bwMode="auto">
          <a:xfrm>
            <a:off x="2663825" y="2765425"/>
            <a:ext cx="2459038" cy="1003300"/>
            <a:chOff x="6000760" y="2071678"/>
            <a:chExt cx="2459038" cy="1205439"/>
          </a:xfrm>
        </p:grpSpPr>
        <p:pic>
          <p:nvPicPr>
            <p:cNvPr id="19491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295"/>
            <a:stretch>
              <a:fillRect/>
            </a:stretch>
          </p:blipFill>
          <p:spPr bwMode="auto">
            <a:xfrm rot="10800000">
              <a:off x="6000760" y="2325181"/>
              <a:ext cx="2387600" cy="95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2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613"/>
            <a:stretch>
              <a:fillRect/>
            </a:stretch>
          </p:blipFill>
          <p:spPr bwMode="auto">
            <a:xfrm>
              <a:off x="6072198" y="2071678"/>
              <a:ext cx="2387600" cy="278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po 30"/>
          <p:cNvGrpSpPr>
            <a:grpSpLocks/>
          </p:cNvGrpSpPr>
          <p:nvPr/>
        </p:nvGrpSpPr>
        <p:grpSpPr bwMode="auto">
          <a:xfrm rot="-5615411">
            <a:off x="1635126" y="3751262"/>
            <a:ext cx="2049462" cy="1204913"/>
            <a:chOff x="6000760" y="2071678"/>
            <a:chExt cx="2459038" cy="1205439"/>
          </a:xfrm>
        </p:grpSpPr>
        <p:pic>
          <p:nvPicPr>
            <p:cNvPr id="19489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295"/>
            <a:stretch>
              <a:fillRect/>
            </a:stretch>
          </p:blipFill>
          <p:spPr bwMode="auto">
            <a:xfrm rot="10800000">
              <a:off x="6000760" y="2325181"/>
              <a:ext cx="2387600" cy="95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0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613"/>
            <a:stretch>
              <a:fillRect/>
            </a:stretch>
          </p:blipFill>
          <p:spPr bwMode="auto">
            <a:xfrm>
              <a:off x="6072198" y="2071678"/>
              <a:ext cx="2387600" cy="278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po 34"/>
          <p:cNvGrpSpPr>
            <a:grpSpLocks/>
          </p:cNvGrpSpPr>
          <p:nvPr/>
        </p:nvGrpSpPr>
        <p:grpSpPr bwMode="auto">
          <a:xfrm rot="-5615411">
            <a:off x="1597025" y="1616075"/>
            <a:ext cx="2049463" cy="1204913"/>
            <a:chOff x="6000760" y="2071678"/>
            <a:chExt cx="2459038" cy="1205439"/>
          </a:xfrm>
        </p:grpSpPr>
        <p:pic>
          <p:nvPicPr>
            <p:cNvPr id="19487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295"/>
            <a:stretch>
              <a:fillRect/>
            </a:stretch>
          </p:blipFill>
          <p:spPr bwMode="auto">
            <a:xfrm rot="10800000">
              <a:off x="6000760" y="2325181"/>
              <a:ext cx="2387600" cy="95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8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613"/>
            <a:stretch>
              <a:fillRect/>
            </a:stretch>
          </p:blipFill>
          <p:spPr bwMode="auto">
            <a:xfrm>
              <a:off x="6072198" y="2071678"/>
              <a:ext cx="2387600" cy="278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17638"/>
            <a:ext cx="187166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21"/>
          <p:cNvSpPr>
            <a:spLocks noChangeArrowheads="1"/>
          </p:cNvSpPr>
          <p:nvPr/>
        </p:nvSpPr>
        <p:spPr bwMode="auto">
          <a:xfrm>
            <a:off x="5437188" y="1957388"/>
            <a:ext cx="863600" cy="660400"/>
          </a:xfrm>
          <a:prstGeom prst="rightArrow">
            <a:avLst>
              <a:gd name="adj1" fmla="val 50000"/>
              <a:gd name="adj2" fmla="val 27255"/>
            </a:avLst>
          </a:prstGeom>
          <a:solidFill>
            <a:srgbClr val="FA02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chemeClr val="bg1">
                      <a:lumMod val="200000"/>
                      <a:satMod val="200000"/>
                    </a:schemeClr>
                  </a:outerShdw>
                </a:cont>
                <a:cont type="tree" name="">
                  <a:effect ref="fillLine"/>
                  <a:outerShdw dist="38100" dir="2700000" algn="tl">
                    <a:schemeClr val="bg1">
                      <a:lumMod val="60000"/>
                      <a:satMod val="60000"/>
                    </a:schemeClr>
                  </a:outerShdw>
                </a:cont>
                <a:effect ref="fillLine"/>
              </a:effectDag>
              <a:latin typeface="+mn-lt"/>
            </a:endParaRPr>
          </a:p>
        </p:txBody>
      </p:sp>
      <p:pic>
        <p:nvPicPr>
          <p:cNvPr id="210968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95325" y="1400175"/>
            <a:ext cx="14922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15469" y="1385094"/>
            <a:ext cx="149225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2313" y="3509963"/>
            <a:ext cx="14922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59919" y="3520281"/>
            <a:ext cx="149225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8" descr="MOF_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3289300"/>
            <a:ext cx="230505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1"/>
          <p:cNvSpPr>
            <a:spLocks noChangeArrowheads="1"/>
          </p:cNvSpPr>
          <p:nvPr/>
        </p:nvSpPr>
        <p:spPr bwMode="auto">
          <a:xfrm rot="5400000">
            <a:off x="7524751" y="2713037"/>
            <a:ext cx="360362" cy="792163"/>
          </a:xfrm>
          <a:prstGeom prst="rightArrow">
            <a:avLst>
              <a:gd name="adj1" fmla="val 50000"/>
              <a:gd name="adj2" fmla="val 27254"/>
            </a:avLst>
          </a:prstGeom>
          <a:solidFill>
            <a:srgbClr val="FA02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chemeClr val="bg1">
                      <a:lumMod val="200000"/>
                      <a:satMod val="200000"/>
                    </a:schemeClr>
                  </a:outerShdw>
                </a:cont>
                <a:cont type="tree" name="">
                  <a:effect ref="fillLine"/>
                  <a:outerShdw dist="38100" dir="2700000" algn="tl">
                    <a:schemeClr val="bg1">
                      <a:lumMod val="60000"/>
                      <a:satMod val="60000"/>
                    </a:schemeClr>
                  </a:outerShdw>
                </a:cont>
                <a:effect ref="fillLine"/>
              </a:effectDag>
              <a:latin typeface="+mn-lt"/>
            </a:endParaRPr>
          </a:p>
        </p:txBody>
      </p:sp>
      <p:sp>
        <p:nvSpPr>
          <p:cNvPr id="41" name="Text Box 35"/>
          <p:cNvSpPr txBox="1">
            <a:spLocks noChangeArrowheads="1"/>
          </p:cNvSpPr>
          <p:nvPr/>
        </p:nvSpPr>
        <p:spPr bwMode="auto">
          <a:xfrm>
            <a:off x="4427538" y="3130550"/>
            <a:ext cx="223202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 sz="1400" b="1" dirty="0">
              <a:solidFill>
                <a:schemeClr val="accent2"/>
              </a:solidFill>
            </a:endParaRPr>
          </a:p>
          <a:p>
            <a:pPr algn="ctr" eaLnBrk="1" hangingPunct="1"/>
            <a:r>
              <a:rPr lang="it-IT" altLang="it-IT" sz="1400" b="1" u="sng" dirty="0">
                <a:solidFill>
                  <a:schemeClr val="accent2"/>
                </a:solidFill>
              </a:rPr>
              <a:t>Denominazioni alternative dei MOF:</a:t>
            </a:r>
          </a:p>
          <a:p>
            <a:pPr algn="ctr" eaLnBrk="1" hangingPunct="1"/>
            <a:endParaRPr lang="it-IT" altLang="it-IT" sz="1400" b="1" dirty="0">
              <a:solidFill>
                <a:schemeClr val="accent2"/>
              </a:solidFill>
            </a:endParaRPr>
          </a:p>
          <a:p>
            <a:pPr algn="ctr" eaLnBrk="1" hangingPunct="1">
              <a:buFont typeface="Arial" panose="020B0604020202020204" pitchFamily="34" charset="0"/>
              <a:buChar char="•"/>
            </a:pPr>
            <a:r>
              <a:rPr lang="it-IT" altLang="it-IT" sz="1400" b="1" dirty="0">
                <a:solidFill>
                  <a:schemeClr val="accent2"/>
                </a:solidFill>
              </a:rPr>
              <a:t> Materiali ibridi </a:t>
            </a:r>
          </a:p>
          <a:p>
            <a:pPr algn="ctr" eaLnBrk="1" hangingPunct="1"/>
            <a:r>
              <a:rPr lang="it-IT" altLang="it-IT" sz="1400" b="1">
                <a:solidFill>
                  <a:schemeClr val="accent2"/>
                </a:solidFill>
              </a:rPr>
              <a:t>organico-inorganici</a:t>
            </a:r>
            <a:endParaRPr lang="it-IT" altLang="it-IT" sz="1400" b="1" dirty="0">
              <a:solidFill>
                <a:schemeClr val="accent2"/>
              </a:solidFill>
            </a:endParaRPr>
          </a:p>
          <a:p>
            <a:pPr algn="ctr" eaLnBrk="1" hangingPunct="1">
              <a:buFont typeface="Arial" panose="020B0604020202020204" pitchFamily="34" charset="0"/>
              <a:buChar char="•"/>
            </a:pPr>
            <a:endParaRPr lang="it-IT" altLang="it-IT" sz="1400" b="1" dirty="0">
              <a:solidFill>
                <a:schemeClr val="accent2"/>
              </a:solidFill>
            </a:endParaRPr>
          </a:p>
          <a:p>
            <a:pPr algn="ctr" eaLnBrk="1" hangingPunct="1">
              <a:buFont typeface="Arial" panose="020B0604020202020204" pitchFamily="34" charset="0"/>
              <a:buChar char="•"/>
            </a:pPr>
            <a:r>
              <a:rPr lang="it-IT" altLang="it-IT" sz="1400" b="1" dirty="0">
                <a:solidFill>
                  <a:schemeClr val="accent2"/>
                </a:solidFill>
              </a:rPr>
              <a:t> Zeoliti organiche</a:t>
            </a:r>
          </a:p>
        </p:txBody>
      </p:sp>
      <p:pic>
        <p:nvPicPr>
          <p:cNvPr id="42" name="Picture 2" descr="Risultati immagini per Zeolite structu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340100"/>
            <a:ext cx="1655762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6">
            <a:extLst>
              <a:ext uri="{FF2B5EF4-FFF2-40B4-BE49-F238E27FC236}">
                <a16:creationId xmlns="" xmlns:a16="http://schemas.microsoft.com/office/drawing/2014/main" id="{E89B1E77-AB25-4C05-ACF9-BA126485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Metal-Organic Framework (MOF)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" grpId="0" animBg="1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19"/>
          <p:cNvSpPr>
            <a:spLocks noChangeArrowheads="1"/>
          </p:cNvSpPr>
          <p:nvPr/>
        </p:nvSpPr>
        <p:spPr bwMode="auto">
          <a:xfrm>
            <a:off x="590550" y="4441825"/>
            <a:ext cx="8707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2400" b="1">
                <a:solidFill>
                  <a:srgbClr val="15096D"/>
                </a:solidFill>
              </a:rPr>
              <a:t>Una serie isoreticolare di </a:t>
            </a:r>
            <a:r>
              <a:rPr lang="it-IT" altLang="it-IT" sz="2400" b="1" i="1">
                <a:solidFill>
                  <a:srgbClr val="15096D"/>
                </a:solidFill>
              </a:rPr>
              <a:t>metal–organic framework </a:t>
            </a:r>
            <a:r>
              <a:rPr lang="it-IT" altLang="it-IT" sz="2400" b="1">
                <a:solidFill>
                  <a:srgbClr val="15096D"/>
                </a:solidFill>
              </a:rPr>
              <a:t>(IRMOF)</a:t>
            </a:r>
          </a:p>
        </p:txBody>
      </p:sp>
      <p:grpSp>
        <p:nvGrpSpPr>
          <p:cNvPr id="21510" name="Gruppo 26"/>
          <p:cNvGrpSpPr>
            <a:grpSpLocks/>
          </p:cNvGrpSpPr>
          <p:nvPr/>
        </p:nvGrpSpPr>
        <p:grpSpPr bwMode="auto">
          <a:xfrm>
            <a:off x="211138" y="1849438"/>
            <a:ext cx="8597901" cy="1995487"/>
            <a:chOff x="210442" y="1849388"/>
            <a:chExt cx="8598665" cy="1995590"/>
          </a:xfrm>
        </p:grpSpPr>
        <p:pic>
          <p:nvPicPr>
            <p:cNvPr id="21511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53" b="9744"/>
            <a:stretch>
              <a:fillRect/>
            </a:stretch>
          </p:blipFill>
          <p:spPr bwMode="auto">
            <a:xfrm>
              <a:off x="210442" y="2111702"/>
              <a:ext cx="1769259" cy="1574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17"/>
            <a:stretch>
              <a:fillRect/>
            </a:stretch>
          </p:blipFill>
          <p:spPr bwMode="auto">
            <a:xfrm>
              <a:off x="2240962" y="2017795"/>
              <a:ext cx="1826982" cy="1724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96" t="27013" r="40845" b="44536"/>
            <a:stretch>
              <a:fillRect/>
            </a:stretch>
          </p:blipFill>
          <p:spPr bwMode="auto">
            <a:xfrm>
              <a:off x="4355976" y="1912750"/>
              <a:ext cx="1829852" cy="1829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93" t="57043" b="4742"/>
            <a:stretch>
              <a:fillRect/>
            </a:stretch>
          </p:blipFill>
          <p:spPr bwMode="auto">
            <a:xfrm>
              <a:off x="6493831" y="1849388"/>
              <a:ext cx="2315276" cy="1995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ttangolo 6"/>
            <p:cNvSpPr/>
            <p:nvPr/>
          </p:nvSpPr>
          <p:spPr>
            <a:xfrm>
              <a:off x="2987226" y="3578264"/>
              <a:ext cx="215919" cy="1651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4" name="Titolo 3">
            <a:extLst>
              <a:ext uri="{FF2B5EF4-FFF2-40B4-BE49-F238E27FC236}">
                <a16:creationId xmlns="" xmlns:a16="http://schemas.microsoft.com/office/drawing/2014/main" id="{BCAE53A6-F698-4605-8255-0F0B4A957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Metal-Organic Framework (MOF)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2"/>
          <p:cNvGrpSpPr>
            <a:grpSpLocks noChangeAspect="1"/>
          </p:cNvGrpSpPr>
          <p:nvPr/>
        </p:nvGrpSpPr>
        <p:grpSpPr bwMode="auto">
          <a:xfrm>
            <a:off x="5537200" y="1557338"/>
            <a:ext cx="2879725" cy="1298575"/>
            <a:chOff x="476" y="1071"/>
            <a:chExt cx="2350" cy="1059"/>
          </a:xfrm>
        </p:grpSpPr>
        <p:pic>
          <p:nvPicPr>
            <p:cNvPr id="22556" name="Picture 2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071"/>
              <a:ext cx="2362" cy="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57" name="AutoShape 21"/>
            <p:cNvSpPr>
              <a:spLocks noChangeAspect="1" noChangeArrowheads="1" noTextEdit="1"/>
            </p:cNvSpPr>
            <p:nvPr/>
          </p:nvSpPr>
          <p:spPr bwMode="auto">
            <a:xfrm>
              <a:off x="476" y="1071"/>
              <a:ext cx="2350" cy="1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2533" name="Rectangle 10"/>
          <p:cNvSpPr>
            <a:spLocks noChangeArrowheads="1"/>
          </p:cNvSpPr>
          <p:nvPr/>
        </p:nvSpPr>
        <p:spPr bwMode="auto">
          <a:xfrm>
            <a:off x="179388" y="2352675"/>
            <a:ext cx="5472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b="1">
                <a:solidFill>
                  <a:srgbClr val="15096D"/>
                </a:solidFill>
              </a:rPr>
              <a:t> Elevata area superficiale specifica = 500 </a:t>
            </a:r>
            <a:r>
              <a:rPr lang="it-IT" altLang="it-IT" b="1">
                <a:solidFill>
                  <a:srgbClr val="15096D"/>
                </a:solidFill>
                <a:sym typeface="Symbol" panose="05050102010706020507" pitchFamily="18" charset="2"/>
              </a:rPr>
              <a:t></a:t>
            </a:r>
            <a:r>
              <a:rPr lang="it-IT" altLang="it-IT" b="1">
                <a:solidFill>
                  <a:srgbClr val="15096D"/>
                </a:solidFill>
              </a:rPr>
              <a:t> 6000 m</a:t>
            </a:r>
            <a:r>
              <a:rPr lang="it-IT" altLang="it-IT" b="1" baseline="30000">
                <a:solidFill>
                  <a:srgbClr val="15096D"/>
                </a:solidFill>
              </a:rPr>
              <a:t>2</a:t>
            </a:r>
            <a:r>
              <a:rPr lang="it-IT" altLang="it-IT" b="1">
                <a:solidFill>
                  <a:srgbClr val="15096D"/>
                </a:solidFill>
              </a:rPr>
              <a:t>/g</a:t>
            </a:r>
          </a:p>
        </p:txBody>
      </p:sp>
      <p:sp>
        <p:nvSpPr>
          <p:cNvPr id="22534" name="Rectangle 11"/>
          <p:cNvSpPr>
            <a:spLocks noChangeArrowheads="1"/>
          </p:cNvSpPr>
          <p:nvPr/>
        </p:nvSpPr>
        <p:spPr bwMode="auto">
          <a:xfrm>
            <a:off x="179388" y="1993900"/>
            <a:ext cx="4321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b="1">
                <a:solidFill>
                  <a:srgbClr val="15096D"/>
                </a:solidFill>
              </a:rPr>
              <a:t> Struttura Microporosa con canali e cavità</a:t>
            </a:r>
          </a:p>
        </p:txBody>
      </p:sp>
      <p:sp>
        <p:nvSpPr>
          <p:cNvPr id="22535" name="Rectangle 24"/>
          <p:cNvSpPr>
            <a:spLocks noChangeArrowheads="1"/>
          </p:cNvSpPr>
          <p:nvPr/>
        </p:nvSpPr>
        <p:spPr bwMode="auto">
          <a:xfrm>
            <a:off x="323850" y="1590675"/>
            <a:ext cx="2608263" cy="369888"/>
          </a:xfrm>
          <a:prstGeom prst="rect">
            <a:avLst/>
          </a:prstGeom>
          <a:solidFill>
            <a:srgbClr val="F8FC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b="1"/>
              <a:t>Caratteristiche Strutturali</a:t>
            </a:r>
          </a:p>
        </p:txBody>
      </p:sp>
      <p:pic>
        <p:nvPicPr>
          <p:cNvPr id="22536" name="Picture 13" descr="campo tenn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214688"/>
            <a:ext cx="1920875" cy="12144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14"/>
          <p:cNvSpPr>
            <a:spLocks noChangeArrowheads="1"/>
          </p:cNvSpPr>
          <p:nvPr/>
        </p:nvSpPr>
        <p:spPr bwMode="auto">
          <a:xfrm>
            <a:off x="539750" y="2855913"/>
            <a:ext cx="27241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it-IT" sz="1400" b="1">
                <a:solidFill>
                  <a:srgbClr val="15096D"/>
                </a:solidFill>
              </a:rPr>
              <a:t>6000 m</a:t>
            </a:r>
            <a:r>
              <a:rPr lang="en-US" altLang="it-IT" sz="1400" b="1" baseline="30000">
                <a:solidFill>
                  <a:srgbClr val="15096D"/>
                </a:solidFill>
              </a:rPr>
              <a:t>2</a:t>
            </a:r>
            <a:r>
              <a:rPr lang="en-US" altLang="it-IT" sz="1400" b="1">
                <a:solidFill>
                  <a:srgbClr val="15096D"/>
                </a:solidFill>
              </a:rPr>
              <a:t>    =    25    campi da tennis</a:t>
            </a:r>
          </a:p>
        </p:txBody>
      </p:sp>
      <p:sp>
        <p:nvSpPr>
          <p:cNvPr id="22538" name="Rectangle 26"/>
          <p:cNvSpPr>
            <a:spLocks noChangeArrowheads="1"/>
          </p:cNvSpPr>
          <p:nvPr/>
        </p:nvSpPr>
        <p:spPr bwMode="auto">
          <a:xfrm>
            <a:off x="1327150" y="2816225"/>
            <a:ext cx="273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sz="1400" b="1">
                <a:solidFill>
                  <a:srgbClr val="15096D"/>
                </a:solidFill>
              </a:rPr>
              <a:t>~</a:t>
            </a:r>
          </a:p>
        </p:txBody>
      </p:sp>
      <p:sp>
        <p:nvSpPr>
          <p:cNvPr id="22541" name="Rectangle 24"/>
          <p:cNvSpPr>
            <a:spLocks noChangeArrowheads="1"/>
          </p:cNvSpPr>
          <p:nvPr/>
        </p:nvSpPr>
        <p:spPr bwMode="auto">
          <a:xfrm>
            <a:off x="4572000" y="3043238"/>
            <a:ext cx="4210050" cy="369887"/>
          </a:xfrm>
          <a:prstGeom prst="rect">
            <a:avLst/>
          </a:prstGeom>
          <a:solidFill>
            <a:srgbClr val="F8FC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b="1" dirty="0"/>
              <a:t>Esempio di applicazioni: stoccaggio di gas</a:t>
            </a: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4716017" y="3630613"/>
            <a:ext cx="388823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smtClean="0">
                <a:solidFill>
                  <a:srgbClr val="15096D"/>
                </a:solidFill>
                <a:latin typeface="+mn-lt"/>
              </a:rPr>
              <a:t>Energy </a:t>
            </a:r>
            <a:r>
              <a:rPr lang="it-IT" sz="1400" b="1" dirty="0" err="1" smtClean="0">
                <a:solidFill>
                  <a:srgbClr val="15096D"/>
                </a:solidFill>
                <a:latin typeface="+mn-lt"/>
              </a:rPr>
              <a:t>storage</a:t>
            </a:r>
            <a:endParaRPr lang="it-IT" sz="1400" b="1" dirty="0">
              <a:solidFill>
                <a:srgbClr val="15096D"/>
              </a:solidFill>
              <a:latin typeface="+mn-lt"/>
            </a:endParaRPr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4716016" y="4205907"/>
            <a:ext cx="3888432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err="1" smtClean="0">
                <a:solidFill>
                  <a:srgbClr val="15096D"/>
                </a:solidFill>
                <a:latin typeface="+mn-lt"/>
              </a:rPr>
              <a:t>Selective</a:t>
            </a:r>
            <a:r>
              <a:rPr lang="it-IT" sz="1400" b="1" dirty="0" smtClean="0">
                <a:solidFill>
                  <a:srgbClr val="15096D"/>
                </a:solidFill>
                <a:latin typeface="+mn-lt"/>
              </a:rPr>
              <a:t> </a:t>
            </a:r>
            <a:r>
              <a:rPr lang="it-IT" sz="1400" b="1" dirty="0" err="1" smtClean="0">
                <a:solidFill>
                  <a:srgbClr val="15096D"/>
                </a:solidFill>
                <a:latin typeface="+mn-lt"/>
              </a:rPr>
              <a:t>adsorbents</a:t>
            </a:r>
            <a:endParaRPr lang="it-IT" sz="1400" b="1" dirty="0">
              <a:solidFill>
                <a:srgbClr val="15096D"/>
              </a:solidFill>
              <a:latin typeface="+mn-lt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4FFD4ED-DB7B-4EB0-BBF7-D08B0DAA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Metal-Organic Framework (MOF)</a:t>
            </a: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4716016" y="4781971"/>
            <a:ext cx="3888432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err="1" smtClean="0">
                <a:solidFill>
                  <a:srgbClr val="15096D"/>
                </a:solidFill>
                <a:latin typeface="+mn-lt"/>
              </a:rPr>
              <a:t>Drug</a:t>
            </a:r>
            <a:r>
              <a:rPr lang="it-IT" sz="1400" b="1" dirty="0" smtClean="0">
                <a:solidFill>
                  <a:srgbClr val="15096D"/>
                </a:solidFill>
                <a:latin typeface="+mn-lt"/>
              </a:rPr>
              <a:t> delivery</a:t>
            </a:r>
            <a:endParaRPr lang="it-IT" sz="1400" b="1" dirty="0">
              <a:solidFill>
                <a:srgbClr val="15096D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="" xmlns:a16="http://schemas.microsoft.com/office/drawing/2014/main" id="{6D607325-9E35-4FE1-ACDA-BA378B2A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RISULTATI ATTESI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idx="1"/>
          </p:nvPr>
        </p:nvSpPr>
        <p:spPr>
          <a:xfrm>
            <a:off x="467544" y="1345332"/>
            <a:ext cx="8229600" cy="2520280"/>
          </a:xfrm>
        </p:spPr>
        <p:txBody>
          <a:bodyPr>
            <a:normAutofit/>
          </a:bodyPr>
          <a:lstStyle/>
          <a:p>
            <a:r>
              <a:rPr lang="es-ES" dirty="0" err="1" smtClean="0"/>
              <a:t>Messa</a:t>
            </a:r>
            <a:r>
              <a:rPr lang="es-ES" dirty="0" smtClean="0"/>
              <a:t> a punto di un prototipo </a:t>
            </a:r>
            <a:r>
              <a:rPr lang="es-ES" dirty="0" smtClean="0"/>
              <a:t>di </a:t>
            </a:r>
            <a:r>
              <a:rPr lang="es-ES" dirty="0" err="1" smtClean="0"/>
              <a:t>packaging</a:t>
            </a:r>
            <a:r>
              <a:rPr lang="es-ES" dirty="0" smtClean="0"/>
              <a:t> </a:t>
            </a:r>
            <a:r>
              <a:rPr lang="es-ES" dirty="0" err="1" smtClean="0"/>
              <a:t>innovativo</a:t>
            </a:r>
            <a:r>
              <a:rPr lang="es-ES" dirty="0" smtClean="0"/>
              <a:t> </a:t>
            </a:r>
            <a:r>
              <a:rPr lang="es-ES" dirty="0" err="1" smtClean="0"/>
              <a:t>costituito</a:t>
            </a:r>
            <a:r>
              <a:rPr lang="es-ES" dirty="0" smtClean="0"/>
              <a:t> da un film </a:t>
            </a:r>
            <a:r>
              <a:rPr lang="es-ES" dirty="0" err="1" smtClean="0"/>
              <a:t>composito</a:t>
            </a:r>
            <a:r>
              <a:rPr lang="es-ES" dirty="0" smtClean="0"/>
              <a:t> </a:t>
            </a:r>
            <a:r>
              <a:rPr lang="es-ES" dirty="0" err="1" smtClean="0"/>
              <a:t>polimero</a:t>
            </a:r>
            <a:r>
              <a:rPr lang="es-ES" dirty="0" smtClean="0"/>
              <a:t>-adsorbente </a:t>
            </a:r>
            <a:r>
              <a:rPr lang="es-ES" dirty="0" err="1" smtClean="0"/>
              <a:t>caratterizzato</a:t>
            </a:r>
            <a:r>
              <a:rPr lang="es-ES" dirty="0" smtClean="0"/>
              <a:t> da:</a:t>
            </a:r>
          </a:p>
          <a:p>
            <a:endParaRPr lang="es-ES" sz="19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rgbClr val="FF0000"/>
                </a:solidFill>
              </a:rPr>
              <a:t>Capacità</a:t>
            </a:r>
            <a:r>
              <a:rPr lang="es-ES" sz="2400" dirty="0" smtClean="0">
                <a:solidFill>
                  <a:srgbClr val="FF0000"/>
                </a:solidFill>
              </a:rPr>
              <a:t> </a:t>
            </a:r>
            <a:r>
              <a:rPr lang="es-ES" sz="2400" dirty="0">
                <a:solidFill>
                  <a:srgbClr val="FF0000"/>
                </a:solidFill>
              </a:rPr>
              <a:t>di </a:t>
            </a:r>
            <a:r>
              <a:rPr lang="es-ES" sz="2400" dirty="0" err="1">
                <a:solidFill>
                  <a:srgbClr val="FF0000"/>
                </a:solidFill>
              </a:rPr>
              <a:t>adsorbimento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smtClean="0">
                <a:solidFill>
                  <a:srgbClr val="FF0000"/>
                </a:solidFill>
              </a:rPr>
              <a:t>di gas (</a:t>
            </a:r>
            <a:r>
              <a:rPr lang="es-ES" sz="2400" dirty="0" err="1" smtClean="0">
                <a:solidFill>
                  <a:srgbClr val="FF0000"/>
                </a:solidFill>
              </a:rPr>
              <a:t>etilene</a:t>
            </a:r>
            <a:r>
              <a:rPr lang="es-ES" sz="2400" dirty="0" smtClean="0">
                <a:solidFill>
                  <a:srgbClr val="FF0000"/>
                </a:solidFill>
              </a:rPr>
              <a:t>)</a:t>
            </a:r>
            <a:endParaRPr lang="es-ES" sz="24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FF0000"/>
                </a:solidFill>
              </a:rPr>
              <a:t>Azione antibatterica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rgbClr val="FF0000"/>
                </a:solidFill>
              </a:rPr>
              <a:t>Biodegradabilità</a:t>
            </a:r>
            <a:endParaRPr lang="es-ES" sz="2400" dirty="0">
              <a:solidFill>
                <a:srgbClr val="FF0000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251520" y="3721596"/>
            <a:ext cx="8640960" cy="1397769"/>
            <a:chOff x="251520" y="3721596"/>
            <a:chExt cx="8640960" cy="1397769"/>
          </a:xfrm>
        </p:grpSpPr>
        <p:sp>
          <p:nvSpPr>
            <p:cNvPr id="2" name="Freccia giù 1"/>
            <p:cNvSpPr/>
            <p:nvPr/>
          </p:nvSpPr>
          <p:spPr>
            <a:xfrm>
              <a:off x="3635896" y="3721596"/>
              <a:ext cx="1944216" cy="72008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251520" y="4657700"/>
              <a:ext cx="8640960" cy="46166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2400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Favorire la RIDUZIONE </a:t>
              </a:r>
              <a:r>
                <a:rPr lang="it-IT" sz="24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delle </a:t>
              </a:r>
              <a:r>
                <a:rPr lang="it-IT" sz="2400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perdite </a:t>
              </a:r>
              <a:r>
                <a:rPr lang="it-IT" sz="24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e degli sprechi alimentari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83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="" xmlns:a16="http://schemas.microsoft.com/office/drawing/2014/main" id="{9D122C0F-3025-4D63-8E44-9111A457C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Gruppo di lavoro CINDECA (Argentina)</a:t>
            </a:r>
            <a:endParaRPr lang="en-US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B245CC6A-925B-46F7-B53D-318C7ECA6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05" y="1213198"/>
            <a:ext cx="8435280" cy="4092574"/>
          </a:xfrm>
        </p:spPr>
        <p:txBody>
          <a:bodyPr>
            <a:normAutofit fontScale="47500" lnSpcReduction="20000"/>
          </a:bodyPr>
          <a:lstStyle/>
          <a:p>
            <a:r>
              <a:rPr lang="en-US" sz="3400" dirty="0"/>
              <a:t>Il Gruppo è </a:t>
            </a:r>
            <a:r>
              <a:rPr lang="en-US" sz="3400" dirty="0" err="1"/>
              <a:t>specializzato</a:t>
            </a:r>
            <a:r>
              <a:rPr lang="en-US" sz="3400" dirty="0"/>
              <a:t> </a:t>
            </a:r>
            <a:r>
              <a:rPr lang="en-US" sz="3400" dirty="0" err="1"/>
              <a:t>nella</a:t>
            </a:r>
            <a:r>
              <a:rPr lang="en-US" sz="3400" dirty="0"/>
              <a:t> </a:t>
            </a:r>
            <a:r>
              <a:rPr lang="en-US" sz="3400" b="1" dirty="0" err="1">
                <a:solidFill>
                  <a:srgbClr val="FF0000"/>
                </a:solidFill>
              </a:rPr>
              <a:t>sintesi</a:t>
            </a:r>
            <a:r>
              <a:rPr lang="en-US" sz="3400" b="1" dirty="0">
                <a:solidFill>
                  <a:srgbClr val="FF0000"/>
                </a:solidFill>
              </a:rPr>
              <a:t> di </a:t>
            </a:r>
            <a:r>
              <a:rPr lang="en-US" sz="3400" b="1" dirty="0" err="1">
                <a:solidFill>
                  <a:srgbClr val="FF0000"/>
                </a:solidFill>
              </a:rPr>
              <a:t>materiali</a:t>
            </a:r>
            <a:r>
              <a:rPr lang="en-US" sz="3400" b="1" dirty="0">
                <a:solidFill>
                  <a:srgbClr val="FF0000"/>
                </a:solidFill>
              </a:rPr>
              <a:t> micro- e meso-</a:t>
            </a:r>
            <a:r>
              <a:rPr lang="en-US" sz="3400" b="1" dirty="0" err="1">
                <a:solidFill>
                  <a:srgbClr val="FF0000"/>
                </a:solidFill>
              </a:rPr>
              <a:t>porosi</a:t>
            </a:r>
            <a:r>
              <a:rPr lang="en-US" sz="3400" b="1" dirty="0">
                <a:solidFill>
                  <a:srgbClr val="FF0000"/>
                </a:solidFill>
              </a:rPr>
              <a:t> </a:t>
            </a:r>
            <a:r>
              <a:rPr lang="en-US" sz="3400" dirty="0"/>
              <a:t>per </a:t>
            </a:r>
            <a:r>
              <a:rPr lang="en-US" sz="3400" dirty="0" err="1"/>
              <a:t>catalisi</a:t>
            </a:r>
            <a:r>
              <a:rPr lang="en-US" sz="3400" dirty="0"/>
              <a:t>, </a:t>
            </a:r>
            <a:r>
              <a:rPr lang="en-US" sz="3400" dirty="0" err="1"/>
              <a:t>adsorbimento</a:t>
            </a:r>
            <a:r>
              <a:rPr lang="en-US" sz="3400" dirty="0"/>
              <a:t> e </a:t>
            </a:r>
            <a:r>
              <a:rPr lang="en-US" sz="3400" dirty="0" err="1"/>
              <a:t>scambio</a:t>
            </a:r>
            <a:r>
              <a:rPr lang="en-US" sz="3400" dirty="0"/>
              <a:t> </a:t>
            </a:r>
            <a:r>
              <a:rPr lang="en-US" sz="3400" dirty="0" err="1"/>
              <a:t>cationico</a:t>
            </a:r>
            <a:r>
              <a:rPr lang="en-US" sz="3400" dirty="0"/>
              <a:t>.</a:t>
            </a:r>
            <a:endParaRPr lang="en-US" dirty="0"/>
          </a:p>
          <a:p>
            <a:r>
              <a:rPr lang="en-US" sz="2900" dirty="0"/>
              <a:t> </a:t>
            </a:r>
            <a:r>
              <a:rPr lang="en-US" sz="2900" dirty="0" err="1" smtClean="0"/>
              <a:t>Ricercatori</a:t>
            </a:r>
            <a:r>
              <a:rPr lang="en-US" sz="2900" dirty="0"/>
              <a:t>: </a:t>
            </a:r>
          </a:p>
          <a:p>
            <a:pPr lvl="1"/>
            <a:r>
              <a:rPr lang="en-US" sz="2900" dirty="0" err="1"/>
              <a:t>D.ssa</a:t>
            </a:r>
            <a:r>
              <a:rPr lang="en-US" sz="2900" dirty="0"/>
              <a:t>. Elena I. </a:t>
            </a:r>
            <a:r>
              <a:rPr lang="en-US" sz="2900" dirty="0" err="1"/>
              <a:t>Basaldella</a:t>
            </a:r>
            <a:endParaRPr lang="en-US" sz="2900" dirty="0"/>
          </a:p>
          <a:p>
            <a:pPr lvl="1"/>
            <a:r>
              <a:rPr lang="en-US" sz="2900" dirty="0" err="1"/>
              <a:t>D.ssa</a:t>
            </a:r>
            <a:r>
              <a:rPr lang="en-US" sz="2900" dirty="0"/>
              <a:t>. Andrea M. Pereyra</a:t>
            </a:r>
          </a:p>
          <a:p>
            <a:pPr lvl="1"/>
            <a:r>
              <a:rPr lang="en-US" sz="2900" dirty="0" err="1"/>
              <a:t>D.ssa</a:t>
            </a:r>
            <a:r>
              <a:rPr lang="en-US" sz="2900" dirty="0"/>
              <a:t>. M. Soledad </a:t>
            </a:r>
            <a:r>
              <a:rPr lang="en-US" sz="2900" dirty="0" err="1"/>
              <a:t>Legnoverde</a:t>
            </a:r>
            <a:endParaRPr lang="en-US" sz="2900" dirty="0"/>
          </a:p>
          <a:p>
            <a:pPr lvl="1"/>
            <a:r>
              <a:rPr lang="en-US" sz="2900" dirty="0"/>
              <a:t>Dr. Maximiliano R. Gonzalez</a:t>
            </a:r>
          </a:p>
          <a:p>
            <a:r>
              <a:rPr lang="en-US" sz="2900" dirty="0" err="1"/>
              <a:t>Borsisti</a:t>
            </a:r>
            <a:r>
              <a:rPr lang="en-US" sz="2900" dirty="0"/>
              <a:t> </a:t>
            </a:r>
            <a:r>
              <a:rPr lang="en-US" sz="2900" dirty="0" err="1"/>
              <a:t>postdottorato</a:t>
            </a:r>
            <a:r>
              <a:rPr lang="en-US" sz="2900" dirty="0"/>
              <a:t>:</a:t>
            </a:r>
          </a:p>
          <a:p>
            <a:pPr lvl="1"/>
            <a:r>
              <a:rPr lang="en-US" sz="2900" dirty="0"/>
              <a:t>Dr. Lucas E. </a:t>
            </a:r>
            <a:r>
              <a:rPr lang="en-US" sz="2900" dirty="0" err="1"/>
              <a:t>Mardones</a:t>
            </a:r>
            <a:endParaRPr lang="en-US" sz="2900" dirty="0"/>
          </a:p>
          <a:p>
            <a:pPr lvl="1"/>
            <a:r>
              <a:rPr lang="en-US" sz="2900" dirty="0"/>
              <a:t>Dr. Jorge D. </a:t>
            </a:r>
            <a:r>
              <a:rPr lang="en-US" sz="2900" dirty="0" err="1"/>
              <a:t>Monzón</a:t>
            </a:r>
            <a:endParaRPr lang="en-US" sz="2900" dirty="0"/>
          </a:p>
          <a:p>
            <a:r>
              <a:rPr lang="en-US" sz="2900" dirty="0" err="1"/>
              <a:t>Studenti</a:t>
            </a:r>
            <a:r>
              <a:rPr lang="en-US" sz="2900" dirty="0"/>
              <a:t> di </a:t>
            </a:r>
            <a:r>
              <a:rPr lang="en-US" sz="2900" dirty="0" err="1"/>
              <a:t>dottorato</a:t>
            </a:r>
            <a:r>
              <a:rPr lang="en-US" sz="2900" dirty="0"/>
              <a:t>:</a:t>
            </a:r>
          </a:p>
          <a:p>
            <a:pPr lvl="1"/>
            <a:r>
              <a:rPr lang="en-US" sz="2900" dirty="0"/>
              <a:t>MSc. Gladys E. Machado</a:t>
            </a:r>
          </a:p>
          <a:p>
            <a:pPr lvl="1"/>
            <a:r>
              <a:rPr lang="en-US" sz="2900" dirty="0"/>
              <a:t>Ing. Norma E. </a:t>
            </a:r>
            <a:r>
              <a:rPr lang="en-US" sz="2900" dirty="0" err="1"/>
              <a:t>Brecevich</a:t>
            </a:r>
            <a:endParaRPr lang="en-US" sz="2900" dirty="0"/>
          </a:p>
          <a:p>
            <a:r>
              <a:rPr lang="en-US" sz="2900" dirty="0" err="1"/>
              <a:t>Personale</a:t>
            </a:r>
            <a:r>
              <a:rPr lang="en-US" sz="2900" dirty="0"/>
              <a:t> </a:t>
            </a:r>
            <a:r>
              <a:rPr lang="en-US" sz="2900" dirty="0" err="1"/>
              <a:t>ausiliario</a:t>
            </a:r>
            <a:r>
              <a:rPr lang="en-US" sz="2900" dirty="0"/>
              <a:t>:</a:t>
            </a:r>
          </a:p>
          <a:p>
            <a:pPr lvl="1"/>
            <a:r>
              <a:rPr lang="en-US" sz="2900" dirty="0"/>
              <a:t>Dr. Juan C. Tara</a:t>
            </a:r>
          </a:p>
          <a:p>
            <a:r>
              <a:rPr lang="en-US" sz="2900" dirty="0" err="1"/>
              <a:t>Borsisti</a:t>
            </a:r>
            <a:r>
              <a:rPr lang="en-US" sz="2900" dirty="0"/>
              <a:t> </a:t>
            </a:r>
            <a:r>
              <a:rPr lang="en-US" sz="2900" dirty="0" err="1"/>
              <a:t>laureati</a:t>
            </a:r>
            <a:r>
              <a:rPr lang="en-US" sz="2900" dirty="0"/>
              <a:t>:</a:t>
            </a:r>
          </a:p>
          <a:p>
            <a:pPr lvl="1"/>
            <a:r>
              <a:rPr lang="en-US" sz="2900" dirty="0"/>
              <a:t>Srta. Celeste </a:t>
            </a:r>
            <a:r>
              <a:rPr lang="en-US" sz="2900" dirty="0" err="1"/>
              <a:t>Maccari</a:t>
            </a:r>
            <a:endParaRPr lang="en-US" sz="2900" dirty="0"/>
          </a:p>
          <a:p>
            <a:pPr lvl="1"/>
            <a:r>
              <a:rPr lang="en-US" sz="2900" dirty="0"/>
              <a:t>Srta. </a:t>
            </a:r>
            <a:r>
              <a:rPr lang="en-US" sz="2900" dirty="0" err="1"/>
              <a:t>Bernardette</a:t>
            </a:r>
            <a:r>
              <a:rPr lang="en-US" sz="2900" dirty="0"/>
              <a:t> Marín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B30529C5-1060-4F25-A781-08663E82F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872" y="1698991"/>
            <a:ext cx="2541579" cy="169397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3E854BA6-36B2-4866-939E-F64F019FC961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3575368"/>
            <a:ext cx="2285999" cy="1548000"/>
          </a:xfrm>
          <a:prstGeom prst="rect">
            <a:avLst/>
          </a:prstGeom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ADC4A188-F933-4863-9156-8D6BA16C7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756" y="3575368"/>
            <a:ext cx="2312445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33151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="" xmlns:a16="http://schemas.microsoft.com/office/drawing/2014/main" id="{9D122C0F-3025-4D63-8E44-9111A457C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Gruppo di lavoro AC</a:t>
            </a:r>
            <a:r>
              <a:rPr lang="es-ES" i="1" dirty="0"/>
              <a:t>Labs</a:t>
            </a:r>
            <a:r>
              <a:rPr lang="es-ES" dirty="0"/>
              <a:t>-DICMaPI (Italy)</a:t>
            </a:r>
            <a:endParaRPr lang="en-US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B245CC6A-925B-46F7-B53D-318C7ECA6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25" y="1213198"/>
            <a:ext cx="8435280" cy="4092574"/>
          </a:xfrm>
        </p:spPr>
        <p:txBody>
          <a:bodyPr>
            <a:normAutofit fontScale="47500" lnSpcReduction="20000"/>
          </a:bodyPr>
          <a:lstStyle/>
          <a:p>
            <a:r>
              <a:rPr lang="en-US" sz="3400" dirty="0" err="1"/>
              <a:t>L’attività</a:t>
            </a:r>
            <a:r>
              <a:rPr lang="en-US" sz="3400" dirty="0"/>
              <a:t> di </a:t>
            </a:r>
            <a:r>
              <a:rPr lang="en-US" sz="3400" dirty="0" err="1"/>
              <a:t>ricerca</a:t>
            </a:r>
            <a:r>
              <a:rPr lang="en-US" sz="3400" dirty="0"/>
              <a:t> del Gruppo di </a:t>
            </a:r>
            <a:r>
              <a:rPr lang="en-US" sz="3400" dirty="0" err="1"/>
              <a:t>Chimica</a:t>
            </a:r>
            <a:r>
              <a:rPr lang="en-US" sz="3400" dirty="0"/>
              <a:t> </a:t>
            </a:r>
            <a:r>
              <a:rPr lang="en-US" sz="3400" dirty="0" err="1"/>
              <a:t>Applicata</a:t>
            </a:r>
            <a:r>
              <a:rPr lang="en-US" sz="3400" dirty="0"/>
              <a:t> (</a:t>
            </a:r>
            <a:r>
              <a:rPr lang="en-US" sz="3400" dirty="0" err="1"/>
              <a:t>AC</a:t>
            </a:r>
            <a:r>
              <a:rPr lang="en-US" sz="3400" i="1" dirty="0" err="1"/>
              <a:t>Labs</a:t>
            </a:r>
            <a:r>
              <a:rPr lang="en-US" sz="3400" dirty="0"/>
              <a:t>) </a:t>
            </a:r>
            <a:r>
              <a:rPr lang="en-US" sz="3400" dirty="0" err="1"/>
              <a:t>presso</a:t>
            </a:r>
            <a:r>
              <a:rPr lang="en-US" sz="3400" dirty="0"/>
              <a:t> </a:t>
            </a:r>
            <a:r>
              <a:rPr lang="en-US" sz="3400" dirty="0" err="1"/>
              <a:t>il</a:t>
            </a:r>
            <a:r>
              <a:rPr lang="en-US" sz="3400" dirty="0"/>
              <a:t> </a:t>
            </a:r>
            <a:r>
              <a:rPr lang="en-US" sz="3400" dirty="0" err="1" smtClean="0"/>
              <a:t>DICMaPI</a:t>
            </a:r>
            <a:r>
              <a:rPr lang="en-US" sz="3400" dirty="0" smtClean="0"/>
              <a:t> </a:t>
            </a:r>
            <a:r>
              <a:rPr lang="en-US" sz="3400" dirty="0" err="1" smtClean="0"/>
              <a:t>della</a:t>
            </a:r>
            <a:r>
              <a:rPr lang="en-US" sz="3400" dirty="0" smtClean="0"/>
              <a:t> </a:t>
            </a:r>
            <a:r>
              <a:rPr lang="en-US" sz="3400" dirty="0"/>
              <a:t>Federico II </a:t>
            </a:r>
            <a:r>
              <a:rPr lang="en-US" sz="3400" dirty="0" err="1" smtClean="0"/>
              <a:t>è</a:t>
            </a:r>
            <a:r>
              <a:rPr lang="en-US" sz="3400" dirty="0" smtClean="0"/>
              <a:t> </a:t>
            </a:r>
            <a:r>
              <a:rPr lang="en-US" sz="3400" dirty="0" err="1"/>
              <a:t>focalizzata</a:t>
            </a:r>
            <a:r>
              <a:rPr lang="en-US" sz="3400" dirty="0"/>
              <a:t> </a:t>
            </a:r>
            <a:r>
              <a:rPr lang="en-US" sz="3400" dirty="0" err="1" smtClean="0"/>
              <a:t>sulla</a:t>
            </a:r>
            <a:r>
              <a:rPr lang="en-US" sz="3400" dirty="0" smtClean="0"/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caratterizzazione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delle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proprietà</a:t>
            </a:r>
            <a:r>
              <a:rPr lang="en-US" sz="3400" dirty="0" smtClean="0">
                <a:solidFill>
                  <a:srgbClr val="FF0000"/>
                </a:solidFill>
              </a:rPr>
              <a:t> di </a:t>
            </a:r>
            <a:r>
              <a:rPr lang="en-US" sz="3400" dirty="0" err="1" smtClean="0">
                <a:solidFill>
                  <a:srgbClr val="FF0000"/>
                </a:solidFill>
              </a:rPr>
              <a:t>adsorbimento</a:t>
            </a:r>
            <a:r>
              <a:rPr lang="en-US" sz="3400" dirty="0" smtClean="0">
                <a:solidFill>
                  <a:srgbClr val="FF0000"/>
                </a:solidFill>
              </a:rPr>
              <a:t> di </a:t>
            </a:r>
            <a:r>
              <a:rPr lang="en-US" sz="3400" dirty="0" err="1">
                <a:solidFill>
                  <a:srgbClr val="FF0000"/>
                </a:solidFill>
              </a:rPr>
              <a:t>materiali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smtClean="0">
                <a:solidFill>
                  <a:srgbClr val="FF0000"/>
                </a:solidFill>
              </a:rPr>
              <a:t>micro e </a:t>
            </a:r>
            <a:r>
              <a:rPr lang="en-US" sz="3400" dirty="0" err="1" smtClean="0">
                <a:solidFill>
                  <a:srgbClr val="FF0000"/>
                </a:solidFill>
              </a:rPr>
              <a:t>mesoporosi</a:t>
            </a:r>
            <a:endParaRPr lang="en-US" sz="3400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sz="2900" dirty="0"/>
              <a:t> </a:t>
            </a:r>
            <a:r>
              <a:rPr lang="en-US" sz="2900" dirty="0" err="1"/>
              <a:t>Docenti</a:t>
            </a:r>
            <a:r>
              <a:rPr lang="en-US" sz="2900" dirty="0"/>
              <a:t> e </a:t>
            </a:r>
            <a:r>
              <a:rPr lang="en-US" sz="2900" dirty="0" err="1"/>
              <a:t>Ricercatori</a:t>
            </a:r>
            <a:r>
              <a:rPr lang="en-US" sz="2900" dirty="0"/>
              <a:t>: </a:t>
            </a:r>
          </a:p>
          <a:p>
            <a:pPr lvl="1"/>
            <a:r>
              <a:rPr lang="en-US" sz="2900" dirty="0"/>
              <a:t>Prof. Domenico Caputo (</a:t>
            </a:r>
            <a:r>
              <a:rPr lang="en-US" sz="2900" dirty="0" err="1"/>
              <a:t>Coordinatore</a:t>
            </a:r>
            <a:r>
              <a:rPr lang="en-US" sz="2900" dirty="0"/>
              <a:t>)</a:t>
            </a:r>
          </a:p>
          <a:p>
            <a:pPr lvl="1"/>
            <a:r>
              <a:rPr lang="en-US" sz="2900" dirty="0"/>
              <a:t>Prof. Paolo Aprea</a:t>
            </a:r>
          </a:p>
          <a:p>
            <a:pPr lvl="1"/>
            <a:r>
              <a:rPr lang="en-US" sz="2900" dirty="0"/>
              <a:t>Prof. Bruno De Gennaro</a:t>
            </a:r>
          </a:p>
          <a:p>
            <a:pPr lvl="1"/>
            <a:r>
              <a:rPr lang="en-US" sz="2900" dirty="0"/>
              <a:t>Prof. Barbara Liguori</a:t>
            </a:r>
          </a:p>
          <a:p>
            <a:pPr lvl="1"/>
            <a:r>
              <a:rPr lang="en-US" sz="2900" dirty="0"/>
              <a:t>Prof. Fabio </a:t>
            </a:r>
            <a:r>
              <a:rPr lang="en-US" sz="2900" dirty="0" err="1"/>
              <a:t>Iucolano</a:t>
            </a:r>
            <a:endParaRPr lang="en-US" sz="2900" dirty="0"/>
          </a:p>
          <a:p>
            <a:r>
              <a:rPr lang="en-US" sz="2900" dirty="0"/>
              <a:t>Post-Doc:</a:t>
            </a:r>
          </a:p>
          <a:p>
            <a:pPr lvl="1"/>
            <a:r>
              <a:rPr lang="en-US" sz="2900" dirty="0"/>
              <a:t>Ing. Nicola Gargiulo</a:t>
            </a:r>
          </a:p>
          <a:p>
            <a:pPr lvl="1"/>
            <a:r>
              <a:rPr lang="en-US" sz="2900" dirty="0"/>
              <a:t>Ing. Antonio Peluso</a:t>
            </a:r>
          </a:p>
          <a:p>
            <a:r>
              <a:rPr lang="en-US" sz="2900" dirty="0" err="1"/>
              <a:t>Dottorandi</a:t>
            </a:r>
            <a:r>
              <a:rPr lang="en-US" sz="2900" dirty="0"/>
              <a:t>:</a:t>
            </a:r>
          </a:p>
          <a:p>
            <a:pPr lvl="1"/>
            <a:r>
              <a:rPr lang="en-US" sz="2900" dirty="0"/>
              <a:t>Ing. Barbara </a:t>
            </a:r>
            <a:r>
              <a:rPr lang="en-US" sz="2900" dirty="0" err="1"/>
              <a:t>Galzerano</a:t>
            </a:r>
            <a:endParaRPr lang="en-US" sz="2900" dirty="0"/>
          </a:p>
          <a:p>
            <a:r>
              <a:rPr lang="en-US" sz="2900" dirty="0" err="1"/>
              <a:t>Personale</a:t>
            </a:r>
            <a:r>
              <a:rPr lang="en-US" sz="2900" dirty="0"/>
              <a:t> </a:t>
            </a:r>
            <a:r>
              <a:rPr lang="en-US" sz="2900" dirty="0" err="1"/>
              <a:t>Tecnico</a:t>
            </a:r>
            <a:r>
              <a:rPr lang="en-US" sz="2900" dirty="0"/>
              <a:t>:</a:t>
            </a:r>
          </a:p>
          <a:p>
            <a:pPr lvl="1"/>
            <a:r>
              <a:rPr lang="en-US" sz="2900" dirty="0"/>
              <a:t>Ing. Benedetto De Vito</a:t>
            </a:r>
          </a:p>
          <a:p>
            <a:pPr lvl="1"/>
            <a:r>
              <a:rPr lang="en-US" sz="2900" dirty="0"/>
              <a:t>Sig. Giuseppe Mocci</a:t>
            </a:r>
          </a:p>
        </p:txBody>
      </p:sp>
      <p:pic>
        <p:nvPicPr>
          <p:cNvPr id="4" name="Picture 2" descr="http://wpage.unina.it/dellaval/Foto%20Facolta.jpg">
            <a:extLst>
              <a:ext uri="{FF2B5EF4-FFF2-40B4-BE49-F238E27FC236}">
                <a16:creationId xmlns="" xmlns:a16="http://schemas.microsoft.com/office/drawing/2014/main" id="{77B9DF8D-201E-47B5-8883-D83BF69A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73" y="3649588"/>
            <a:ext cx="2483833" cy="149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2665D2A9-5C01-46D6-8DF8-5458113E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3649588"/>
            <a:ext cx="3008179" cy="149738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73DFEFE7-DFE3-4C28-8FC5-2551FBEC2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65" y="1879960"/>
            <a:ext cx="2548085" cy="169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9355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="" xmlns:a16="http://schemas.microsoft.com/office/drawing/2014/main" id="{0DBF07AC-B184-4C81-8563-2DC9E5D29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 PACKAGING</a:t>
            </a:r>
            <a:endParaRPr lang="en-US" b="0" dirty="0"/>
          </a:p>
        </p:txBody>
      </p:sp>
      <p:sp>
        <p:nvSpPr>
          <p:cNvPr id="3" name="2 Subtítulo"/>
          <p:cNvSpPr>
            <a:spLocks noGrp="1"/>
          </p:cNvSpPr>
          <p:nvPr>
            <p:ph idx="1"/>
          </p:nvPr>
        </p:nvSpPr>
        <p:spPr>
          <a:xfrm>
            <a:off x="107504" y="1333500"/>
            <a:ext cx="5832648" cy="377190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s-ES" dirty="0"/>
              <a:t>La funzione principale del packaging è la </a:t>
            </a:r>
            <a:r>
              <a:rPr lang="es-ES" dirty="0">
                <a:solidFill>
                  <a:srgbClr val="FF0000"/>
                </a:solidFill>
              </a:rPr>
              <a:t>conservazione del prodotto durante le fasi di trasporto ed immagazzinamento</a:t>
            </a:r>
            <a:r>
              <a:rPr lang="es-ES" dirty="0"/>
              <a:t>, così da preservarne qualità e caratteristiche organolettiche fino al suo consumo.</a:t>
            </a:r>
          </a:p>
          <a:p>
            <a:pPr marL="342900" indent="-342900">
              <a:buFont typeface="Arial"/>
              <a:buChar char="•"/>
            </a:pPr>
            <a:endParaRPr lang="es-ES" dirty="0"/>
          </a:p>
          <a:p>
            <a:pPr marL="342900" indent="-342900">
              <a:buFont typeface="Arial"/>
              <a:buChar char="•"/>
            </a:pPr>
            <a:r>
              <a:rPr lang="it-IT" dirty="0"/>
              <a:t>Di recente, a causa dei nuovi fenomeni di commercializzazione che si orientano ad una internazionalizzazione del mercato, è emersa la necessità di modificare le pratiche di distribuzione, e di conseguenza </a:t>
            </a:r>
            <a:r>
              <a:rPr lang="it-IT" dirty="0">
                <a:solidFill>
                  <a:srgbClr val="FF0000"/>
                </a:solidFill>
              </a:rPr>
              <a:t>gli alimenti sono trasportati a distanze maggiori ed immagazzinati per periodi sempre più prolungati</a:t>
            </a:r>
            <a:r>
              <a:rPr lang="it-IT" dirty="0"/>
              <a:t>.</a:t>
            </a:r>
            <a:endParaRPr lang="es-E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805" y="1201316"/>
            <a:ext cx="3203997" cy="227437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30" y="3289548"/>
            <a:ext cx="3201709" cy="191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6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="" xmlns:a16="http://schemas.microsoft.com/office/drawing/2014/main" id="{6D607325-9E35-4FE1-ACDA-BA378B2A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RISULTATI ATTESI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idx="1"/>
          </p:nvPr>
        </p:nvSpPr>
        <p:spPr>
          <a:xfrm>
            <a:off x="467544" y="1345332"/>
            <a:ext cx="8229600" cy="2520280"/>
          </a:xfrm>
        </p:spPr>
        <p:txBody>
          <a:bodyPr>
            <a:normAutofit/>
          </a:bodyPr>
          <a:lstStyle/>
          <a:p>
            <a:r>
              <a:rPr lang="es-ES" dirty="0" err="1" smtClean="0"/>
              <a:t>Messa</a:t>
            </a:r>
            <a:r>
              <a:rPr lang="es-ES" dirty="0" smtClean="0"/>
              <a:t> a punto di un prototipo </a:t>
            </a:r>
            <a:r>
              <a:rPr lang="es-ES" dirty="0" smtClean="0"/>
              <a:t>di </a:t>
            </a:r>
            <a:r>
              <a:rPr lang="es-ES" dirty="0" err="1" smtClean="0"/>
              <a:t>packaging</a:t>
            </a:r>
            <a:r>
              <a:rPr lang="es-ES" dirty="0" smtClean="0"/>
              <a:t> </a:t>
            </a:r>
            <a:r>
              <a:rPr lang="es-ES" dirty="0" err="1" smtClean="0"/>
              <a:t>innovativo</a:t>
            </a:r>
            <a:r>
              <a:rPr lang="es-ES" dirty="0" smtClean="0"/>
              <a:t> </a:t>
            </a:r>
            <a:r>
              <a:rPr lang="es-ES" dirty="0" err="1" smtClean="0"/>
              <a:t>costituito</a:t>
            </a:r>
            <a:r>
              <a:rPr lang="es-ES" dirty="0" smtClean="0"/>
              <a:t> da un film </a:t>
            </a:r>
            <a:r>
              <a:rPr lang="es-ES" dirty="0" err="1" smtClean="0"/>
              <a:t>composito</a:t>
            </a:r>
            <a:r>
              <a:rPr lang="es-ES" dirty="0" smtClean="0"/>
              <a:t> </a:t>
            </a:r>
            <a:r>
              <a:rPr lang="es-ES" dirty="0" err="1" smtClean="0"/>
              <a:t>polimero</a:t>
            </a:r>
            <a:r>
              <a:rPr lang="es-ES" dirty="0" smtClean="0"/>
              <a:t>-adsorbente </a:t>
            </a:r>
            <a:r>
              <a:rPr lang="es-ES" dirty="0" err="1" smtClean="0"/>
              <a:t>caratterizzato</a:t>
            </a:r>
            <a:r>
              <a:rPr lang="es-ES" dirty="0" smtClean="0"/>
              <a:t> da:</a:t>
            </a:r>
          </a:p>
          <a:p>
            <a:endParaRPr lang="es-ES" sz="19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rgbClr val="FF0000"/>
                </a:solidFill>
              </a:rPr>
              <a:t>Capacità</a:t>
            </a:r>
            <a:r>
              <a:rPr lang="es-ES" sz="2400" dirty="0" smtClean="0">
                <a:solidFill>
                  <a:srgbClr val="FF0000"/>
                </a:solidFill>
              </a:rPr>
              <a:t> </a:t>
            </a:r>
            <a:r>
              <a:rPr lang="es-ES" sz="2400" dirty="0">
                <a:solidFill>
                  <a:srgbClr val="FF0000"/>
                </a:solidFill>
              </a:rPr>
              <a:t>di </a:t>
            </a:r>
            <a:r>
              <a:rPr lang="es-ES" sz="2400" dirty="0" err="1">
                <a:solidFill>
                  <a:srgbClr val="FF0000"/>
                </a:solidFill>
              </a:rPr>
              <a:t>adsorbimento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smtClean="0">
                <a:solidFill>
                  <a:srgbClr val="FF0000"/>
                </a:solidFill>
              </a:rPr>
              <a:t>di gas (</a:t>
            </a:r>
            <a:r>
              <a:rPr lang="es-ES" sz="2400" dirty="0" err="1" smtClean="0">
                <a:solidFill>
                  <a:srgbClr val="FF0000"/>
                </a:solidFill>
              </a:rPr>
              <a:t>etilene</a:t>
            </a:r>
            <a:r>
              <a:rPr lang="es-ES" sz="2400" dirty="0" smtClean="0">
                <a:solidFill>
                  <a:srgbClr val="FF0000"/>
                </a:solidFill>
              </a:rPr>
              <a:t>)</a:t>
            </a:r>
            <a:endParaRPr lang="es-ES" sz="24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FF0000"/>
                </a:solidFill>
              </a:rPr>
              <a:t>Azione antibatterica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 err="1" smtClean="0">
                <a:solidFill>
                  <a:srgbClr val="FF0000"/>
                </a:solidFill>
              </a:rPr>
              <a:t>Biodegradabilità</a:t>
            </a:r>
            <a:endParaRPr lang="es-ES" sz="2400" dirty="0">
              <a:solidFill>
                <a:srgbClr val="FF0000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1115616" y="3721596"/>
            <a:ext cx="6912768" cy="1397769"/>
            <a:chOff x="1115616" y="3721596"/>
            <a:chExt cx="6912768" cy="1397769"/>
          </a:xfrm>
        </p:grpSpPr>
        <p:sp>
          <p:nvSpPr>
            <p:cNvPr id="2" name="Freccia giù 1"/>
            <p:cNvSpPr/>
            <p:nvPr/>
          </p:nvSpPr>
          <p:spPr>
            <a:xfrm>
              <a:off x="3635896" y="3721596"/>
              <a:ext cx="1944216" cy="72008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1115616" y="4657700"/>
              <a:ext cx="6912768" cy="46166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RIDUZIONE delle </a:t>
              </a:r>
              <a:r>
                <a:rPr lang="it-IT" sz="2400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perdite </a:t>
              </a:r>
              <a:r>
                <a:rPr lang="it-IT" sz="24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e degli sprechi alimentari</a:t>
              </a:r>
            </a:p>
          </p:txBody>
        </p:sp>
      </p:grpSp>
      <p:sp>
        <p:nvSpPr>
          <p:cNvPr id="9" name="Rettangolo 8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/>
          <a:srcRect l="8764" r="12344"/>
          <a:stretch/>
        </p:blipFill>
        <p:spPr>
          <a:xfrm>
            <a:off x="6012160" y="0"/>
            <a:ext cx="3231797" cy="5715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921396"/>
            <a:ext cx="5976664" cy="1951856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95536" y="337220"/>
            <a:ext cx="5255813" cy="1087687"/>
          </a:xfrm>
          <a:prstGeom prst="rect">
            <a:avLst/>
          </a:prstGeom>
        </p:spPr>
        <p:txBody>
          <a:bodyPr wrap="none" lIns="71327" tIns="35664" rIns="71327" bIns="35664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b="1" dirty="0" err="1" smtClean="0"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Muchas</a:t>
            </a:r>
            <a:r>
              <a:rPr lang="it-IT" sz="6600" b="1" dirty="0" smtClean="0"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it-IT" sz="6600" b="1" dirty="0" err="1" smtClean="0"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gracias</a:t>
            </a:r>
            <a:r>
              <a:rPr lang="it-IT" sz="6600" b="1" dirty="0" smtClean="0"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!</a:t>
            </a:r>
            <a:endParaRPr lang="it-IT" sz="6600" b="1" dirty="0">
              <a:solidFill>
                <a:schemeClr val="bg1"/>
              </a:solidFill>
              <a:latin typeface="Monotype Corsiva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282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1879600" y="2108200"/>
            <a:ext cx="6581775" cy="2909888"/>
          </a:xfrm>
          <a:prstGeom prst="rect">
            <a:avLst/>
          </a:prstGeom>
          <a:solidFill>
            <a:srgbClr val="F8FC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7" tIns="35664" rIns="71327" bIns="35664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4819" name="Rectangle 30"/>
          <p:cNvSpPr>
            <a:spLocks noChangeArrowheads="1"/>
          </p:cNvSpPr>
          <p:nvPr/>
        </p:nvSpPr>
        <p:spPr bwMode="auto">
          <a:xfrm>
            <a:off x="2036763" y="2417763"/>
            <a:ext cx="599281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7" tIns="35664" rIns="71327" bIns="35664">
            <a:spAutoFit/>
          </a:bodyPr>
          <a:lstStyle>
            <a:lvl1pPr>
              <a:tabLst>
                <a:tab pos="203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3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3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3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3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3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3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3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3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1600" b="1" dirty="0"/>
              <a:t>Domenico Caputo</a:t>
            </a:r>
          </a:p>
          <a:p>
            <a:pPr eaLnBrk="1" hangingPunct="1"/>
            <a:endParaRPr lang="it-IT" altLang="it-IT" sz="1200" b="1" dirty="0"/>
          </a:p>
          <a:p>
            <a:pPr eaLnBrk="1" hangingPunct="1"/>
            <a:r>
              <a:rPr lang="it-IT" altLang="it-IT" sz="1200" b="1" dirty="0"/>
              <a:t>AC </a:t>
            </a:r>
            <a:r>
              <a:rPr lang="it-IT" altLang="it-IT" sz="1200" b="1"/>
              <a:t>Labs - </a:t>
            </a:r>
            <a:r>
              <a:rPr lang="it-IT" altLang="it-IT" sz="1200" b="1" dirty="0"/>
              <a:t>Laboratori di Chimica Applicata</a:t>
            </a:r>
          </a:p>
          <a:p>
            <a:pPr eaLnBrk="1" hangingPunct="1"/>
            <a:r>
              <a:rPr lang="it-IT" altLang="it-IT" sz="1200" b="1" err="1"/>
              <a:t>DICMaPI</a:t>
            </a:r>
            <a:r>
              <a:rPr lang="it-IT" altLang="it-IT" sz="1200" b="1"/>
              <a:t> - </a:t>
            </a:r>
            <a:r>
              <a:rPr lang="it-IT" altLang="it-IT" sz="1200" b="1" dirty="0"/>
              <a:t>Dipartimento di Ingegneria Chimica ,dei Materiali e della Produzione Industriale Scuola Politecnica e delle Scienze di Base</a:t>
            </a:r>
          </a:p>
          <a:p>
            <a:pPr eaLnBrk="1" hangingPunct="1"/>
            <a:r>
              <a:rPr lang="it-IT" altLang="it-IT" sz="1200" b="1" dirty="0"/>
              <a:t>Università di Napoli Federico II </a:t>
            </a:r>
          </a:p>
          <a:p>
            <a:pPr eaLnBrk="1" hangingPunct="1"/>
            <a:r>
              <a:rPr lang="it-IT" altLang="it-IT" sz="1200" b="1" dirty="0" err="1"/>
              <a:t>P.Le</a:t>
            </a:r>
            <a:r>
              <a:rPr lang="it-IT" altLang="it-IT" sz="1200" b="1" dirty="0"/>
              <a:t> V. </a:t>
            </a:r>
            <a:r>
              <a:rPr lang="it-IT" altLang="it-IT" sz="1200" b="1" dirty="0" err="1"/>
              <a:t>Tecchio</a:t>
            </a:r>
            <a:r>
              <a:rPr lang="it-IT" altLang="it-IT" sz="1200" b="1" dirty="0"/>
              <a:t> 80</a:t>
            </a:r>
          </a:p>
          <a:p>
            <a:pPr eaLnBrk="1" hangingPunct="1"/>
            <a:r>
              <a:rPr lang="it-IT" altLang="it-IT" sz="1200" b="1" dirty="0"/>
              <a:t>80125  Napoli  (</a:t>
            </a:r>
            <a:r>
              <a:rPr lang="it-IT" altLang="it-IT" sz="1200" b="1" dirty="0" err="1"/>
              <a:t>Italy</a:t>
            </a:r>
            <a:r>
              <a:rPr lang="it-IT" altLang="it-IT" sz="1200" b="1" dirty="0"/>
              <a:t>)</a:t>
            </a:r>
          </a:p>
          <a:p>
            <a:pPr eaLnBrk="1" hangingPunct="1"/>
            <a:endParaRPr lang="it-IT" altLang="it-IT" sz="1200" b="1" dirty="0"/>
          </a:p>
          <a:p>
            <a:pPr eaLnBrk="1" hangingPunct="1"/>
            <a:r>
              <a:rPr lang="it-IT" altLang="it-IT" sz="1200" b="1" dirty="0"/>
              <a:t>Tel: +39 (0) 81 7682396</a:t>
            </a:r>
          </a:p>
          <a:p>
            <a:pPr eaLnBrk="1" hangingPunct="1"/>
            <a:r>
              <a:rPr lang="it-IT" altLang="it-IT" sz="1200" b="1" dirty="0"/>
              <a:t>Fax: +39 (0) 81 7682394</a:t>
            </a:r>
          </a:p>
          <a:p>
            <a:pPr eaLnBrk="1" hangingPunct="1"/>
            <a:r>
              <a:rPr lang="it-IT" altLang="it-IT" sz="1200" b="1"/>
              <a:t>E-mail</a:t>
            </a:r>
            <a:r>
              <a:rPr lang="it-IT" altLang="it-IT" sz="1200" b="1" dirty="0"/>
              <a:t>: </a:t>
            </a:r>
            <a:r>
              <a:rPr lang="it-IT" altLang="it-IT" sz="1200" b="1" dirty="0">
                <a:hlinkClick r:id="rId2"/>
              </a:rPr>
              <a:t>domenico.caputo@unina.it</a:t>
            </a:r>
            <a:endParaRPr lang="it-IT" altLang="it-IT" sz="1200" b="1" dirty="0"/>
          </a:p>
        </p:txBody>
      </p:sp>
      <p:pic>
        <p:nvPicPr>
          <p:cNvPr id="34820" name="Picture 2" descr="http://wpage.unina.it/dellaval/Foto%20Facol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577850"/>
            <a:ext cx="36734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tangolo 24"/>
          <p:cNvSpPr/>
          <p:nvPr/>
        </p:nvSpPr>
        <p:spPr>
          <a:xfrm>
            <a:off x="515938" y="1050925"/>
            <a:ext cx="3475037" cy="547688"/>
          </a:xfrm>
          <a:prstGeom prst="rect">
            <a:avLst/>
          </a:prstGeom>
        </p:spPr>
        <p:txBody>
          <a:bodyPr wrap="none" lIns="71327" tIns="35664" rIns="71327" bIns="35664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1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+mj-ea"/>
                <a:cs typeface="+mj-cs"/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182301729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="" xmlns:a16="http://schemas.microsoft.com/office/drawing/2014/main" id="{425944B7-532F-4D63-9C58-1AA49DAE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IL PACKAGING ATTIVO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idx="1"/>
          </p:nvPr>
        </p:nvSpPr>
        <p:spPr>
          <a:xfrm>
            <a:off x="611560" y="1333500"/>
            <a:ext cx="8064896" cy="3771900"/>
          </a:xfrm>
        </p:spPr>
        <p:txBody>
          <a:bodyPr>
            <a:normAutofit/>
          </a:bodyPr>
          <a:lstStyle/>
          <a:p>
            <a:r>
              <a:rPr lang="it-IT" sz="2200" dirty="0"/>
              <a:t>Da qui è nato il concetto di packaging attivo, che indica un </a:t>
            </a:r>
            <a:r>
              <a:rPr lang="it-IT" sz="2200" dirty="0">
                <a:solidFill>
                  <a:srgbClr val="FF0000"/>
                </a:solidFill>
              </a:rPr>
              <a:t>sistema in grado di interagire con l’ambiente esterno e con l’alimento allo scopo di migliorare la sicurezza e qualità di quest’ultimo ed aumentarne la vita utile</a:t>
            </a:r>
            <a:r>
              <a:rPr lang="it-IT" sz="2200" dirty="0"/>
              <a:t>, offrendo una protezione al contenuto e reagendo a possibili cambiamenti.</a:t>
            </a:r>
            <a:endParaRPr lang="es-ES" sz="2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145532"/>
            <a:ext cx="5663823" cy="19765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145532"/>
            <a:ext cx="2599259" cy="198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0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3862D8E-1B33-405D-9E86-C30BF150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IL PACKAGING ATTIVO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idx="1"/>
          </p:nvPr>
        </p:nvSpPr>
        <p:spPr>
          <a:xfrm>
            <a:off x="446856" y="1333500"/>
            <a:ext cx="8229600" cy="3771900"/>
          </a:xfrm>
        </p:spPr>
        <p:txBody>
          <a:bodyPr>
            <a:normAutofit lnSpcReduction="10000"/>
          </a:bodyPr>
          <a:lstStyle/>
          <a:p>
            <a:r>
              <a:rPr lang="it-IT" dirty="0"/>
              <a:t>In accordo con i requisiti dell’alimento, un packaging attivo può essere in grado di assolvere diversi compiti, quali: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controllo </a:t>
            </a:r>
            <a:r>
              <a:rPr lang="it-IT" dirty="0">
                <a:solidFill>
                  <a:srgbClr val="FF0000"/>
                </a:solidFill>
              </a:rPr>
              <a:t>dell’emissione di etilene</a:t>
            </a: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0000"/>
                </a:solidFill>
              </a:rPr>
              <a:t>controllo di microrganismi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regolazione dell’umidità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controllo </a:t>
            </a:r>
            <a:r>
              <a:rPr lang="it-IT" dirty="0"/>
              <a:t>dell’ingresso di sostanze indesiderate (es. ossigeno)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rilascio di sostanze funzionali (es. antiossidanti)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eliminazione o generazione di anidride carbonica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rilascio o cattura di aromi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563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IL PROBLEMA DELL’ETILENE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5536" y="1273324"/>
            <a:ext cx="84969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rgbClr val="FF0000"/>
                </a:solidFill>
              </a:rPr>
              <a:t>L’etilene </a:t>
            </a:r>
            <a:r>
              <a:rPr lang="es-AR" sz="2000" dirty="0">
                <a:solidFill>
                  <a:schemeClr val="accent1">
                    <a:lumMod val="75000"/>
                  </a:schemeClr>
                </a:solidFill>
              </a:rPr>
              <a:t>è un ormone gassoso responsabile della maturazione di fiori e prodotti ortofrutticoli.  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/>
          <a:stretch/>
        </p:blipFill>
        <p:spPr bwMode="auto">
          <a:xfrm>
            <a:off x="4649945" y="2166711"/>
            <a:ext cx="2286007" cy="18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2341341"/>
            <a:ext cx="2037283" cy="188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23528" y="3986950"/>
            <a:ext cx="8352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accent1">
                    <a:lumMod val="75000"/>
                  </a:schemeClr>
                </a:solidFill>
              </a:rPr>
              <a:t>Questo gas costituisce il </a:t>
            </a:r>
            <a:r>
              <a:rPr lang="it-IT" sz="2000" dirty="0">
                <a:solidFill>
                  <a:srgbClr val="FF0000"/>
                </a:solidFill>
              </a:rPr>
              <a:t>principale agente induttore del processo di maturazione</a:t>
            </a:r>
            <a:r>
              <a:rPr lang="it-IT" sz="2000" dirty="0">
                <a:solidFill>
                  <a:schemeClr val="accent1">
                    <a:lumMod val="75000"/>
                  </a:schemeClr>
                </a:solidFill>
              </a:rPr>
              <a:t>, per cui un’atmosfera ricca di etilene intorno ai prodotti freschi può causarne la maturazione </a:t>
            </a:r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prematura</a:t>
            </a:r>
            <a:r>
              <a:rPr lang="es-AR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AR" sz="2000" dirty="0">
                <a:solidFill>
                  <a:schemeClr val="accent1">
                    <a:lumMod val="75000"/>
                  </a:schemeClr>
                </a:solidFill>
              </a:rPr>
              <a:t>con conseguente alterazione del suo aroma, sapore e consistenza.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1154206" y="2228931"/>
            <a:ext cx="1329562" cy="1022199"/>
            <a:chOff x="1154206" y="2228931"/>
            <a:chExt cx="1329562" cy="1022199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5353">
              <a:off x="1154206" y="2228931"/>
              <a:ext cx="1204018" cy="1022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2195736" y="2857500"/>
              <a:ext cx="28803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3209218" y="1752267"/>
            <a:ext cx="1362782" cy="1022199"/>
            <a:chOff x="3209218" y="1752267"/>
            <a:chExt cx="1362782" cy="1022199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5353">
              <a:off x="3209218" y="1752267"/>
              <a:ext cx="1204018" cy="1022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ttangolo 10"/>
            <p:cNvSpPr/>
            <p:nvPr/>
          </p:nvSpPr>
          <p:spPr>
            <a:xfrm>
              <a:off x="4283968" y="2458017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312022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TIPOLOGIE DI PACKAGING </a:t>
            </a:r>
            <a:r>
              <a:rPr lang="es-AR" dirty="0" smtClean="0"/>
              <a:t>ATTIVO</a:t>
            </a:r>
            <a:endParaRPr lang="es-AR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251520" y="3937620"/>
            <a:ext cx="8640960" cy="1634480"/>
          </a:xfrm>
        </p:spPr>
        <p:txBody>
          <a:bodyPr>
            <a:normAutofit/>
          </a:bodyPr>
          <a:lstStyle/>
          <a:p>
            <a:r>
              <a:rPr lang="it-IT" sz="1800" dirty="0" smtClean="0">
                <a:solidFill>
                  <a:srgbClr val="FF0000"/>
                </a:solidFill>
              </a:rPr>
              <a:t>PROBLEMA: </a:t>
            </a:r>
            <a:r>
              <a:rPr lang="it-IT" sz="1800" dirty="0" smtClean="0"/>
              <a:t>questi </a:t>
            </a:r>
            <a:r>
              <a:rPr lang="it-IT" sz="1800" dirty="0"/>
              <a:t>adsorbenti non possono essere posti a diretto contatto con gli alimenti, a causa della loro tossicità.</a:t>
            </a:r>
          </a:p>
          <a:p>
            <a:r>
              <a:rPr lang="it-IT" sz="1800" dirty="0" smtClean="0">
                <a:solidFill>
                  <a:schemeClr val="accent3"/>
                </a:solidFill>
              </a:rPr>
              <a:t>SOLUZIONE: </a:t>
            </a:r>
            <a:r>
              <a:rPr lang="it-IT" sz="1800" dirty="0" smtClean="0"/>
              <a:t>identificare </a:t>
            </a:r>
            <a:r>
              <a:rPr lang="it-IT" sz="1800" dirty="0"/>
              <a:t>materiali compatibili con gli alimenti, in grado di adsorbire etilene e di conservare le loro proprietà anche se incorporati all’interno del packaging stesso.</a:t>
            </a:r>
            <a:endParaRPr lang="es-E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6" t="38825" r="61068" b="33135"/>
          <a:stretch/>
        </p:blipFill>
        <p:spPr bwMode="auto">
          <a:xfrm>
            <a:off x="1022987" y="1202916"/>
            <a:ext cx="1524000" cy="170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8" t="40246" r="13902" b="31724"/>
          <a:stretch/>
        </p:blipFill>
        <p:spPr bwMode="auto">
          <a:xfrm>
            <a:off x="5532107" y="1201316"/>
            <a:ext cx="2297547" cy="170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/>
          <a:stretch/>
        </p:blipFill>
        <p:spPr bwMode="auto">
          <a:xfrm>
            <a:off x="2545153" y="1280594"/>
            <a:ext cx="2119245" cy="157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2987" y="2992911"/>
            <a:ext cx="3810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AR" sz="1600" dirty="0"/>
              <a:t>Sacchetti di materiale adsorbente contenenti permanganato di potassio. </a:t>
            </a:r>
            <a:r>
              <a:rPr lang="es-AR" sz="1600" i="1" dirty="0"/>
              <a:t>Sercalia distribuciones e Delta Trak.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664398" y="2992804"/>
            <a:ext cx="354039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1600" dirty="0"/>
              <a:t>Vaschette adsorbenti. </a:t>
            </a:r>
            <a:r>
              <a:rPr lang="es-AR" sz="1600" i="1" dirty="0" err="1"/>
              <a:t>Sercalia</a:t>
            </a:r>
            <a:r>
              <a:rPr lang="es-AR" sz="1600" i="1" dirty="0"/>
              <a:t> distribuciones.</a:t>
            </a:r>
          </a:p>
        </p:txBody>
      </p:sp>
    </p:spTree>
    <p:extLst>
      <p:ext uri="{BB962C8B-B14F-4D97-AF65-F5344CB8AC3E}">
        <p14:creationId xmlns:p14="http://schemas.microsoft.com/office/powerpoint/2010/main" val="272641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OBIETTIVO </a:t>
            </a:r>
            <a:r>
              <a:rPr lang="es-AR" dirty="0"/>
              <a:t>DELLA </a:t>
            </a:r>
            <a:r>
              <a:rPr lang="es-AR" dirty="0" smtClean="0"/>
              <a:t>PROPOSTA</a:t>
            </a:r>
            <a:endParaRPr lang="es-AR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AD1CBCD4-D09E-4B30-A5ED-3E4B956B8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201316"/>
            <a:ext cx="8229600" cy="79208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s-AR" sz="2200" dirty="0"/>
              <a:t>Contribuire allo sviluppo di tecnologie volte a mitigare la perdita di prodotti </a:t>
            </a:r>
            <a:r>
              <a:rPr lang="es-AR" sz="2200" dirty="0" smtClean="0"/>
              <a:t>ortofrutticoli</a:t>
            </a:r>
            <a:endParaRPr lang="es-AR" sz="2200" dirty="0"/>
          </a:p>
        </p:txBody>
      </p:sp>
      <p:grpSp>
        <p:nvGrpSpPr>
          <p:cNvPr id="8" name="Gruppo 7"/>
          <p:cNvGrpSpPr/>
          <p:nvPr/>
        </p:nvGrpSpPr>
        <p:grpSpPr>
          <a:xfrm>
            <a:off x="467544" y="2137420"/>
            <a:ext cx="8229600" cy="1188132"/>
            <a:chOff x="467544" y="2137420"/>
            <a:chExt cx="8229600" cy="1188132"/>
          </a:xfrm>
        </p:grpSpPr>
        <p:sp>
          <p:nvSpPr>
            <p:cNvPr id="5" name="Segnaposto contenuto 3">
              <a:extLst>
                <a:ext uri="{FF2B5EF4-FFF2-40B4-BE49-F238E27FC236}">
                  <a16:creationId xmlns="" xmlns:a16="http://schemas.microsoft.com/office/drawing/2014/main" id="{AD1CBCD4-D09E-4B30-A5ED-3E4B956B893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7544" y="2533464"/>
              <a:ext cx="8229600" cy="7920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0" indent="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4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AR" sz="2200" dirty="0" smtClean="0"/>
                <a:t>Progettare materiali idonei a costituire la fase attiva di packaging per frutta e verdura</a:t>
              </a:r>
            </a:p>
            <a:p>
              <a:pPr algn="ctr"/>
              <a:endParaRPr lang="en-US" sz="2200" dirty="0"/>
            </a:p>
          </p:txBody>
        </p:sp>
        <p:sp>
          <p:nvSpPr>
            <p:cNvPr id="3" name="Freccia giù 2"/>
            <p:cNvSpPr/>
            <p:nvPr/>
          </p:nvSpPr>
          <p:spPr>
            <a:xfrm>
              <a:off x="4211960" y="2137420"/>
              <a:ext cx="936104" cy="3600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467544" y="3433564"/>
            <a:ext cx="8229600" cy="1512168"/>
            <a:chOff x="467544" y="3433564"/>
            <a:chExt cx="8229600" cy="1512168"/>
          </a:xfrm>
        </p:grpSpPr>
        <p:sp>
          <p:nvSpPr>
            <p:cNvPr id="6" name="Segnaposto contenuto 3">
              <a:extLst>
                <a:ext uri="{FF2B5EF4-FFF2-40B4-BE49-F238E27FC236}">
                  <a16:creationId xmlns="" xmlns:a16="http://schemas.microsoft.com/office/drawing/2014/main" id="{AD1CBCD4-D09E-4B30-A5ED-3E4B956B893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7544" y="3865612"/>
              <a:ext cx="8229600" cy="108012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lnSpcReduction="10000"/>
            </a:bodyPr>
            <a:lstStyle>
              <a:lvl1pPr marL="0" indent="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4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AR" sz="2200" dirty="0" smtClean="0">
                  <a:solidFill>
                    <a:srgbClr val="FF0000"/>
                  </a:solidFill>
                </a:rPr>
                <a:t>Sintetizzare ed ingegnerizzare materiali micro e mesoporosi per l’utilizzo in tecnologie di adorbimento dell’etilene e dotati di proprietà antimicrobiche</a:t>
              </a:r>
            </a:p>
            <a:p>
              <a:pPr algn="ctr"/>
              <a:endParaRPr lang="en-US" sz="2200" dirty="0"/>
            </a:p>
          </p:txBody>
        </p:sp>
        <p:sp>
          <p:nvSpPr>
            <p:cNvPr id="7" name="Freccia giù 6"/>
            <p:cNvSpPr/>
            <p:nvPr/>
          </p:nvSpPr>
          <p:spPr>
            <a:xfrm>
              <a:off x="4211960" y="3433564"/>
              <a:ext cx="936104" cy="360040"/>
            </a:xfrm>
            <a:prstGeom prst="downArrow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20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="" xmlns:a16="http://schemas.microsoft.com/office/drawing/2014/main" id="{6D607325-9E35-4FE1-ACDA-BA378B2A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OBIETTIVI DELLA PROPOSTA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3491880" y="1057300"/>
            <a:ext cx="6219740" cy="4104456"/>
            <a:chOff x="251520" y="1057300"/>
            <a:chExt cx="6219740" cy="4168481"/>
          </a:xfrm>
        </p:grpSpPr>
        <p:pic>
          <p:nvPicPr>
            <p:cNvPr id="6" name="Immagine 5">
              <a:extLst>
                <a:ext uri="{FF2B5EF4-FFF2-40B4-BE49-F238E27FC236}">
                  <a16:creationId xmlns="" xmlns:a16="http://schemas.microsoft.com/office/drawing/2014/main" id="{BD5417C6-455C-4A69-9A75-F6EC46326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552" y="1057300"/>
              <a:ext cx="5616624" cy="4168481"/>
            </a:xfrm>
            <a:prstGeom prst="rect">
              <a:avLst/>
            </a:prstGeom>
          </p:spPr>
        </p:pic>
        <p:sp>
          <p:nvSpPr>
            <p:cNvPr id="2" name="Rettangolo 1"/>
            <p:cNvSpPr/>
            <p:nvPr/>
          </p:nvSpPr>
          <p:spPr>
            <a:xfrm>
              <a:off x="251520" y="1057300"/>
              <a:ext cx="2448272" cy="1224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cv</a:t>
              </a:r>
              <a:endParaRPr lang="it-IT" dirty="0"/>
            </a:p>
          </p:txBody>
        </p:sp>
        <p:sp>
          <p:nvSpPr>
            <p:cNvPr id="5" name="Rettangolo 4"/>
            <p:cNvSpPr/>
            <p:nvPr/>
          </p:nvSpPr>
          <p:spPr>
            <a:xfrm>
              <a:off x="4860032" y="1201316"/>
              <a:ext cx="1584176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cv</a:t>
              </a:r>
              <a:endParaRPr lang="it-IT" dirty="0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395536" y="3145532"/>
              <a:ext cx="1800200" cy="1656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cv</a:t>
              </a:r>
              <a:endParaRPr lang="it-IT" dirty="0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3923928" y="4225652"/>
              <a:ext cx="2088232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cv</a:t>
              </a:r>
              <a:endParaRPr lang="it-IT" dirty="0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4716016" y="4081636"/>
              <a:ext cx="1152128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cv</a:t>
              </a:r>
              <a:endParaRPr lang="it-IT" dirty="0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5319132" y="1966352"/>
              <a:ext cx="1152128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cv</a:t>
              </a:r>
              <a:endParaRPr lang="it-IT" dirty="0"/>
            </a:p>
          </p:txBody>
        </p:sp>
      </p:grpSp>
      <p:sp>
        <p:nvSpPr>
          <p:cNvPr id="11" name="Ovale 10"/>
          <p:cNvSpPr/>
          <p:nvPr/>
        </p:nvSpPr>
        <p:spPr>
          <a:xfrm>
            <a:off x="6372200" y="4009628"/>
            <a:ext cx="1224136" cy="792088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0FA9B3D0-99C6-414A-8340-010A7B211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001516"/>
            <a:ext cx="1826729" cy="206913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6F08EC87-E73C-43DC-BA91-106E5AFBD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201316"/>
            <a:ext cx="2981325" cy="1533525"/>
          </a:xfrm>
          <a:prstGeom prst="rect">
            <a:avLst/>
          </a:prstGeom>
        </p:spPr>
      </p:pic>
      <p:cxnSp>
        <p:nvCxnSpPr>
          <p:cNvPr id="18" name="Connettore 1 17"/>
          <p:cNvCxnSpPr/>
          <p:nvPr/>
        </p:nvCxnSpPr>
        <p:spPr>
          <a:xfrm flipV="1">
            <a:off x="4067944" y="3289548"/>
            <a:ext cx="2448272" cy="1"/>
          </a:xfrm>
          <a:prstGeom prst="line">
            <a:avLst/>
          </a:prstGeom>
          <a:ln w="28575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3275856" y="3304146"/>
            <a:ext cx="792088" cy="57606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3275856" y="2656074"/>
            <a:ext cx="792088" cy="63347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ttangolo 29"/>
          <p:cNvSpPr/>
          <p:nvPr/>
        </p:nvSpPr>
        <p:spPr>
          <a:xfrm>
            <a:off x="3347864" y="1417340"/>
            <a:ext cx="648072" cy="21602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</a:t>
            </a:r>
            <a:endParaRPr lang="it-IT" dirty="0"/>
          </a:p>
        </p:txBody>
      </p:sp>
      <p:sp>
        <p:nvSpPr>
          <p:cNvPr id="31" name="Rettangolo 30"/>
          <p:cNvSpPr/>
          <p:nvPr/>
        </p:nvSpPr>
        <p:spPr>
          <a:xfrm>
            <a:off x="3369761" y="1849388"/>
            <a:ext cx="648072" cy="21602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</a:t>
            </a:r>
            <a:endParaRPr lang="it-IT" dirty="0"/>
          </a:p>
        </p:txBody>
      </p:sp>
      <p:sp>
        <p:nvSpPr>
          <p:cNvPr id="32" name="Rettangolo 31"/>
          <p:cNvSpPr/>
          <p:nvPr/>
        </p:nvSpPr>
        <p:spPr>
          <a:xfrm>
            <a:off x="3377059" y="2353444"/>
            <a:ext cx="885011" cy="21602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</a:t>
            </a:r>
            <a:endParaRPr lang="it-IT" dirty="0"/>
          </a:p>
        </p:txBody>
      </p:sp>
      <p:sp>
        <p:nvSpPr>
          <p:cNvPr id="33" name="Rettangolo 32"/>
          <p:cNvSpPr/>
          <p:nvPr/>
        </p:nvSpPr>
        <p:spPr>
          <a:xfrm>
            <a:off x="3419872" y="1705372"/>
            <a:ext cx="136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Strato attivo</a:t>
            </a:r>
            <a:endParaRPr lang="it-IT" dirty="0"/>
          </a:p>
        </p:txBody>
      </p:sp>
      <p:sp>
        <p:nvSpPr>
          <p:cNvPr id="34" name="Rettangolo 33"/>
          <p:cNvSpPr/>
          <p:nvPr/>
        </p:nvSpPr>
        <p:spPr>
          <a:xfrm>
            <a:off x="3419872" y="1345332"/>
            <a:ext cx="163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Film polimerico</a:t>
            </a:r>
            <a:endParaRPr lang="it-IT" dirty="0"/>
          </a:p>
        </p:txBody>
      </p:sp>
      <p:sp>
        <p:nvSpPr>
          <p:cNvPr id="35" name="Rettangolo 34"/>
          <p:cNvSpPr/>
          <p:nvPr/>
        </p:nvSpPr>
        <p:spPr>
          <a:xfrm>
            <a:off x="3419872" y="2272144"/>
            <a:ext cx="1510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Strato legante</a:t>
            </a:r>
            <a:endParaRPr lang="it-IT" dirty="0"/>
          </a:p>
        </p:txBody>
      </p:sp>
      <p:sp>
        <p:nvSpPr>
          <p:cNvPr id="36" name="Rettangolo 35"/>
          <p:cNvSpPr/>
          <p:nvPr/>
        </p:nvSpPr>
        <p:spPr>
          <a:xfrm>
            <a:off x="-108520" y="1761967"/>
            <a:ext cx="14117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dirty="0" smtClean="0"/>
              <a:t>PACKGING </a:t>
            </a:r>
          </a:p>
          <a:p>
            <a:pPr algn="ctr"/>
            <a:r>
              <a:rPr lang="es-AR" dirty="0" smtClean="0"/>
              <a:t>ATTIVO</a:t>
            </a:r>
          </a:p>
          <a:p>
            <a:pPr algn="ctr"/>
            <a:r>
              <a:rPr lang="es-AR" dirty="0" smtClean="0"/>
              <a:t> COMPOSITO</a:t>
            </a:r>
            <a:endParaRPr lang="it-IT" dirty="0"/>
          </a:p>
        </p:txBody>
      </p:sp>
      <p:sp>
        <p:nvSpPr>
          <p:cNvPr id="37" name="Rettangolo 36"/>
          <p:cNvSpPr/>
          <p:nvPr/>
        </p:nvSpPr>
        <p:spPr>
          <a:xfrm>
            <a:off x="1907704" y="1129308"/>
            <a:ext cx="1944216" cy="2160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57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2723</TotalTime>
  <Words>1720</Words>
  <Application>Microsoft Macintosh PowerPoint</Application>
  <PresentationFormat>Presentazione su schermo (16:10)</PresentationFormat>
  <Paragraphs>283</Paragraphs>
  <Slides>31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Tema di Office</vt:lpstr>
      <vt:lpstr>Presentazione di PowerPoint</vt:lpstr>
      <vt:lpstr>PERDITE E SPRECHI ALIMENTARI</vt:lpstr>
      <vt:lpstr>IL PACKAGING</vt:lpstr>
      <vt:lpstr>IL PACKAGING ATTIVO</vt:lpstr>
      <vt:lpstr>IL PACKAGING ATTIVO</vt:lpstr>
      <vt:lpstr>IL PROBLEMA DELL’ETILENE</vt:lpstr>
      <vt:lpstr>TIPOLOGIE DI PACKAGING ATTIVO</vt:lpstr>
      <vt:lpstr>OBIETTIVO DELLA PROPOSTA</vt:lpstr>
      <vt:lpstr>OBIETTIVI DELLA PROPOSTA</vt:lpstr>
      <vt:lpstr>STRATO SIGILLANTE</vt:lpstr>
      <vt:lpstr>Materiali adsorbenti</vt:lpstr>
      <vt:lpstr>Presentazione di PowerPoint</vt:lpstr>
      <vt:lpstr>La scoperta delle ZEOLITI</vt:lpstr>
      <vt:lpstr>I PRIMI STUDI</vt:lpstr>
      <vt:lpstr>Composizione e struttura atomica</vt:lpstr>
      <vt:lpstr>Composizione e struttura atomica</vt:lpstr>
      <vt:lpstr>Applicazioni delle zeoliti</vt:lpstr>
      <vt:lpstr>L’evoluzione delle zeoliti</vt:lpstr>
      <vt:lpstr>L’evoluzione delle zeoliti</vt:lpstr>
      <vt:lpstr>Meccanismo di sintesi delle OMS</vt:lpstr>
      <vt:lpstr>Funzionalizzazione delle OMS</vt:lpstr>
      <vt:lpstr>L’evoluzione delle zeoliti</vt:lpstr>
      <vt:lpstr>Metal-Organic Framework (MOF)</vt:lpstr>
      <vt:lpstr>Metal-Organic Framework (MOF)</vt:lpstr>
      <vt:lpstr>Metal-Organic Framework (MOF)</vt:lpstr>
      <vt:lpstr>Metal-Organic Framework (MOF)</vt:lpstr>
      <vt:lpstr>RISULTATI ATTESI</vt:lpstr>
      <vt:lpstr>Gruppo di lavoro CINDECA (Argentina)</vt:lpstr>
      <vt:lpstr>Gruppo di lavoro ACLabs-DICMaPI (Italy)</vt:lpstr>
      <vt:lpstr>RISULTATI ATTESI</vt:lpstr>
      <vt:lpstr>Presentazione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Ing. Domenico Caputo</dc:creator>
  <cp:lastModifiedBy>apple</cp:lastModifiedBy>
  <cp:revision>339</cp:revision>
  <dcterms:created xsi:type="dcterms:W3CDTF">2016-12-08T16:53:39Z</dcterms:created>
  <dcterms:modified xsi:type="dcterms:W3CDTF">2018-10-12T06:38:25Z</dcterms:modified>
</cp:coreProperties>
</file>