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57" r:id="rId6"/>
    <p:sldId id="265" r:id="rId7"/>
    <p:sldId id="266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6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9A54C-EBB6-4579-BD5D-75277214948F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7042-97FA-479C-A36D-F1FA0AD40698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7673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045" t="60963" r="29611" b="10041"/>
          <a:stretch>
            <a:fillRect/>
          </a:stretch>
        </p:blipFill>
        <p:spPr bwMode="auto">
          <a:xfrm>
            <a:off x="4348045" y="4062331"/>
            <a:ext cx="4840922" cy="267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2555" t="31822" r="29611" b="38047"/>
          <a:stretch>
            <a:fillRect/>
          </a:stretch>
        </p:blipFill>
        <p:spPr bwMode="auto">
          <a:xfrm>
            <a:off x="0" y="3942413"/>
            <a:ext cx="4881198" cy="291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9375" t="15574" r="3023" b="31147"/>
          <a:stretch>
            <a:fillRect/>
          </a:stretch>
        </p:blipFill>
        <p:spPr bwMode="auto">
          <a:xfrm>
            <a:off x="1" y="3"/>
            <a:ext cx="7985718" cy="364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4884" t="50980" r="33661" b="38494"/>
          <a:stretch>
            <a:fillRect/>
          </a:stretch>
        </p:blipFill>
        <p:spPr bwMode="auto">
          <a:xfrm>
            <a:off x="7060368" y="0"/>
            <a:ext cx="1457278" cy="100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353923" y="1394086"/>
            <a:ext cx="3790077" cy="120032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Maria Laura Carranza (CUIA)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Daniel Antenucci (UNIR)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Info: carranza@unimol.it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-30997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3223" r="3791" b="36066"/>
          <a:stretch>
            <a:fillRect/>
          </a:stretch>
        </p:blipFill>
        <p:spPr bwMode="auto">
          <a:xfrm>
            <a:off x="0" y="0"/>
            <a:ext cx="9304988" cy="29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882451" y="2593301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IMCC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318" b="18772"/>
          <a:stretch>
            <a:fillRect/>
          </a:stretch>
        </p:blipFill>
        <p:spPr bwMode="auto">
          <a:xfrm>
            <a:off x="344770" y="2945568"/>
            <a:ext cx="7945070" cy="39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209741" y="3712526"/>
            <a:ext cx="5989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Instituto</a:t>
            </a:r>
            <a:r>
              <a:rPr lang="en-US" sz="2800" dirty="0" smtClean="0"/>
              <a:t> </a:t>
            </a:r>
            <a:r>
              <a:rPr lang="en-US" sz="2800" dirty="0" err="1" smtClean="0"/>
              <a:t>Nacional</a:t>
            </a:r>
            <a:r>
              <a:rPr lang="en-US" sz="2800" dirty="0" smtClean="0"/>
              <a:t> de </a:t>
            </a:r>
            <a:r>
              <a:rPr lang="en-US" sz="2800" dirty="0" err="1" smtClean="0"/>
              <a:t>Desarrollo</a:t>
            </a:r>
            <a:r>
              <a:rPr lang="en-US" sz="2800" dirty="0" smtClean="0"/>
              <a:t> </a:t>
            </a:r>
            <a:r>
              <a:rPr lang="en-US" sz="2800" dirty="0" err="1" smtClean="0"/>
              <a:t>Pesquero</a:t>
            </a:r>
            <a:endParaRPr lang="en-US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87384" y="0"/>
            <a:ext cx="4272197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SEDE DELLE GIORNATE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59" t="15010" r="5892" b="6302"/>
          <a:stretch>
            <a:fillRect/>
          </a:stretch>
        </p:blipFill>
        <p:spPr bwMode="auto">
          <a:xfrm>
            <a:off x="0" y="0"/>
            <a:ext cx="9144000" cy="575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28637" t="51095" r="35092" b="34580"/>
          <a:stretch>
            <a:fillRect/>
          </a:stretch>
        </p:blipFill>
        <p:spPr bwMode="auto">
          <a:xfrm>
            <a:off x="1334127" y="5006715"/>
            <a:ext cx="6249899" cy="185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89151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”Pampa Azul. Actualidad y perspectivas”. </a:t>
            </a:r>
            <a:r>
              <a:rPr lang="es-ES" b="1" dirty="0" smtClean="0"/>
              <a:t>M Eugenia Tola y Mariana Resnicoff </a:t>
            </a:r>
            <a:r>
              <a:rPr lang="es-ES" dirty="0" smtClean="0"/>
              <a:t>(Gabinete Científico Tecnológico, Ministerio Nacional de Ciencia, Tecnología e Innovación Productiva).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5574" r="1639" b="6250"/>
          <a:stretch>
            <a:fillRect/>
          </a:stretch>
        </p:blipFill>
        <p:spPr bwMode="auto">
          <a:xfrm>
            <a:off x="0" y="494675"/>
            <a:ext cx="8934138" cy="532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5509" t="32344" r="53033" b="54899"/>
          <a:stretch>
            <a:fillRect/>
          </a:stretch>
        </p:blipFill>
        <p:spPr bwMode="auto">
          <a:xfrm>
            <a:off x="7090175" y="5410200"/>
            <a:ext cx="173378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0" y="6165949"/>
            <a:ext cx="6617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Dr. José Kenny </a:t>
            </a:r>
            <a:r>
              <a:rPr lang="es-ES" dirty="0" smtClean="0"/>
              <a:t>(Agregado Científico y Tecnológico de la Embajada de </a:t>
            </a:r>
          </a:p>
          <a:p>
            <a:r>
              <a:rPr lang="es-ES" dirty="0" smtClean="0"/>
              <a:t>Italia en Argentina).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" y="359763"/>
            <a:ext cx="48867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Due sessioni</a:t>
            </a:r>
          </a:p>
          <a:p>
            <a:pPr marL="457200" indent="-457200">
              <a:buAutoNum type="arabicParenR"/>
            </a:pPr>
            <a:r>
              <a:rPr lang="it-IT" sz="2400" dirty="0" smtClean="0"/>
              <a:t>ACQUE</a:t>
            </a:r>
          </a:p>
          <a:p>
            <a:pPr marL="457200" indent="-457200">
              <a:buAutoNum type="arabicParenR"/>
            </a:pPr>
            <a:r>
              <a:rPr lang="it-IT" sz="2400" dirty="0" smtClean="0"/>
              <a:t>COSTE E MARE</a:t>
            </a:r>
          </a:p>
          <a:p>
            <a:pPr marL="457200" indent="-457200">
              <a:buAutoNum type="arabicParenR"/>
            </a:pPr>
            <a:endParaRPr lang="it-IT" sz="2400" dirty="0" smtClean="0"/>
          </a:p>
          <a:p>
            <a:pPr marL="457200" indent="-457200"/>
            <a:r>
              <a:rPr lang="it-IT" sz="2400" dirty="0" smtClean="0"/>
              <a:t>Delegati italiani</a:t>
            </a:r>
          </a:p>
          <a:p>
            <a:r>
              <a:rPr lang="it-IT" sz="2400" b="1" dirty="0" smtClean="0"/>
              <a:t>3 università CUIA</a:t>
            </a:r>
          </a:p>
          <a:p>
            <a:r>
              <a:rPr lang="it-IT" sz="2400" dirty="0" smtClean="0"/>
              <a:t>Palermo: Fabio Caradonna, Perugia: Simone Vezzani, Molise M Laura Carranza. </a:t>
            </a:r>
          </a:p>
          <a:p>
            <a:r>
              <a:rPr lang="it-IT" sz="2400" b="1" dirty="0" smtClean="0"/>
              <a:t>2 CONISMA</a:t>
            </a:r>
            <a:r>
              <a:rPr lang="it-IT" sz="2400" dirty="0" smtClean="0"/>
              <a:t>: </a:t>
            </a:r>
          </a:p>
          <a:p>
            <a:r>
              <a:rPr lang="it-IT" sz="2400" dirty="0" smtClean="0"/>
              <a:t>Annibale </a:t>
            </a:r>
            <a:r>
              <a:rPr lang="it-IT" sz="2400" dirty="0" err="1" smtClean="0"/>
              <a:t>Cutrona</a:t>
            </a:r>
            <a:r>
              <a:rPr lang="it-IT" sz="2400" dirty="0" smtClean="0"/>
              <a:t>;  Savini Alessandra (uni mi)</a:t>
            </a:r>
            <a:endParaRPr lang="it-IT" sz="2400" dirty="0"/>
          </a:p>
          <a:p>
            <a:endParaRPr lang="it-IT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3074" t="15420" r="14344" b="13473"/>
          <a:stretch>
            <a:fillRect/>
          </a:stretch>
        </p:blipFill>
        <p:spPr bwMode="auto">
          <a:xfrm>
            <a:off x="4954098" y="0"/>
            <a:ext cx="41899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Altri Oratori</a:t>
            </a:r>
          </a:p>
          <a:p>
            <a:r>
              <a:rPr lang="es-ES" b="1" dirty="0" smtClean="0"/>
              <a:t>SESIÓN “AGUAS” </a:t>
            </a:r>
          </a:p>
          <a:p>
            <a:endParaRPr lang="es-ES" b="1" dirty="0" smtClean="0"/>
          </a:p>
          <a:p>
            <a:r>
              <a:rPr lang="es-ES" dirty="0" smtClean="0"/>
              <a:t>Dr</a:t>
            </a:r>
            <a:r>
              <a:rPr lang="es-ES" dirty="0" smtClean="0"/>
              <a:t>. </a:t>
            </a:r>
            <a:r>
              <a:rPr lang="es-ES" b="1" dirty="0" smtClean="0"/>
              <a:t>Eduardo Kruse </a:t>
            </a:r>
            <a:r>
              <a:rPr lang="es-ES" dirty="0" smtClean="0"/>
              <a:t>(Facultad de Ciencias Naturales y Museo, </a:t>
            </a:r>
            <a:r>
              <a:rPr lang="es-ES" dirty="0" smtClean="0"/>
              <a:t>Universidad </a:t>
            </a:r>
            <a:r>
              <a:rPr lang="es-ES" dirty="0" smtClean="0"/>
              <a:t>Nacional de la Plata y CONICET</a:t>
            </a:r>
            <a:r>
              <a:rPr lang="es-ES" dirty="0" smtClean="0"/>
              <a:t>): " </a:t>
            </a:r>
            <a:r>
              <a:rPr lang="es-ES" dirty="0" smtClean="0"/>
              <a:t>Hidrología de la Provincia de Buenos Aires: actividades de la Red de Universidades </a:t>
            </a:r>
          </a:p>
          <a:p>
            <a:r>
              <a:rPr lang="es-ES" dirty="0" smtClean="0"/>
              <a:t>Bonaerenses (RUNBO) </a:t>
            </a:r>
            <a:r>
              <a:rPr lang="es-ES" dirty="0" smtClean="0"/>
              <a:t>"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Dra</a:t>
            </a:r>
            <a:r>
              <a:rPr lang="es-ES" dirty="0" smtClean="0"/>
              <a:t>. </a:t>
            </a:r>
            <a:r>
              <a:rPr lang="es-ES" b="1" dirty="0" smtClean="0"/>
              <a:t>Rosario Soledad Barranquero</a:t>
            </a:r>
            <a:r>
              <a:rPr lang="es-ES" dirty="0" smtClean="0"/>
              <a:t>. Centro de Investigaciones y Estudios Ambientales </a:t>
            </a:r>
            <a:r>
              <a:rPr lang="es-ES" dirty="0" smtClean="0"/>
              <a:t>(</a:t>
            </a:r>
            <a:r>
              <a:rPr lang="es-ES" dirty="0" smtClean="0"/>
              <a:t>CINEA), </a:t>
            </a:r>
            <a:r>
              <a:rPr lang="es-ES" dirty="0" smtClean="0"/>
              <a:t>Universidad </a:t>
            </a:r>
            <a:r>
              <a:rPr lang="es-ES" dirty="0" smtClean="0"/>
              <a:t>Nacional del Centro de la </a:t>
            </a:r>
            <a:r>
              <a:rPr lang="es-ES" dirty="0" smtClean="0"/>
              <a:t>Provincia </a:t>
            </a:r>
            <a:r>
              <a:rPr lang="es-ES" dirty="0" smtClean="0"/>
              <a:t>de Buenos Aires (UNCPBA</a:t>
            </a:r>
            <a:r>
              <a:rPr lang="es-ES" dirty="0" smtClean="0"/>
              <a:t>): Abordaje </a:t>
            </a:r>
            <a:r>
              <a:rPr lang="es-ES" dirty="0" smtClean="0"/>
              <a:t>ambiental de los recursos hídricos: desafíos de la selección de variables, la </a:t>
            </a:r>
            <a:r>
              <a:rPr lang="es-ES" dirty="0" smtClean="0"/>
              <a:t>conjunción cualitativa-cuantitativa </a:t>
            </a:r>
            <a:r>
              <a:rPr lang="es-ES" dirty="0" smtClean="0"/>
              <a:t>y los escenarios de futuro. 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Dra. </a:t>
            </a:r>
            <a:r>
              <a:rPr lang="es-ES" b="1" dirty="0" smtClean="0"/>
              <a:t>Asunción Romanelli  </a:t>
            </a:r>
            <a:r>
              <a:rPr lang="es-ES" dirty="0" smtClean="0"/>
              <a:t>(Comisión </a:t>
            </a:r>
            <a:r>
              <a:rPr lang="es-ES" dirty="0" smtClean="0"/>
              <a:t>de Investigaciones Científicas de la </a:t>
            </a:r>
            <a:r>
              <a:rPr lang="es-ES" dirty="0" smtClean="0"/>
              <a:t>Provincia </a:t>
            </a:r>
            <a:r>
              <a:rPr lang="es-ES" dirty="0" smtClean="0"/>
              <a:t>de la Provincia de Buenos Aires</a:t>
            </a:r>
            <a:r>
              <a:rPr lang="es-ES" dirty="0" smtClean="0"/>
              <a:t>): "</a:t>
            </a:r>
            <a:r>
              <a:rPr lang="es-ES" dirty="0" smtClean="0"/>
              <a:t>Gestión integrada de recursos hídricos en lagunas pampeanas"  </a:t>
            </a:r>
          </a:p>
          <a:p>
            <a:r>
              <a:rPr lang="es-ES" dirty="0" smtClean="0"/>
              <a:t> </a:t>
            </a:r>
            <a:endParaRPr lang="es-ES" dirty="0" smtClean="0"/>
          </a:p>
          <a:p>
            <a:r>
              <a:rPr lang="es-ES" dirty="0" smtClean="0"/>
              <a:t>Dr. </a:t>
            </a:r>
            <a:r>
              <a:rPr lang="es-ES" b="1" dirty="0" smtClean="0"/>
              <a:t>Mauricio Quiroz Londoño  </a:t>
            </a:r>
            <a:r>
              <a:rPr lang="es-ES" dirty="0" smtClean="0"/>
              <a:t>(Instituto de Geología de Costas y del Cuaternario, </a:t>
            </a:r>
          </a:p>
          <a:p>
            <a:r>
              <a:rPr lang="es-ES" dirty="0" smtClean="0"/>
              <a:t>Universidad Nacional de Mar del </a:t>
            </a:r>
            <a:r>
              <a:rPr lang="es-ES" dirty="0" smtClean="0"/>
              <a:t>Plata):"</a:t>
            </a:r>
            <a:r>
              <a:rPr lang="es-ES" dirty="0" smtClean="0"/>
              <a:t>Sistema de información hidrológico, hidroquímico e isotópico del sudeste bonaerense" </a:t>
            </a:r>
          </a:p>
          <a:p>
            <a:endParaRPr lang="es-ES" dirty="0" smtClean="0"/>
          </a:p>
          <a:p>
            <a:r>
              <a:rPr lang="es-ES" dirty="0" smtClean="0"/>
              <a:t>Prof</a:t>
            </a:r>
            <a:r>
              <a:rPr lang="es-ES" dirty="0" smtClean="0"/>
              <a:t>. </a:t>
            </a:r>
            <a:r>
              <a:rPr lang="es-ES" b="1" dirty="0" smtClean="0"/>
              <a:t>Fabio Caradonna</a:t>
            </a:r>
            <a:r>
              <a:rPr lang="es-ES" dirty="0" smtClean="0"/>
              <a:t>. CUIA </a:t>
            </a:r>
            <a:r>
              <a:rPr lang="es-ES" dirty="0" smtClean="0"/>
              <a:t>(Dipartimento di</a:t>
            </a:r>
            <a:r>
              <a:rPr lang="it-IT" dirty="0" smtClean="0"/>
              <a:t> Scienze e Tecnologie Biologiche Chimiche e Farmaceutiche Università di </a:t>
            </a:r>
            <a:r>
              <a:rPr lang="it-IT" dirty="0" smtClean="0"/>
              <a:t>Palermo): </a:t>
            </a:r>
            <a:r>
              <a:rPr lang="es-ES" dirty="0" smtClean="0"/>
              <a:t>”</a:t>
            </a:r>
            <a:r>
              <a:rPr lang="es-ES" dirty="0" smtClean="0"/>
              <a:t>Acque potabili inquinate da arsenico ed effetto epigenetico di alcuni fitochimici: possibile </a:t>
            </a:r>
            <a:r>
              <a:rPr lang="es-ES" dirty="0" smtClean="0"/>
              <a:t>estensione </a:t>
            </a:r>
            <a:r>
              <a:rPr lang="es-ES" dirty="0" smtClean="0"/>
              <a:t>di un modello in vitro?”. </a:t>
            </a:r>
            <a:endParaRPr lang="es-ES" dirty="0" smtClean="0"/>
          </a:p>
          <a:p>
            <a:r>
              <a:rPr lang="es-ES" dirty="0" smtClean="0"/>
              <a:t> </a:t>
            </a:r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Altri Oratori</a:t>
            </a:r>
          </a:p>
          <a:p>
            <a:r>
              <a:rPr lang="es-ES" b="1" dirty="0" smtClean="0"/>
              <a:t>SESIÓN “COSTAS Y MAR ” </a:t>
            </a:r>
          </a:p>
          <a:p>
            <a:endParaRPr lang="es-ES" b="1" dirty="0" smtClean="0"/>
          </a:p>
          <a:p>
            <a:r>
              <a:rPr lang="es-ES" b="1" dirty="0" smtClean="0"/>
              <a:t>Oscar Iribarne </a:t>
            </a:r>
            <a:r>
              <a:rPr lang="es-ES" dirty="0" smtClean="0"/>
              <a:t>(Director del Instituto de Investigaciones Marinas y Costeras, </a:t>
            </a:r>
            <a:r>
              <a:rPr lang="es-ES" dirty="0" smtClean="0"/>
              <a:t>Universidad </a:t>
            </a:r>
            <a:r>
              <a:rPr lang="es-ES" dirty="0" smtClean="0"/>
              <a:t>Nacional de Mar del </a:t>
            </a:r>
            <a:r>
              <a:rPr lang="es-ES" dirty="0" smtClean="0"/>
              <a:t>Plata): "</a:t>
            </a:r>
            <a:r>
              <a:rPr lang="es-ES" dirty="0" smtClean="0"/>
              <a:t>Preparing for the future: Understanding and forecasting the effect of global change on </a:t>
            </a:r>
            <a:r>
              <a:rPr lang="es-ES" dirty="0" smtClean="0"/>
              <a:t>the </a:t>
            </a:r>
            <a:r>
              <a:rPr lang="es-ES" dirty="0" smtClean="0"/>
              <a:t>SW Atlantic ecosystem services" </a:t>
            </a:r>
          </a:p>
          <a:p>
            <a:endParaRPr lang="es-ES" dirty="0" smtClean="0"/>
          </a:p>
          <a:p>
            <a:r>
              <a:rPr lang="it-IT" dirty="0" err="1" smtClean="0"/>
              <a:t>Ing</a:t>
            </a:r>
            <a:r>
              <a:rPr lang="it-IT" dirty="0" smtClean="0"/>
              <a:t> </a:t>
            </a:r>
            <a:r>
              <a:rPr lang="it-IT" b="1" dirty="0" smtClean="0"/>
              <a:t>Annibale </a:t>
            </a:r>
            <a:r>
              <a:rPr lang="it-IT" b="1" dirty="0" err="1" smtClean="0"/>
              <a:t>Cutrona</a:t>
            </a:r>
            <a:r>
              <a:rPr lang="it-IT" b="1" dirty="0" smtClean="0"/>
              <a:t> </a:t>
            </a:r>
            <a:r>
              <a:rPr lang="it-IT" dirty="0" smtClean="0"/>
              <a:t>(Direttore </a:t>
            </a:r>
            <a:r>
              <a:rPr lang="it-IT" dirty="0" err="1" smtClean="0"/>
              <a:t>CoNISMa</a:t>
            </a:r>
            <a:r>
              <a:rPr lang="it-IT" dirty="0" smtClean="0"/>
              <a:t>): l’esperienza </a:t>
            </a:r>
            <a:r>
              <a:rPr lang="it-IT" dirty="0" smtClean="0"/>
              <a:t>italiana con il network delle Università per le Scienze del Mare 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Ing</a:t>
            </a:r>
            <a:r>
              <a:rPr lang="it-IT" dirty="0" smtClean="0"/>
              <a:t> </a:t>
            </a:r>
            <a:r>
              <a:rPr lang="it-IT" b="1" dirty="0" smtClean="0"/>
              <a:t>Annibale </a:t>
            </a:r>
            <a:r>
              <a:rPr lang="it-IT" b="1" dirty="0" err="1" smtClean="0"/>
              <a:t>Cutrona</a:t>
            </a:r>
            <a:r>
              <a:rPr lang="it-IT" b="1" dirty="0" smtClean="0"/>
              <a:t> </a:t>
            </a:r>
            <a:r>
              <a:rPr lang="it-IT" dirty="0" smtClean="0"/>
              <a:t>(Direttore </a:t>
            </a:r>
            <a:r>
              <a:rPr lang="it-IT" dirty="0" err="1" smtClean="0"/>
              <a:t>CoNISMa</a:t>
            </a:r>
            <a:r>
              <a:rPr lang="it-IT" dirty="0" smtClean="0"/>
              <a:t>): Marine </a:t>
            </a:r>
            <a:r>
              <a:rPr lang="it-IT" dirty="0" err="1" smtClean="0"/>
              <a:t>Strategy</a:t>
            </a:r>
            <a:r>
              <a:rPr lang="it-IT" dirty="0" smtClean="0"/>
              <a:t>, una sfida  ed un'opportunità per la biologia marina </a:t>
            </a:r>
          </a:p>
          <a:p>
            <a:endParaRPr lang="es-ES" dirty="0" smtClean="0"/>
          </a:p>
          <a:p>
            <a:r>
              <a:rPr lang="es-ES" dirty="0" smtClean="0"/>
              <a:t>Dr. </a:t>
            </a:r>
            <a:r>
              <a:rPr lang="es-ES" b="1" dirty="0" smtClean="0"/>
              <a:t>Juan Pablo Isacch </a:t>
            </a:r>
            <a:r>
              <a:rPr lang="es-ES" dirty="0" smtClean="0"/>
              <a:t>(Instituto de Investigaciones Marinas y Costeras, Universidad </a:t>
            </a:r>
          </a:p>
          <a:p>
            <a:r>
              <a:rPr lang="es-ES" dirty="0" smtClean="0"/>
              <a:t>Nacional de Mar del </a:t>
            </a:r>
            <a:r>
              <a:rPr lang="es-ES" dirty="0" smtClean="0"/>
              <a:t>Plata): "</a:t>
            </a:r>
            <a:r>
              <a:rPr lang="es-ES" dirty="0" smtClean="0"/>
              <a:t>El rol del disturbio antropico en la conservacion de las aves de ambientes costeros en </a:t>
            </a:r>
            <a:r>
              <a:rPr lang="es-ES" dirty="0" smtClean="0"/>
              <a:t>argentina</a:t>
            </a:r>
            <a:r>
              <a:rPr lang="es-ES" dirty="0" smtClean="0"/>
              <a:t>."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smtClean="0"/>
              <a:t>Prof</a:t>
            </a:r>
            <a:r>
              <a:rPr lang="es-ES" b="1" dirty="0" smtClean="0"/>
              <a:t>. Alessandra Savini </a:t>
            </a:r>
            <a:r>
              <a:rPr lang="es-ES" dirty="0" smtClean="0"/>
              <a:t>(Unità Locale di Ricerca CoNISMa </a:t>
            </a:r>
            <a:r>
              <a:rPr lang="es-ES" dirty="0" smtClean="0"/>
              <a:t>“</a:t>
            </a:r>
            <a:r>
              <a:rPr lang="es-ES" dirty="0" smtClean="0"/>
              <a:t>Sapienza” Università di Roma</a:t>
            </a:r>
            <a:r>
              <a:rPr lang="es-ES" dirty="0" smtClean="0"/>
              <a:t>): “</a:t>
            </a:r>
            <a:r>
              <a:rPr lang="es-ES" dirty="0" smtClean="0"/>
              <a:t>La mappatura dei fondali marini per la valutazione dei georischi marini: il Progetto </a:t>
            </a:r>
            <a:r>
              <a:rPr lang="es-ES" dirty="0" smtClean="0"/>
              <a:t>nazionale </a:t>
            </a:r>
            <a:r>
              <a:rPr lang="es-ES" dirty="0" smtClean="0"/>
              <a:t>MaGIC” 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smtClean="0"/>
              <a:t>Prof. </a:t>
            </a:r>
            <a:r>
              <a:rPr lang="es-ES" b="1" dirty="0" smtClean="0"/>
              <a:t>Maria Laura Carranza </a:t>
            </a:r>
            <a:r>
              <a:rPr lang="es-ES" dirty="0" smtClean="0"/>
              <a:t>(CUIA –Università del </a:t>
            </a:r>
            <a:r>
              <a:rPr lang="es-ES" dirty="0" smtClean="0"/>
              <a:t>Molise): </a:t>
            </a:r>
            <a:r>
              <a:rPr lang="es-ES" dirty="0" smtClean="0"/>
              <a:t>“Monitoraggio e gestione degli ecosistemi di duna costiera. Alcune esperienze italiane </a:t>
            </a:r>
            <a:r>
              <a:rPr lang="es-ES" dirty="0" smtClean="0"/>
              <a:t>alla </a:t>
            </a:r>
            <a:r>
              <a:rPr lang="es-ES" dirty="0" smtClean="0"/>
              <a:t>luce delle normative europee”.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3762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Actividad Especial</a:t>
            </a:r>
            <a:r>
              <a:rPr lang="es-ES" sz="2400" dirty="0" smtClean="0"/>
              <a:t>.  “Los italianos, Mar del Plata y el mar”  Dra. Elisa Pastoriza  (Facultad de Humanidades, Universidad Nacional de Mar del Plata).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0772" t="19672" r="31916" b="11885"/>
          <a:stretch>
            <a:fillRect/>
          </a:stretch>
        </p:blipFill>
        <p:spPr bwMode="auto">
          <a:xfrm>
            <a:off x="4107305" y="0"/>
            <a:ext cx="5036695" cy="692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404734" y="3664059"/>
            <a:ext cx="2925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Cena</a:t>
            </a:r>
            <a:r>
              <a:rPr lang="en-US" sz="2400" b="1" dirty="0"/>
              <a:t> de </a:t>
            </a:r>
            <a:r>
              <a:rPr lang="en-US" sz="2400" b="1" dirty="0" err="1"/>
              <a:t>camaradería</a:t>
            </a:r>
            <a:r>
              <a:rPr lang="en-US" sz="2400" b="1" dirty="0"/>
              <a:t> </a:t>
            </a:r>
          </a:p>
        </p:txBody>
      </p:sp>
      <p:pic>
        <p:nvPicPr>
          <p:cNvPr id="6148" name="Picture 4" descr="Risultati immagini per asado argent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72197"/>
            <a:ext cx="3874650" cy="2585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2283" y="0"/>
            <a:ext cx="9903698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368040" y="0"/>
            <a:ext cx="2714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>
                <a:solidFill>
                  <a:schemeClr val="bg1"/>
                </a:solidFill>
              </a:rPr>
              <a:t>GRAZIE!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76008" y="5657671"/>
            <a:ext cx="3790077" cy="120032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Maria Laura Carranza (CUIA)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Daniel Antenucci (UNIR)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Info: carranza@unimol.it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550</Words>
  <Application>Microsoft Office PowerPoint</Application>
  <PresentationFormat>Presentazione su schermo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Rev</dc:creator>
  <cp:lastModifiedBy>Rev</cp:lastModifiedBy>
  <cp:revision>4</cp:revision>
  <dcterms:created xsi:type="dcterms:W3CDTF">2018-10-12T06:04:09Z</dcterms:created>
  <dcterms:modified xsi:type="dcterms:W3CDTF">2018-10-16T13:51:53Z</dcterms:modified>
</cp:coreProperties>
</file>