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557" r:id="rId3"/>
    <p:sldId id="577" r:id="rId4"/>
    <p:sldId id="558" r:id="rId5"/>
    <p:sldId id="271" r:id="rId6"/>
    <p:sldId id="302" r:id="rId7"/>
    <p:sldId id="322" r:id="rId8"/>
    <p:sldId id="328" r:id="rId9"/>
    <p:sldId id="559" r:id="rId10"/>
    <p:sldId id="465" r:id="rId11"/>
    <p:sldId id="466" r:id="rId12"/>
    <p:sldId id="471" r:id="rId13"/>
    <p:sldId id="547" r:id="rId14"/>
    <p:sldId id="551" r:id="rId15"/>
    <p:sldId id="303" r:id="rId16"/>
    <p:sldId id="561" r:id="rId17"/>
    <p:sldId id="562" r:id="rId18"/>
    <p:sldId id="563" r:id="rId19"/>
    <p:sldId id="564" r:id="rId20"/>
    <p:sldId id="565" r:id="rId21"/>
    <p:sldId id="567" r:id="rId22"/>
    <p:sldId id="568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8" r:id="rId32"/>
    <p:sldId id="580" r:id="rId33"/>
    <p:sldId id="581" r:id="rId34"/>
    <p:sldId id="579" r:id="rId35"/>
    <p:sldId id="582" r:id="rId36"/>
    <p:sldId id="583" r:id="rId37"/>
    <p:sldId id="584" r:id="rId38"/>
    <p:sldId id="585" r:id="rId39"/>
    <p:sldId id="586" r:id="rId40"/>
    <p:sldId id="587" r:id="rId41"/>
    <p:sldId id="588" r:id="rId42"/>
    <p:sldId id="589" r:id="rId43"/>
    <p:sldId id="590" r:id="rId44"/>
    <p:sldId id="591" r:id="rId45"/>
    <p:sldId id="592" r:id="rId46"/>
    <p:sldId id="593" r:id="rId47"/>
    <p:sldId id="566" r:id="rId48"/>
    <p:sldId id="595" r:id="rId49"/>
    <p:sldId id="594" r:id="rId50"/>
    <p:sldId id="560" r:id="rId5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DE9B5FA-C49B-412B-A47E-C92091F48F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E91DACE-C91C-4B5F-ABE6-4CF07DABFE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6B3D-B190-45F6-9D5C-5B26AFEC073A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6447E-D5FB-4BC1-A7C6-16E7E5F6DE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59781E-39E8-4CBF-8457-FAADA1CA2E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07036-85F6-4037-93CA-438C35613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520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12T10:49:40.8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236 2233 0,'-193'-924'109,"193"847"-93,0 39-1,39-1 1,115-38-16,230-77 16,-37 0-16,-116 39 15,-39 77 1,116-116-1,0 38 1,-39 116 15,1-38-31,-1-39 16,0 38 0,-115 1-16,0 38 15,0-39 1,0 1-1,154 38-15,0-39 16,-154 39 15,77 0-31,38 0 16,78 0 0,76-38-1,-77 38-15,-76 0 16,-78 0-1,77 0 17,39 0-17,77 0 1,39 0-16,-1 0 16,-115 0-1,-77 0-15,38 0 16,116 38 15,77 1-15,115 38-16,116 38 15,-231-38 1,-1 0-16,-37-38 16,-39-39-1,-155 77-15,40-39 16,-1 1 15,1-1-15,-78 0-16,-115 1 265,154 38-233,0-39-32,0 1 15,115-1 1,-38 1-1,0 38 1,0 0 0,38 0-16,-153 0 15,-40-39 1,-37 116 0,38-38-1,77-39-15,-116 0 31,-38 0-31,-38 76 16,115-37 0,38 38-1,-76 0 1,-40-39 0,1-38-1,0 39 1,39-1-1,-1 39 1,-38 0-16,-38-39 16,-1 1-1,-38-78 1,0 1-16,39 38 16,-1 38-1,-38 1 1,0-39-1,0 38-15,0 1 16,0 38 0,-77-77-1,0 38 1,0 39 0,0-77-16,0-39 31,0 1-31,39-1 15,-39-38 1,0 0 0,39 0-16,-39 39 15,-39 38 1,1-39 0,-116 1-1,38-1 1,1 39-1,115-77 1,-39 0 0,-114 0-1,-78 0-15,-116 39 16,78-39 15,-39 38-31,0 1 16,-77-1-1,39-38-15,231 0 16,-78 0 0,-76 0-1,-39 0-15,39 77 16,38-77 15,-77 77-15,39-38-16,-39-39 15,38 0 1,1 38-16,77-38 16,153 39-1,-76-1-15,-1-38 16,-38 39 0,39 38-16,-39-39 15,0-38 1,39 39-1,-39-1 1,38 39-16,-37-77 16,37 0-1,39 0-15,39 0 32,76 0-32,1 0 15,-1 0 1,1 0-1,-347 0 548,-731 38-547,500-38-1,116 0 1,76 0-1,117 0-15,-1-38 16,-77-39 0,39 0-1,153 77 1,39-38 0,-115-39-1,-1 0-15,39 38 16,78-38-1,37 0 1,-76 39 0,38 38-1,0-39 1,38-38 0,39 0-1,0 39-15,0-1 16,77-38-1,-38 39 17,-1-1-17,-76-38-15,0 0 32,115 39-17,0-1-15,-116-38 31,39-76-31,39 76 16,-39 0 0,38-39-1,1 39 1,38-38 0,0 76-16,0-38 15,0 0-15,38 0 31,39 39-31,0-39 16,-38-39 0,38 78-1,-39-1-15,1 1 16,-1-1 0,0-37-16,39 37 15,-38 39-15,-1-38 31,1-1-15,-1 1 0,39-1-1,116-76 1,38-1-16,-39-38 16,-38 77-1,-77 77 79,77 0-78,0-38 15,-77-1-31,0 39 31,38-38-31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30BB-B0FC-4A6D-A327-060B952397BF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7429-FB8D-4FB3-84CB-45661FAC3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741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BE98A9-9FFB-433B-A2C8-95597F22C0D4}" type="datetime1">
              <a:rPr lang="it-IT" altLang="it-IT" sz="1200" smtClean="0"/>
              <a:pPr eaLnBrk="1" hangingPunct="1"/>
              <a:t>12/10/2018</a:t>
            </a:fld>
            <a:endParaRPr lang="it-IT" altLang="it-IT" sz="1200"/>
          </a:p>
        </p:txBody>
      </p:sp>
      <p:sp>
        <p:nvSpPr>
          <p:cNvPr id="10650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50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06502" name="Segnaposto numero diapositiva 3"/>
          <p:cNvSpPr txBox="1">
            <a:spLocks noGrp="1"/>
          </p:cNvSpPr>
          <p:nvPr/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0F5D6DF-EFB1-412F-A761-DBE4AE502EDA}" type="slidenum">
              <a:rPr lang="it-IT" altLang="it-IT" sz="1200"/>
              <a:pPr algn="r" eaLnBrk="1" hangingPunct="1"/>
              <a:t>10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79634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33F7D8-6177-49CC-A866-43263160F829}" type="datetime1">
              <a:rPr lang="it-IT" altLang="it-IT" sz="1200" smtClean="0"/>
              <a:pPr eaLnBrk="1" hangingPunct="1"/>
              <a:t>12/10/2018</a:t>
            </a:fld>
            <a:endParaRPr lang="it-IT" altLang="it-IT" sz="1200"/>
          </a:p>
        </p:txBody>
      </p:sp>
      <p:sp>
        <p:nvSpPr>
          <p:cNvPr id="10752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07526" name="Segnaposto numero diapositiva 3"/>
          <p:cNvSpPr txBox="1">
            <a:spLocks noGrp="1"/>
          </p:cNvSpPr>
          <p:nvPr/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22C6D66-AE20-4208-A6DE-D89929E39422}" type="slidenum">
              <a:rPr lang="it-IT" altLang="it-IT" sz="1200"/>
              <a:pPr algn="r" eaLnBrk="1" hangingPunct="1"/>
              <a:t>11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29656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04FDE4-B5A6-4940-BE4F-B219A3769D18}" type="datetime1">
              <a:rPr lang="it-IT" altLang="it-IT" sz="1200" smtClean="0"/>
              <a:pPr eaLnBrk="1" hangingPunct="1"/>
              <a:t>12/10/2018</a:t>
            </a:fld>
            <a:endParaRPr lang="it-IT" altLang="it-IT" sz="1200"/>
          </a:p>
        </p:txBody>
      </p:sp>
      <p:sp>
        <p:nvSpPr>
          <p:cNvPr id="11264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12646" name="Segnaposto numero diapositiva 3"/>
          <p:cNvSpPr txBox="1">
            <a:spLocks noGrp="1"/>
          </p:cNvSpPr>
          <p:nvPr/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1E7177F-50CE-433D-A4CA-1B759D2AFDA4}" type="slidenum">
              <a:rPr lang="it-IT" altLang="it-IT" sz="1200"/>
              <a:pPr algn="r" eaLnBrk="1" hangingPunct="1"/>
              <a:t>12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57283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CEF1E0E-F0EC-41A7-97AC-912D5E5158E8}" type="datetime1">
              <a:rPr lang="it-IT" altLang="it-IT" sz="1200"/>
              <a:pPr algn="r" eaLnBrk="1" hangingPunct="1"/>
              <a:t>12/10/2018</a:t>
            </a:fld>
            <a:endParaRPr lang="it-IT" altLang="it-IT" sz="120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0302E11-65C2-44C9-B50D-596F47B5376E}" type="slidenum">
              <a:rPr lang="it-IT" altLang="it-IT" sz="1200"/>
              <a:pPr algn="r" eaLnBrk="1" hangingPunct="1"/>
              <a:t>13</a:t>
            </a:fld>
            <a:endParaRPr lang="it-IT" altLang="it-IT" sz="1200"/>
          </a:p>
        </p:txBody>
      </p:sp>
      <p:sp>
        <p:nvSpPr>
          <p:cNvPr id="4813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8134" name="Segnaposto numero diapositiva 3"/>
          <p:cNvSpPr txBox="1">
            <a:spLocks noGrp="1"/>
          </p:cNvSpPr>
          <p:nvPr/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5464724-EC80-4B28-911E-416D7D33F288}" type="slidenum">
              <a:rPr lang="it-IT" altLang="it-IT" sz="1200"/>
              <a:pPr algn="r" eaLnBrk="1" hangingPunct="1"/>
              <a:t>13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9038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9CA3C0-1EB8-4AC7-9E4B-35D66B6B2749}" type="datetime1">
              <a:rPr lang="it-IT" altLang="it-IT" smtClean="0"/>
              <a:pPr>
                <a:spcBef>
                  <a:spcPct val="0"/>
                </a:spcBef>
              </a:pPr>
              <a:t>12/10/2018</a:t>
            </a:fld>
            <a:endParaRPr lang="it-IT" altLang="it-IT"/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D4B2E4-B2ED-4DF0-95F9-14E3034098EB}" type="slidenum">
              <a:rPr lang="it-IT" altLang="it-IT" smtClean="0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3379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3798" name="Segnaposto numero diapositiva 3"/>
          <p:cNvSpPr txBox="1">
            <a:spLocks noGrp="1"/>
          </p:cNvSpPr>
          <p:nvPr/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E53578-967F-4F8E-AC43-5465A2C65DF5}" type="slidenum">
              <a:rPr lang="it-IT" altLang="it-IT"/>
              <a:pPr algn="r" eaLnBrk="1" hangingPunct="1">
                <a:spcBef>
                  <a:spcPct val="0"/>
                </a:spcBef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517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FA6A86-4223-4BE3-B61C-9F88B3B37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2FB14E-BD69-418B-90CD-94E1A21A6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56D748-2587-44FB-8DE8-2F53451A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AB8F-D0E8-44DB-A2CE-2EDCA0A649D9}" type="datetime1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5E8A56-3891-4F2D-B8B1-1F7D2DB8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F3AB5D-3D1A-451B-92F9-DF9BE763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87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810F7-115C-41E8-890F-AEBA9309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C688D6-BBF9-43D4-A006-F044A4067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F29EBF-C684-4AA7-B0C4-CA46AA75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2081-9FED-4F65-A042-A2B0C4BBAD67}" type="datetime1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765281-64A6-493C-8887-11A236DB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E0369F-DBD4-4DFD-9F7A-3DC67519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1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75D575C-C222-4262-9413-691313409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110AB7-CE8B-44E5-9E21-4EC590AE8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D3C7E9-38AA-40A6-AF7E-6DCF93F1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B946-B7F9-49CC-BA90-D718972F113C}" type="datetime1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35D781-B21E-474C-9005-142BB21B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49F384-7E7C-48FF-98C3-82404A1A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19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CCD94-6FC2-4CD2-9552-37D58441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217E15-39F1-44DF-917E-3CAB55DB7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AE23A0-5F8A-42AF-B0B0-A5B5E12D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799-C230-4C58-9E10-E96EC181F1A9}" type="datetime1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02FF5-F367-447C-8B3A-913B725E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A1E399-9781-42F0-8AFF-AE2C120D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99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E3DF6C-F7B3-4189-98A8-70010B0E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8D73D0-5624-4407-ADA5-30A494248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2E9D60-417F-4093-B0B5-7FD10866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97D1-3339-4D0D-BE5E-E6BF0AFDE6BA}" type="datetime1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A759B8-7554-48FE-9666-09289651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5D3BC0-2920-43CF-BF28-0293B40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19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CD543-D877-4075-A6D6-F4F70F7D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7A9568-FD04-4717-9881-ED2C0760F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7A09C1-E725-4154-9309-FB47DE7C4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BE1008-B804-4BB5-B605-ADB01C03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3EF7-9D56-4BFE-9FDF-FB2A18A970FF}" type="datetime1">
              <a:rPr lang="it-IT" smtClean="0"/>
              <a:t>12/10/2018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9998F6-3ACF-4838-BD62-F882A0D2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29DBC3-E4E4-4451-AF7D-FA90B9A1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52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2B818D-B9EF-4105-ADAE-2A0ED9AB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D6B2A1-FCA8-474A-BCD3-879D34550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2B08E1-DF91-4624-ABE5-CBE3C2E8B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A7CDB66-9B14-4D88-83E2-71AB05BFB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9C5000-9063-4336-973E-B2660448A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46893D-9014-4BD6-A0C4-F0E923D7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3605-512B-49BC-AD2B-5C3D1420F259}" type="datetime1">
              <a:rPr lang="it-IT" smtClean="0"/>
              <a:t>12/10/2018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3C69A0-9881-418A-9D32-931845F8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E450C9-7018-46AD-88B6-97CB053D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19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0F3330-93D0-4436-A35E-19678708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893069-164E-40E4-871E-E66C5F51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684-17FB-4831-8545-11444624E50C}" type="datetime1">
              <a:rPr lang="it-IT" smtClean="0"/>
              <a:t>12/10/2018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B36B52-B312-44C3-808B-E1135782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3CB77D-CC01-4DC4-A281-75C773D9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67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6E2CC50-9EC8-4D26-9354-AC56D6CA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1ADF-B765-4BDD-9C1A-AEA97BD62A6B}" type="datetime1">
              <a:rPr lang="it-IT" smtClean="0"/>
              <a:t>12/10/2018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27497E-C750-49E0-8FA6-BE36D729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1FFB8D-0AF8-434B-BE1D-C6D582C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33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D6DB8-FC67-4D20-BF9E-12B1213D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E7D987-29AD-4F79-B483-AE08DD0D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4568D2-67F1-4325-9E4F-A677BC9B2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552CAE-5024-4989-9EB1-8E54B1EC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C33E-17DA-49C4-A8EC-14415FDE847A}" type="datetime1">
              <a:rPr lang="it-IT" smtClean="0"/>
              <a:t>12/10/2018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627DB0-D35E-421F-8F3C-8FCB2B55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B48C60-620D-47BE-B108-7FD9D2AF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9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12652-7F01-4D53-BDB6-E5FA71DD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01AA61-A77C-4420-98EF-CDC329173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A8CE0B-DEB8-4F15-A6CD-B2D20C041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A8CBAB-5727-40C0-AF36-4271CF3F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03DA-32E7-4439-84CB-2A7505F83761}" type="datetime1">
              <a:rPr lang="it-IT" smtClean="0"/>
              <a:t>12/10/2018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55C8AA-26B6-4F51-8376-6529ACEA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25D397-1DB8-41C9-89DB-854182DD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18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6C0412-0493-4AB0-B2BE-A4868C2A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21EDEC-EE05-49A0-B167-7576CBDDB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B20A2D-4CB5-433A-A35F-440F3596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09C7-AFD6-4629-9546-EFB0473A4DB3}" type="datetime1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26C819-E73B-4DA8-8DAE-235A50D55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185277-389F-44D2-925F-A53455455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116B-EEE2-4B3D-9B19-1A5D23B79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4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.canullo@univpm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ncuyo.edu.ar/relacionesinternacionales/compartieron-experiencias-de-gestion-universitaria-para-emprender" TargetMode="External"/><Relationship Id="rId5" Type="http://schemas.openxmlformats.org/officeDocument/2006/relationships/hyperlink" Target="http://www.unidiversidad.com.ar/discutiran-modelos-de-gestion-universitarios-argentinos-e-italianos" TargetMode="Externa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francesco.casale@unicam.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083A9B9-9954-436B-8092-B55D4F55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D3E572C-2A76-44A0-87CC-2F5CE0F55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423" y="-1"/>
            <a:ext cx="5901728" cy="68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7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43914" y="1928812"/>
            <a:ext cx="3658439" cy="4554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1.373 Spin-off a 31.10.2017 (1385 hoy)</a:t>
            </a:r>
          </a:p>
          <a:p>
            <a:pPr>
              <a:defRPr/>
            </a:pP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6,8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(2015: 5,9)</a:t>
            </a:r>
          </a:p>
          <a:p>
            <a:pPr>
              <a:defRPr/>
            </a:pP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Empleados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promedios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ETP (2015)</a:t>
            </a:r>
          </a:p>
          <a:p>
            <a:pPr>
              <a:defRPr/>
            </a:pP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reducidos</a:t>
            </a: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Tx/>
              <a:buNone/>
              <a:defRPr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(Fuente: Informe </a:t>
            </a:r>
            <a:r>
              <a:rPr lang="en-US" sz="1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Netval</a:t>
            </a: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</a:p>
        </p:txBody>
      </p:sp>
      <p:pic>
        <p:nvPicPr>
          <p:cNvPr id="6" name="Picture 4" descr="Logo_unicam">
            <a:extLst>
              <a:ext uri="{FF2B5EF4-FFF2-40B4-BE49-F238E27FC236}">
                <a16:creationId xmlns:a16="http://schemas.microsoft.com/office/drawing/2014/main" id="{007E60AD-F587-4FE0-9E1D-20868B94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31B75AF-3832-4189-8FCF-80B1C4F3F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4CE7D68-009C-4228-9825-118C39CA0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8" y="-1"/>
            <a:ext cx="7300912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8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_unicam">
            <a:extLst>
              <a:ext uri="{FF2B5EF4-FFF2-40B4-BE49-F238E27FC236}">
                <a16:creationId xmlns:a16="http://schemas.microsoft.com/office/drawing/2014/main" id="{70EDF1C9-0E6B-4F5B-95F8-337AB0AC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C093A20-7DB3-4D00-9AF2-AA59DB331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9F263A8-1A2E-4F60-8C39-5D94C92E4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0"/>
            <a:ext cx="3152494" cy="1268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dirty="0">
                <a:solidFill>
                  <a:srgbClr val="FF0000"/>
                </a:solidFill>
                <a:latin typeface="Arial" panose="020B0604020202020204" pitchFamily="34" charset="0"/>
              </a:rPr>
              <a:t>SPIN-OFF: EL FENÓMENO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D78216-1CE9-44AE-8F4D-E0538B54B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8" y="1268412"/>
            <a:ext cx="9880599" cy="558958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C466278-1B25-4905-ADED-3ADD244EBDE2}"/>
              </a:ext>
            </a:extLst>
          </p:cNvPr>
          <p:cNvSpPr/>
          <p:nvPr/>
        </p:nvSpPr>
        <p:spPr>
          <a:xfrm rot="16200000">
            <a:off x="10376118" y="5042118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FontTx/>
              <a:buNone/>
              <a:defRPr/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(Fuente: Informe </a:t>
            </a:r>
            <a:r>
              <a:rPr lang="en-US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Netval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</a:p>
        </p:txBody>
      </p:sp>
    </p:spTree>
    <p:extLst>
      <p:ext uri="{BB962C8B-B14F-4D97-AF65-F5344CB8AC3E}">
        <p14:creationId xmlns:p14="http://schemas.microsoft.com/office/powerpoint/2010/main" val="76214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573306"/>
            <a:ext cx="9880599" cy="5284694"/>
          </a:xfrm>
          <a:noFill/>
        </p:spPr>
        <p:txBody>
          <a:bodyPr>
            <a:normAutofit fontScale="85000" lnSpcReduction="20000"/>
          </a:bodyPr>
          <a:lstStyle/>
          <a:p>
            <a:pPr marL="0" lvl="1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FUENTES REGLAMENTARIAS </a:t>
            </a:r>
          </a:p>
          <a:p>
            <a:pPr marL="363538" lvl="1" indent="-36353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it-IT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D.lgs</a:t>
            </a:r>
            <a:r>
              <a:rPr lang="en-US" alt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27.7.1999, n. 297 </a:t>
            </a:r>
            <a:r>
              <a:rPr lang="en-U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a la investigación científica y tecnológica</a:t>
            </a:r>
            <a:r>
              <a:rPr lang="en-U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it-IT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artt</a:t>
            </a:r>
            <a:r>
              <a:rPr lang="en-U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2.1.e, 3.1.b.1: </a:t>
            </a:r>
            <a:r>
              <a:rPr lang="es-ES" alt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es-E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empresas para el uso industrial de los resultados de investigación </a:t>
            </a:r>
            <a:endParaRPr lang="en-US" altLang="it-IT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30.12.2010, n. 240 </a:t>
            </a:r>
            <a:r>
              <a:rPr lang="en-U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(c.d. </a:t>
            </a:r>
            <a:r>
              <a:rPr lang="en-US" altLang="it-IT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Gelmini</a:t>
            </a:r>
            <a:r>
              <a:rPr lang="en-U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art. 6.9: </a:t>
            </a:r>
            <a:r>
              <a:rPr lang="es-E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 la </a:t>
            </a:r>
            <a:r>
              <a:rPr lang="es-ES" alt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compatibilidad</a:t>
            </a:r>
            <a:r>
              <a:rPr lang="es-E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el estatus universitario y la participación en spin-offs universitarios o start-ups </a:t>
            </a:r>
          </a:p>
          <a:p>
            <a:pPr marL="363538" lvl="1" indent="-36353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it-IT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D.m</a:t>
            </a:r>
            <a:r>
              <a:rPr lang="en-US" alt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10.8.2011, n. 168: </a:t>
            </a:r>
            <a:r>
              <a:rPr lang="es-ES" alt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 de implementación </a:t>
            </a:r>
            <a:r>
              <a:rPr lang="es-E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6.9 Ley 240/10</a:t>
            </a:r>
          </a:p>
          <a:p>
            <a:pPr marL="363538" lvl="1" indent="-36353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it-IT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D.lgs</a:t>
            </a:r>
            <a:r>
              <a:rPr lang="en-US" alt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19.8.2016, n. 175 </a:t>
            </a:r>
            <a:r>
              <a:rPr lang="en-U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altLang="it-IT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único en empresas de propiedad pública), artt. 4.8, 20 y 26, comma 12-ter: obliga a una revisión de la utilidad de la participación después de 5 años, </a:t>
            </a:r>
            <a:r>
              <a:rPr lang="es-ES" alt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 amenaza para el futuro de los spin-offs que no producen ganancias </a:t>
            </a:r>
          </a:p>
          <a:p>
            <a:pPr marL="363538" lvl="1" indent="-363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ES" altLang="it-IT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ES" altLang="it-IT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altLang="it-IT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Logo_unicam">
            <a:extLst>
              <a:ext uri="{FF2B5EF4-FFF2-40B4-BE49-F238E27FC236}">
                <a16:creationId xmlns:a16="http://schemas.microsoft.com/office/drawing/2014/main" id="{31F20452-1250-4D6A-935C-BF90DC28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F195E0E-B440-431F-AF36-27A4742E9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0"/>
            <a:ext cx="3475224" cy="1268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dirty="0">
                <a:solidFill>
                  <a:srgbClr val="FF0000"/>
                </a:solidFill>
                <a:latin typeface="Arial" panose="020B0604020202020204" pitchFamily="34" charset="0"/>
              </a:rPr>
              <a:t>MARCO REGULATORIO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10FF0C-40A8-4480-8FA1-C22B9FEBC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830771-67DF-479D-AFE8-5F2C1208E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BFE9E-F00F-4B64-9105-ED375C23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B738E-2E9B-4B4B-8A4D-FB9643F0F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462AA6E-5B48-42BF-AD2F-FEB8DB08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224E11-8461-477B-A73F-3FDCA744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BEFA3BC-6BC1-4BEA-880B-C65A9E687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67FA968-2AEE-498A-89F3-A71524B0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C01F817-617B-4F39-9EB7-07682665A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8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ogo_unicam">
            <a:extLst>
              <a:ext uri="{FF2B5EF4-FFF2-40B4-BE49-F238E27FC236}">
                <a16:creationId xmlns:a16="http://schemas.microsoft.com/office/drawing/2014/main" id="{42C897EB-1D89-41F3-BC9D-60B70641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5AA2186-4870-4DC5-8152-36198495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0"/>
            <a:ext cx="4053447" cy="1268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dirty="0">
                <a:solidFill>
                  <a:srgbClr val="FF0000"/>
                </a:solidFill>
                <a:latin typeface="Arial" panose="020B0604020202020204" pitchFamily="34" charset="0"/>
              </a:rPr>
              <a:t>MODELOS EMPRESARIALES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499C615-4B96-459A-BE3F-2ACF9B8AF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69670"/>
              </p:ext>
            </p:extLst>
          </p:nvPr>
        </p:nvGraphicFramePr>
        <p:xfrm>
          <a:off x="1042988" y="1443791"/>
          <a:ext cx="10298779" cy="5338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2569">
                  <a:extLst>
                    <a:ext uri="{9D8B030D-6E8A-4147-A177-3AD203B41FA5}">
                      <a16:colId xmlns:a16="http://schemas.microsoft.com/office/drawing/2014/main" val="1641722969"/>
                    </a:ext>
                  </a:extLst>
                </a:gridCol>
                <a:gridCol w="3128210">
                  <a:extLst>
                    <a:ext uri="{9D8B030D-6E8A-4147-A177-3AD203B41FA5}">
                      <a16:colId xmlns:a16="http://schemas.microsoft.com/office/drawing/2014/main" val="19541187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03143259"/>
                    </a:ext>
                  </a:extLst>
                </a:gridCol>
              </a:tblGrid>
              <a:tr h="4167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ESTADISTIGAS SOBRE LAS 1385 SPIN-OFF EN ITALIA</a:t>
                      </a:r>
                      <a:endParaRPr lang="it-IT" sz="24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015619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</a:t>
                      </a:r>
                      <a:r>
                        <a:rPr lang="it-IT" sz="2400" b="0" i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</a:t>
                      </a:r>
                      <a:endParaRPr lang="it-IT" sz="24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0" i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it-IT" sz="24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0" i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endParaRPr lang="it-IT" sz="24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453544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s.r.l. (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s.r.l.s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incluidas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1329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95,96%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39440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s.p.a.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1,01%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416254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Cooperativas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1,16%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73696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s.n.c.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0,14%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4365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s.a.s.</a:t>
                      </a:r>
                      <a:endParaRPr lang="it-IT" sz="2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t-IT" sz="2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0,07%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889819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non disponibles</a:t>
                      </a:r>
                      <a:endParaRPr lang="it-IT" sz="2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it-IT" sz="24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1,66%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413846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t-IT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1385</a:t>
                      </a:r>
                      <a:endParaRPr lang="it-IT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it-IT" sz="2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1643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Cesadas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10,04%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00277"/>
                  </a:ext>
                </a:extLst>
              </a:tr>
              <a:tr h="416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liquidacion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1,81%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53354"/>
                  </a:ext>
                </a:extLst>
              </a:tr>
              <a:tr h="735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Titular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patente 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otorgada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por 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24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fundador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1,81%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87697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FC0761-1103-4020-AA54-03CE74F6307A}"/>
              </a:ext>
            </a:extLst>
          </p:cNvPr>
          <p:cNvSpPr txBox="1"/>
          <p:nvPr/>
        </p:nvSpPr>
        <p:spPr>
          <a:xfrm>
            <a:off x="6362326" y="955992"/>
            <a:ext cx="3295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www.spinoffitalia.it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BC5E96-0892-4B23-BE21-86F350A4E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6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Logo_uni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9" y="-2"/>
            <a:ext cx="5257078" cy="685800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42988" y="1427718"/>
            <a:ext cx="462352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it-IT" altLang="it-IT" sz="2800" kern="0" dirty="0">
                <a:solidFill>
                  <a:srgbClr val="002060"/>
                </a:solidFill>
                <a:latin typeface="Arial"/>
              </a:rPr>
              <a:t>FUENTES</a:t>
            </a:r>
          </a:p>
          <a:p>
            <a:pPr marL="342900" indent="-342900">
              <a:spcAft>
                <a:spcPts val="1200"/>
              </a:spcAft>
            </a:pPr>
            <a:r>
              <a:rPr lang="it-IT" altLang="it-IT" sz="2800" kern="0" dirty="0">
                <a:solidFill>
                  <a:srgbClr val="FF0000"/>
                </a:solidFill>
                <a:latin typeface="Arial"/>
              </a:rPr>
              <a:t>Start-up innovative</a:t>
            </a:r>
            <a:r>
              <a:rPr lang="it-IT" altLang="it-IT" sz="2800" kern="0" dirty="0">
                <a:solidFill>
                  <a:srgbClr val="000066"/>
                </a:solidFill>
                <a:latin typeface="Arial"/>
              </a:rPr>
              <a:t>: artt. 25 ss. </a:t>
            </a:r>
            <a:r>
              <a:rPr lang="it-IT" altLang="it-IT" sz="2800" kern="0" dirty="0" err="1">
                <a:solidFill>
                  <a:srgbClr val="000066"/>
                </a:solidFill>
                <a:latin typeface="Arial"/>
              </a:rPr>
              <a:t>d.l.</a:t>
            </a:r>
            <a:r>
              <a:rPr lang="it-IT" altLang="it-IT" sz="2800" kern="0" dirty="0">
                <a:solidFill>
                  <a:srgbClr val="000066"/>
                </a:solidFill>
                <a:latin typeface="Arial"/>
              </a:rPr>
              <a:t> 179/12, </a:t>
            </a:r>
            <a:r>
              <a:rPr lang="it-IT" altLang="it-IT" sz="2800" kern="0" dirty="0" err="1">
                <a:solidFill>
                  <a:srgbClr val="000066"/>
                </a:solidFill>
                <a:latin typeface="Arial"/>
              </a:rPr>
              <a:t>convertido</a:t>
            </a:r>
            <a:r>
              <a:rPr lang="it-IT" altLang="it-IT" sz="2800" kern="0" dirty="0">
                <a:solidFill>
                  <a:srgbClr val="000066"/>
                </a:solidFill>
                <a:latin typeface="Arial"/>
              </a:rPr>
              <a:t> por la </a:t>
            </a:r>
            <a:r>
              <a:rPr lang="it-IT" altLang="it-IT" sz="2800" kern="0" dirty="0" err="1">
                <a:solidFill>
                  <a:srgbClr val="000066"/>
                </a:solidFill>
                <a:latin typeface="Arial"/>
              </a:rPr>
              <a:t>ley</a:t>
            </a:r>
            <a:r>
              <a:rPr lang="it-IT" altLang="it-IT" sz="2800" kern="0" dirty="0">
                <a:solidFill>
                  <a:srgbClr val="000066"/>
                </a:solidFill>
                <a:latin typeface="Arial"/>
              </a:rPr>
              <a:t> 221/12 (c.d. “Sviluppo 2.0”)</a:t>
            </a:r>
          </a:p>
          <a:p>
            <a:pPr marL="342900" indent="-342900">
              <a:spcAft>
                <a:spcPts val="1200"/>
              </a:spcAft>
            </a:pPr>
            <a:r>
              <a:rPr lang="it-IT" altLang="it-IT" sz="2800" kern="0" dirty="0">
                <a:solidFill>
                  <a:srgbClr val="FF0000"/>
                </a:solidFill>
                <a:latin typeface="Arial"/>
              </a:rPr>
              <a:t>PMI innovative</a:t>
            </a:r>
            <a:r>
              <a:rPr lang="it-IT" altLang="it-IT" sz="2800" kern="0" dirty="0">
                <a:solidFill>
                  <a:srgbClr val="000066"/>
                </a:solidFill>
                <a:latin typeface="Arial"/>
              </a:rPr>
              <a:t>: </a:t>
            </a:r>
            <a:r>
              <a:rPr lang="it-IT" altLang="it-IT" sz="2800" kern="0" dirty="0" err="1">
                <a:solidFill>
                  <a:srgbClr val="000066"/>
                </a:solidFill>
                <a:latin typeface="Arial"/>
              </a:rPr>
              <a:t>d.l.</a:t>
            </a:r>
            <a:r>
              <a:rPr lang="it-IT" altLang="it-IT" sz="2800" kern="0" dirty="0">
                <a:solidFill>
                  <a:srgbClr val="000066"/>
                </a:solidFill>
                <a:latin typeface="Arial"/>
              </a:rPr>
              <a:t> 3/15, </a:t>
            </a:r>
            <a:r>
              <a:rPr lang="it-IT" altLang="it-IT" sz="2800" kern="0" dirty="0" err="1">
                <a:solidFill>
                  <a:srgbClr val="000066"/>
                </a:solidFill>
                <a:latin typeface="Arial"/>
              </a:rPr>
              <a:t>conv</a:t>
            </a:r>
            <a:r>
              <a:rPr lang="it-IT" altLang="it-IT" sz="2800" kern="0" dirty="0">
                <a:solidFill>
                  <a:srgbClr val="000066"/>
                </a:solidFill>
                <a:latin typeface="Arial"/>
              </a:rPr>
              <a:t>. por la l. 33/15 (c.d. </a:t>
            </a:r>
            <a:r>
              <a:rPr lang="it-IT" altLang="it-IT" sz="2800" i="1" kern="0" dirty="0" err="1">
                <a:solidFill>
                  <a:srgbClr val="000066"/>
                </a:solidFill>
                <a:latin typeface="Arial"/>
              </a:rPr>
              <a:t>investment</a:t>
            </a:r>
            <a:r>
              <a:rPr lang="it-IT" altLang="it-IT" sz="2800" i="1" kern="0" dirty="0">
                <a:solidFill>
                  <a:srgbClr val="000066"/>
                </a:solidFill>
                <a:latin typeface="Arial"/>
              </a:rPr>
              <a:t> compact</a:t>
            </a:r>
            <a:r>
              <a:rPr lang="it-IT" altLang="it-IT" sz="2800" kern="0" dirty="0">
                <a:solidFill>
                  <a:srgbClr val="000066"/>
                </a:solidFill>
                <a:latin typeface="Arial"/>
              </a:rPr>
              <a:t>)</a:t>
            </a:r>
          </a:p>
          <a:p>
            <a:pPr marL="342900" indent="-342900">
              <a:spcAft>
                <a:spcPts val="1200"/>
              </a:spcAft>
            </a:pPr>
            <a:r>
              <a:rPr lang="it-IT" altLang="it-IT" sz="2800" kern="0" dirty="0">
                <a:solidFill>
                  <a:srgbClr val="FF0000"/>
                </a:solidFill>
                <a:latin typeface="Arial"/>
              </a:rPr>
              <a:t>PMI</a:t>
            </a:r>
            <a:r>
              <a:rPr lang="it-IT" altLang="it-IT" sz="2800" kern="0" dirty="0">
                <a:solidFill>
                  <a:srgbClr val="000066"/>
                </a:solidFill>
                <a:latin typeface="Arial"/>
              </a:rPr>
              <a:t>: l. 232/16 (legge di stabilità 2017), </a:t>
            </a:r>
            <a:r>
              <a:rPr lang="it-IT" altLang="it-IT" sz="2800" kern="0" dirty="0" err="1">
                <a:solidFill>
                  <a:srgbClr val="000066"/>
                </a:solidFill>
                <a:latin typeface="Arial"/>
              </a:rPr>
              <a:t>d.l.</a:t>
            </a:r>
            <a:r>
              <a:rPr lang="it-IT" altLang="it-IT" sz="2800" kern="0" dirty="0">
                <a:solidFill>
                  <a:srgbClr val="000066"/>
                </a:solidFill>
                <a:latin typeface="Arial"/>
              </a:rPr>
              <a:t> 50/17 (decreto </a:t>
            </a:r>
            <a:r>
              <a:rPr lang="it-IT" altLang="it-IT" sz="2800" kern="0" dirty="0" err="1">
                <a:solidFill>
                  <a:srgbClr val="000066"/>
                </a:solidFill>
                <a:latin typeface="Arial"/>
              </a:rPr>
              <a:t>correctivo</a:t>
            </a:r>
            <a:r>
              <a:rPr lang="it-IT" altLang="it-IT" sz="2800" kern="0" dirty="0">
                <a:solidFill>
                  <a:srgbClr val="000066"/>
                </a:solidFill>
                <a:latin typeface="Arial"/>
              </a:rPr>
              <a:t>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C0BA594-03C1-4583-928F-C081F36F5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E0B05BD-1442-45B5-8937-4270BA075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0"/>
            <a:ext cx="2406065" cy="1268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dirty="0">
                <a:solidFill>
                  <a:srgbClr val="FF0000"/>
                </a:solidFill>
                <a:latin typeface="Arial" panose="020B0604020202020204" pitchFamily="34" charset="0"/>
              </a:rPr>
              <a:t>START-UP Y PMI</a:t>
            </a:r>
          </a:p>
        </p:txBody>
      </p:sp>
    </p:spTree>
    <p:extLst>
      <p:ext uri="{BB962C8B-B14F-4D97-AF65-F5344CB8AC3E}">
        <p14:creationId xmlns:p14="http://schemas.microsoft.com/office/powerpoint/2010/main" val="354436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09E0117-1312-4678-8F10-2BFD72100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229" y="115874"/>
            <a:ext cx="9564914" cy="66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3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4410A47-10AC-4EEF-AC54-59D8DD091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951" y="206828"/>
            <a:ext cx="9050673" cy="64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7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1B9FE3C-545A-411F-A876-CE0C33E27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343" y="193393"/>
            <a:ext cx="9272663" cy="64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13F6F64-95A3-4447-A39A-2E49137C8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317" y="222675"/>
            <a:ext cx="9015365" cy="64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5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D6608DF-6E13-4342-BDEF-EE00A6F51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86" y="198602"/>
            <a:ext cx="9324695" cy="64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7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083A9B9-9954-436B-8092-B55D4F55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177AA9D-8764-47E0-8C13-8008D7896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503" y="0"/>
            <a:ext cx="7414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2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509E04C-1C92-4BAD-9DAB-7F086A4F3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266" y="191747"/>
            <a:ext cx="9156320" cy="64745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1E5E1E38-B02B-4A3E-BD56-7FBD066FDD3A}"/>
                  </a:ext>
                </a:extLst>
              </p14:cNvPr>
              <p14:cNvContentPartPr/>
              <p14:nvPr/>
            </p14:nvContentPartPr>
            <p14:xfrm>
              <a:off x="2353593" y="1897800"/>
              <a:ext cx="6795720" cy="212472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1E5E1E38-B02B-4A3E-BD56-7FBD066FDD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9593" y="1789800"/>
                <a:ext cx="6903360" cy="234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996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7932320-6EFA-4651-BBFD-758110B46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429" y="145361"/>
            <a:ext cx="9037399" cy="65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37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344E066-3103-4966-AE96-76742E2E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343" y="105339"/>
            <a:ext cx="9231086" cy="66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41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1345791-310E-43DD-8A6F-284E06FC3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943" y="155399"/>
            <a:ext cx="9036392" cy="65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5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2CC8ABF-92FA-4B5C-A69E-EDA04E89C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915" y="149896"/>
            <a:ext cx="9093200" cy="65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46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5F4D121-3F53-487D-9826-0A0D08052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486" y="182675"/>
            <a:ext cx="8940800" cy="65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95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2F5909-E8A4-446A-AA7F-84D43CFB1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457" y="150345"/>
            <a:ext cx="9005701" cy="65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41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16AAFA2-4E98-48FC-8192-77EC48098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457" y="142736"/>
            <a:ext cx="9042400" cy="65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0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57BE78E-DC64-4D41-8B5C-5647D1BD2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972" y="134257"/>
            <a:ext cx="8979128" cy="65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4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461A65F-6791-446D-AF92-9AED95F3C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914" y="105228"/>
            <a:ext cx="9090781" cy="6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2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083A9B9-9954-436B-8092-B55D4F55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77C4307-E83F-4C57-AE8E-0EF4921E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275" y="634205"/>
            <a:ext cx="93440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76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31DBDD9-39BC-4455-944C-972DC7374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2033"/>
            <a:ext cx="8915014" cy="65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72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C039B6B-3FAB-44BA-A062-77A75C6AE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012" y="106514"/>
            <a:ext cx="8924550" cy="66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42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B09A7CB-FFCA-414E-9343-678D35D11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429" y="163286"/>
            <a:ext cx="9060262" cy="65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7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BE3A6EC-CC7A-4413-98BE-81FDD7BFA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687" y="141515"/>
            <a:ext cx="9572598" cy="65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44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4CD2049-9BDE-40B5-B545-64B27ED1D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457" y="147378"/>
            <a:ext cx="9011572" cy="65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88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5228A72-CC10-420D-B5EC-D73FB17E0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257" y="144983"/>
            <a:ext cx="9415189" cy="65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00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2D5E4C4-93E3-4DB1-A3F0-FBB161212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452" y="163285"/>
            <a:ext cx="9477671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38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0EC3B2C-290B-4810-B31D-3CC605DC7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457" y="130628"/>
            <a:ext cx="9013371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91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6F17637-99BB-4D33-B612-CB43B74E5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772" y="153089"/>
            <a:ext cx="9385922" cy="65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64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53B6873-BD4F-4CDC-BCF2-E8EE349AC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972" y="146694"/>
            <a:ext cx="8971966" cy="65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6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213360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it-IT" sz="4800" b="1" i="1" dirty="0" err="1">
                <a:solidFill>
                  <a:srgbClr val="002060"/>
                </a:solidFill>
              </a:rPr>
              <a:t>Globalizzazione</a:t>
            </a:r>
            <a:r>
              <a:rPr lang="en-GB" altLang="it-IT" sz="4800" b="1" i="1" dirty="0">
                <a:solidFill>
                  <a:srgbClr val="002060"/>
                </a:solidFill>
              </a:rPr>
              <a:t> e </a:t>
            </a:r>
            <a:r>
              <a:rPr lang="en-GB" altLang="it-IT" sz="4800" b="1" i="1" dirty="0" err="1">
                <a:solidFill>
                  <a:srgbClr val="002060"/>
                </a:solidFill>
              </a:rPr>
              <a:t>Piccole</a:t>
            </a:r>
            <a:r>
              <a:rPr lang="en-GB" altLang="it-IT" sz="4800" b="1" i="1" dirty="0">
                <a:solidFill>
                  <a:srgbClr val="002060"/>
                </a:solidFill>
              </a:rPr>
              <a:t> </a:t>
            </a:r>
            <a:r>
              <a:rPr lang="en-GB" altLang="it-IT" sz="4800" b="1" i="1" dirty="0" err="1">
                <a:solidFill>
                  <a:srgbClr val="002060"/>
                </a:solidFill>
              </a:rPr>
              <a:t>Imprese</a:t>
            </a:r>
            <a:r>
              <a:rPr lang="en-GB" altLang="it-IT" sz="4800" b="1" i="1" dirty="0">
                <a:solidFill>
                  <a:srgbClr val="002060"/>
                </a:solidFill>
              </a:rPr>
              <a:t>:</a:t>
            </a:r>
            <a:br>
              <a:rPr lang="en-GB" altLang="it-IT" sz="8000" b="1" i="1" dirty="0">
                <a:solidFill>
                  <a:srgbClr val="002060"/>
                </a:solidFill>
              </a:rPr>
            </a:br>
            <a:r>
              <a:rPr lang="en-GB" altLang="it-IT" sz="4400" b="1" i="1" dirty="0" err="1">
                <a:solidFill>
                  <a:srgbClr val="002060"/>
                </a:solidFill>
              </a:rPr>
              <a:t>L’Esperienza</a:t>
            </a:r>
            <a:r>
              <a:rPr lang="en-GB" altLang="it-IT" sz="4400" b="1" i="1" dirty="0">
                <a:solidFill>
                  <a:srgbClr val="002060"/>
                </a:solidFill>
              </a:rPr>
              <a:t> </a:t>
            </a:r>
            <a:r>
              <a:rPr lang="en-GB" altLang="it-IT" sz="4400" b="1" i="1" dirty="0" err="1">
                <a:solidFill>
                  <a:srgbClr val="002060"/>
                </a:solidFill>
              </a:rPr>
              <a:t>Italiana</a:t>
            </a:r>
            <a:endParaRPr lang="en-GB" altLang="it-IT" sz="4400" b="1" i="1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7"/>
            <a:ext cx="9144000" cy="274070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it-IT" sz="3600" dirty="0">
                <a:solidFill>
                  <a:srgbClr val="002060"/>
                </a:solidFill>
              </a:rPr>
              <a:t>Giuseppe </a:t>
            </a:r>
            <a:r>
              <a:rPr lang="en-GB" altLang="it-IT" sz="3600" dirty="0" err="1">
                <a:solidFill>
                  <a:srgbClr val="002060"/>
                </a:solidFill>
              </a:rPr>
              <a:t>Canullo</a:t>
            </a:r>
            <a:endParaRPr lang="en-GB" altLang="it-IT" sz="3600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it-IT" sz="2800" dirty="0" err="1">
                <a:solidFill>
                  <a:srgbClr val="002060"/>
                </a:solidFill>
              </a:rPr>
              <a:t>Facoltà</a:t>
            </a:r>
            <a:r>
              <a:rPr lang="en-GB" altLang="it-IT" sz="2800" dirty="0">
                <a:solidFill>
                  <a:srgbClr val="002060"/>
                </a:solidFill>
              </a:rPr>
              <a:t> di Economia “Giorgio </a:t>
            </a:r>
            <a:r>
              <a:rPr lang="en-GB" altLang="it-IT" sz="2800" dirty="0" err="1">
                <a:solidFill>
                  <a:srgbClr val="002060"/>
                </a:solidFill>
              </a:rPr>
              <a:t>Fuà</a:t>
            </a:r>
            <a:r>
              <a:rPr lang="en-GB" altLang="it-IT" sz="2800" dirty="0">
                <a:solidFill>
                  <a:srgbClr val="002060"/>
                </a:solidFill>
              </a:rPr>
              <a:t>”, UNIVPM, Ancona, Italy</a:t>
            </a:r>
          </a:p>
          <a:p>
            <a:pPr eaLnBrk="1" hangingPunct="1"/>
            <a:r>
              <a:rPr lang="en-GB" altLang="it-IT" sz="32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g.canullo@univpm.it</a:t>
            </a:r>
            <a:r>
              <a:rPr lang="en-GB" altLang="it-IT" sz="3200" dirty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en-GB" altLang="it-IT" sz="3200" dirty="0">
                <a:solidFill>
                  <a:srgbClr val="002060"/>
                </a:solidFill>
              </a:rPr>
              <a:t>Mendoza, Maggio 2018</a:t>
            </a:r>
          </a:p>
        </p:txBody>
      </p:sp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6BE278E6-934F-4A0B-A996-FAF3C363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14514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66BE72-5094-4855-9CF3-12312AA2C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48A3CE0-0080-471D-A4A7-922A8FDBB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514" y="170543"/>
            <a:ext cx="8887661" cy="65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8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17A99AF-F148-4C08-AD9E-6B427162B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1" y="192314"/>
            <a:ext cx="9126124" cy="64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39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BC32E71-8E6E-49D7-9294-C15EDF102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85058"/>
            <a:ext cx="9534467" cy="64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4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14A3B0C-DA4B-4ACC-B059-7E864EF35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421" y="164399"/>
            <a:ext cx="9177733" cy="65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30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4250ECA-7551-4D50-9174-8012C37BB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944" y="177800"/>
            <a:ext cx="9040428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62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E529F65-A8AE-4BC2-85B7-0FB304518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14" y="181353"/>
            <a:ext cx="9300589" cy="64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91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67D0167-2C80-41DB-9AC9-0172E4B9A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714" y="113507"/>
            <a:ext cx="9492343" cy="663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77B1F39-E2DF-4CFC-BCD7-067F8826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973619"/>
            <a:ext cx="9880599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0" i="0" u="sng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+mn-lt"/>
                <a:cs typeface="Times New Roman" panose="02020603050405020304" pitchFamily="18" charset="0"/>
                <a:hlinkClick r:id="rId5"/>
              </a:rPr>
              <a:t>http://www.unidiversidad.com.ar/discutiran-modelos-de-gestion-universitarios-argentinos-e-italianos</a:t>
            </a: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Times New Roman" panose="02020603050405020304" pitchFamily="18" charset="0"/>
              </a:rPr>
              <a:t> </a:t>
            </a: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+mn-lt"/>
                <a:cs typeface="Times New Roman" panose="02020603050405020304" pitchFamily="18" charset="0"/>
                <a:hlinkClick r:id="rId6"/>
              </a:rPr>
              <a:t>http://www.uncuyo.edu.ar/relacionesinternacionales/compartieron-experiencias-de-gestion-universitaria-para-emprender</a:t>
            </a:r>
            <a:endParaRPr kumimoji="0" lang="it-IT" altLang="it-IT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83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77B1F39-E2DF-4CFC-BCD7-067F8826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310" y="920951"/>
            <a:ext cx="9088582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ALCUNE PROPOSTE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Intensificare e rendere continuo lo scambio di informazioni, esperienze e buone pratiche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sz="3200" dirty="0">
                <a:solidFill>
                  <a:srgbClr val="002060"/>
                </a:solidFill>
                <a:latin typeface="+mn-lt"/>
              </a:rPr>
              <a:t>Individuare un contatto stabile (responsabile di progetto) e riunioni periodiche in presenza o a distanza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Cotutela</a:t>
            </a: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 tesi di laurea e di dottorato, seminari e workshop anche itineranti, </a:t>
            </a:r>
            <a:r>
              <a:rPr kumimoji="0" lang="it-IT" altLang="it-IT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summer</a:t>
            </a:r>
            <a:r>
              <a:rPr lang="it-IT" altLang="it-IT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altLang="it-IT" sz="3200" dirty="0" err="1">
                <a:solidFill>
                  <a:srgbClr val="002060"/>
                </a:solidFill>
                <a:latin typeface="+mn-lt"/>
              </a:rPr>
              <a:t>school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sz="3200" dirty="0">
                <a:solidFill>
                  <a:srgbClr val="002060"/>
                </a:solidFill>
                <a:latin typeface="+mn-lt"/>
              </a:rPr>
              <a:t>Task force italoargentina per monitorare l’evoluzione delle iniziative nei vari atenei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9441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  <p:pic>
        <p:nvPicPr>
          <p:cNvPr id="6" name="Immagine 5" descr="Immagine che contiene persona, esterni, albero, persone&#10;&#10;Descrizione generata con affidabilità molto elevata">
            <a:extLst>
              <a:ext uri="{FF2B5EF4-FFF2-40B4-BE49-F238E27FC236}">
                <a16:creationId xmlns:a16="http://schemas.microsoft.com/office/drawing/2014/main" id="{832FC34B-BF5C-4756-BC22-274E895A5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2" y="0"/>
            <a:ext cx="9380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188914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855914" y="188913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it-IT" b="1"/>
              <a:t>A Map of Italian Industrial Districts</a:t>
            </a:r>
          </a:p>
        </p:txBody>
      </p:sp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C54B333F-7D3F-495E-A869-8B83DDC0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413DA0A-A680-4002-AB45-408CAF5ED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EC0CBE-376B-43C3-9678-053284C8B505}"/>
              </a:ext>
            </a:extLst>
          </p:cNvPr>
          <p:cNvSpPr txBox="1"/>
          <p:nvPr/>
        </p:nvSpPr>
        <p:spPr>
          <a:xfrm>
            <a:off x="1730325" y="1997612"/>
            <a:ext cx="8661903" cy="35394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it-IT" sz="4400" dirty="0">
              <a:solidFill>
                <a:schemeClr val="accent5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it-IT" sz="44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GRAZIE PER L’ATTENZIONE! </a:t>
            </a:r>
          </a:p>
          <a:p>
            <a:pPr algn="ctr">
              <a:spcAft>
                <a:spcPts val="1200"/>
              </a:spcAft>
            </a:pPr>
            <a:endParaRPr lang="it-IT" sz="3200" i="1" dirty="0">
              <a:solidFill>
                <a:schemeClr val="accent5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it-IT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francesco.casale@unicam.it</a:t>
            </a:r>
            <a:r>
              <a:rPr lang="it-IT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1200"/>
              </a:spcAft>
            </a:pPr>
            <a:endParaRPr lang="it-IT" sz="3200" i="1" dirty="0">
              <a:solidFill>
                <a:schemeClr val="accent5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B1B071-D364-43E7-A2FA-BB004D1DE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94971"/>
            <a:ext cx="10515600" cy="468199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it-IT" sz="3600" dirty="0" err="1">
                <a:solidFill>
                  <a:srgbClr val="002060"/>
                </a:solidFill>
              </a:rPr>
              <a:t>L’emergere</a:t>
            </a:r>
            <a:r>
              <a:rPr lang="en-GB" altLang="it-IT" sz="3600" dirty="0">
                <a:solidFill>
                  <a:srgbClr val="002060"/>
                </a:solidFill>
              </a:rPr>
              <a:t> di </a:t>
            </a:r>
            <a:r>
              <a:rPr lang="en-GB" altLang="it-IT" sz="3600" dirty="0" err="1">
                <a:solidFill>
                  <a:srgbClr val="002060"/>
                </a:solidFill>
              </a:rPr>
              <a:t>nuovi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paesi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sullo</a:t>
            </a:r>
            <a:r>
              <a:rPr lang="en-GB" altLang="it-IT" sz="3600" dirty="0">
                <a:solidFill>
                  <a:srgbClr val="002060"/>
                </a:solidFill>
              </a:rPr>
              <a:t> scenario </a:t>
            </a:r>
            <a:r>
              <a:rPr lang="en-GB" altLang="it-IT" sz="3600" dirty="0" err="1">
                <a:solidFill>
                  <a:srgbClr val="002060"/>
                </a:solidFill>
              </a:rPr>
              <a:t>mondiale</a:t>
            </a:r>
            <a:r>
              <a:rPr lang="en-GB" altLang="it-IT" sz="3600" dirty="0">
                <a:solidFill>
                  <a:srgbClr val="002060"/>
                </a:solidFill>
              </a:rPr>
              <a:t> a </a:t>
            </a:r>
            <a:r>
              <a:rPr lang="en-GB" altLang="it-IT" sz="3600" dirty="0" err="1">
                <a:solidFill>
                  <a:srgbClr val="002060"/>
                </a:solidFill>
              </a:rPr>
              <a:t>metà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degli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anni</a:t>
            </a:r>
            <a:r>
              <a:rPr lang="en-GB" altLang="it-IT" sz="3600" dirty="0">
                <a:solidFill>
                  <a:srgbClr val="002060"/>
                </a:solidFill>
              </a:rPr>
              <a:t> ’90 e la </a:t>
            </a:r>
            <a:r>
              <a:rPr lang="en-GB" altLang="it-IT" sz="3600" dirty="0" err="1">
                <a:solidFill>
                  <a:srgbClr val="002060"/>
                </a:solidFill>
              </a:rPr>
              <a:t>moneta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unica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hanno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cambiato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profondamente</a:t>
            </a:r>
            <a:r>
              <a:rPr lang="en-GB" altLang="it-IT" sz="3600" dirty="0">
                <a:solidFill>
                  <a:srgbClr val="002060"/>
                </a:solidFill>
              </a:rPr>
              <a:t> le </a:t>
            </a:r>
            <a:r>
              <a:rPr lang="en-GB" altLang="it-IT" sz="3600" dirty="0" err="1">
                <a:solidFill>
                  <a:srgbClr val="002060"/>
                </a:solidFill>
              </a:rPr>
              <a:t>prospettive</a:t>
            </a:r>
            <a:r>
              <a:rPr lang="en-GB" altLang="it-IT" sz="3600" dirty="0">
                <a:solidFill>
                  <a:srgbClr val="002060"/>
                </a:solidFill>
              </a:rPr>
              <a:t> del </a:t>
            </a:r>
            <a:r>
              <a:rPr lang="en-GB" altLang="it-IT" sz="3600" dirty="0" err="1">
                <a:solidFill>
                  <a:srgbClr val="002060"/>
                </a:solidFill>
              </a:rPr>
              <a:t>settore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manifatturiero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italiano</a:t>
            </a:r>
            <a:r>
              <a:rPr lang="en-GB" altLang="it-IT" sz="3600" dirty="0">
                <a:solidFill>
                  <a:srgbClr val="002060"/>
                </a:solidFill>
              </a:rPr>
              <a:t>: </a:t>
            </a:r>
            <a:r>
              <a:rPr lang="en-GB" altLang="it-IT" sz="3600" dirty="0" err="1">
                <a:solidFill>
                  <a:srgbClr val="FF0000"/>
                </a:solidFill>
              </a:rPr>
              <a:t>crisi</a:t>
            </a:r>
            <a:r>
              <a:rPr lang="en-GB" altLang="it-IT" sz="3600" dirty="0">
                <a:solidFill>
                  <a:srgbClr val="FF0000"/>
                </a:solidFill>
              </a:rPr>
              <a:t> </a:t>
            </a:r>
            <a:r>
              <a:rPr lang="en-GB" altLang="it-IT" sz="3600" dirty="0" err="1">
                <a:solidFill>
                  <a:srgbClr val="FF0000"/>
                </a:solidFill>
              </a:rPr>
              <a:t>dei</a:t>
            </a:r>
            <a:r>
              <a:rPr lang="en-GB" altLang="it-IT" sz="3600" dirty="0">
                <a:solidFill>
                  <a:srgbClr val="FF0000"/>
                </a:solidFill>
              </a:rPr>
              <a:t> </a:t>
            </a:r>
            <a:r>
              <a:rPr lang="en-GB" altLang="it-IT" sz="3600" dirty="0" err="1">
                <a:solidFill>
                  <a:srgbClr val="FF0000"/>
                </a:solidFill>
              </a:rPr>
              <a:t>distretti</a:t>
            </a:r>
            <a:r>
              <a:rPr lang="en-GB" altLang="it-IT" sz="3600" dirty="0">
                <a:solidFill>
                  <a:srgbClr val="FF0000"/>
                </a:solidFill>
              </a:rPr>
              <a:t> </a:t>
            </a:r>
            <a:r>
              <a:rPr lang="en-GB" altLang="it-IT" sz="3600" dirty="0" err="1">
                <a:solidFill>
                  <a:srgbClr val="FF0000"/>
                </a:solidFill>
              </a:rPr>
              <a:t>industriali</a:t>
            </a:r>
            <a:endParaRPr lang="en-GB" altLang="it-IT" sz="3600" dirty="0">
              <a:solidFill>
                <a:srgbClr val="FF0000"/>
              </a:solidFill>
            </a:endParaRPr>
          </a:p>
          <a:p>
            <a:pPr eaLnBrk="1" hangingPunct="1"/>
            <a:r>
              <a:rPr lang="en-GB" altLang="it-IT" sz="3600" dirty="0">
                <a:solidFill>
                  <a:srgbClr val="002060"/>
                </a:solidFill>
              </a:rPr>
              <a:t>Le </a:t>
            </a:r>
            <a:r>
              <a:rPr lang="en-GB" altLang="it-IT" sz="3600" dirty="0" err="1">
                <a:solidFill>
                  <a:srgbClr val="002060"/>
                </a:solidFill>
              </a:rPr>
              <a:t>medie</a:t>
            </a:r>
            <a:r>
              <a:rPr lang="en-GB" altLang="it-IT" sz="3600" dirty="0">
                <a:solidFill>
                  <a:srgbClr val="002060"/>
                </a:solidFill>
              </a:rPr>
              <a:t> e </a:t>
            </a:r>
            <a:r>
              <a:rPr lang="en-GB" altLang="it-IT" sz="3600" dirty="0" err="1">
                <a:solidFill>
                  <a:srgbClr val="002060"/>
                </a:solidFill>
              </a:rPr>
              <a:t>grandi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imprese</a:t>
            </a:r>
            <a:r>
              <a:rPr lang="en-GB" altLang="it-IT" sz="3600" dirty="0">
                <a:solidFill>
                  <a:srgbClr val="002060"/>
                </a:solidFill>
              </a:rPr>
              <a:t>, </a:t>
            </a:r>
            <a:r>
              <a:rPr lang="en-GB" altLang="it-IT" sz="3600" dirty="0" err="1">
                <a:solidFill>
                  <a:srgbClr val="002060"/>
                </a:solidFill>
              </a:rPr>
              <a:t>grazie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alla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loro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organizzazione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manageriale</a:t>
            </a:r>
            <a:r>
              <a:rPr lang="en-GB" altLang="it-IT" sz="3600" dirty="0">
                <a:solidFill>
                  <a:srgbClr val="002060"/>
                </a:solidFill>
              </a:rPr>
              <a:t> e </a:t>
            </a:r>
            <a:r>
              <a:rPr lang="en-GB" altLang="it-IT" sz="3600" dirty="0" err="1">
                <a:solidFill>
                  <a:srgbClr val="002060"/>
                </a:solidFill>
              </a:rPr>
              <a:t>alla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loro</a:t>
            </a:r>
            <a:r>
              <a:rPr lang="en-GB" altLang="it-IT" sz="3600" dirty="0">
                <a:solidFill>
                  <a:srgbClr val="002060"/>
                </a:solidFill>
              </a:rPr>
              <a:t> forza </a:t>
            </a:r>
            <a:r>
              <a:rPr lang="en-GB" altLang="it-IT" sz="3600" dirty="0" err="1">
                <a:solidFill>
                  <a:srgbClr val="002060"/>
                </a:solidFill>
              </a:rPr>
              <a:t>finanziaria</a:t>
            </a:r>
            <a:r>
              <a:rPr lang="en-GB" altLang="it-IT" sz="3600" dirty="0">
                <a:solidFill>
                  <a:srgbClr val="002060"/>
                </a:solidFill>
              </a:rPr>
              <a:t>, </a:t>
            </a:r>
            <a:r>
              <a:rPr lang="en-GB" altLang="it-IT" sz="3600" dirty="0" err="1">
                <a:solidFill>
                  <a:srgbClr val="002060"/>
                </a:solidFill>
              </a:rPr>
              <a:t>sono</a:t>
            </a:r>
            <a:r>
              <a:rPr lang="en-GB" altLang="it-IT" sz="3600" dirty="0">
                <a:solidFill>
                  <a:srgbClr val="002060"/>
                </a:solidFill>
              </a:rPr>
              <a:t> state in </a:t>
            </a:r>
            <a:r>
              <a:rPr lang="en-GB" altLang="it-IT" sz="3600" dirty="0" err="1">
                <a:solidFill>
                  <a:srgbClr val="002060"/>
                </a:solidFill>
              </a:rPr>
              <a:t>grado</a:t>
            </a:r>
            <a:r>
              <a:rPr lang="en-GB" altLang="it-IT" sz="3600" dirty="0">
                <a:solidFill>
                  <a:srgbClr val="002060"/>
                </a:solidFill>
              </a:rPr>
              <a:t> di </a:t>
            </a:r>
            <a:r>
              <a:rPr lang="en-GB" altLang="it-IT" sz="3600" dirty="0" err="1">
                <a:solidFill>
                  <a:srgbClr val="FF0000"/>
                </a:solidFill>
              </a:rPr>
              <a:t>delocalizzare</a:t>
            </a:r>
            <a:r>
              <a:rPr lang="en-GB" altLang="it-IT" sz="3600" dirty="0">
                <a:solidFill>
                  <a:srgbClr val="002060"/>
                </a:solidFill>
              </a:rPr>
              <a:t> la </a:t>
            </a:r>
            <a:r>
              <a:rPr lang="en-GB" altLang="it-IT" sz="3600" dirty="0" err="1">
                <a:solidFill>
                  <a:srgbClr val="002060"/>
                </a:solidFill>
              </a:rPr>
              <a:t>produzione</a:t>
            </a:r>
            <a:r>
              <a:rPr lang="en-GB" altLang="it-IT" sz="3600" dirty="0">
                <a:solidFill>
                  <a:srgbClr val="002060"/>
                </a:solidFill>
              </a:rPr>
              <a:t> e di </a:t>
            </a:r>
            <a:r>
              <a:rPr lang="en-GB" altLang="it-IT" sz="3600" dirty="0" err="1">
                <a:solidFill>
                  <a:srgbClr val="002060"/>
                </a:solidFill>
              </a:rPr>
              <a:t>rafforzare</a:t>
            </a:r>
            <a:r>
              <a:rPr lang="en-GB" altLang="it-IT" sz="3600" dirty="0">
                <a:solidFill>
                  <a:srgbClr val="002060"/>
                </a:solidFill>
              </a:rPr>
              <a:t>, con </a:t>
            </a:r>
            <a:r>
              <a:rPr lang="en-GB" altLang="it-IT" sz="3600" dirty="0" err="1">
                <a:solidFill>
                  <a:srgbClr val="002060"/>
                </a:solidFill>
              </a:rPr>
              <a:t>politiche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commerciali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più</a:t>
            </a:r>
            <a:r>
              <a:rPr lang="en-GB" altLang="it-IT" sz="3600" dirty="0">
                <a:solidFill>
                  <a:srgbClr val="002060"/>
                </a:solidFill>
              </a:rPr>
              <a:t> incisive, la </a:t>
            </a:r>
            <a:r>
              <a:rPr lang="en-GB" altLang="it-IT" sz="3600" dirty="0" err="1">
                <a:solidFill>
                  <a:srgbClr val="002060"/>
                </a:solidFill>
              </a:rPr>
              <a:t>loro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FF0000"/>
                </a:solidFill>
              </a:rPr>
              <a:t>presenza</a:t>
            </a:r>
            <a:r>
              <a:rPr lang="en-GB" altLang="it-IT" sz="3600" dirty="0">
                <a:solidFill>
                  <a:srgbClr val="FF0000"/>
                </a:solidFill>
              </a:rPr>
              <a:t> sui </a:t>
            </a:r>
            <a:r>
              <a:rPr lang="en-GB" altLang="it-IT" sz="3600" dirty="0" err="1">
                <a:solidFill>
                  <a:srgbClr val="FF0000"/>
                </a:solidFill>
              </a:rPr>
              <a:t>mercati</a:t>
            </a:r>
            <a:r>
              <a:rPr lang="en-GB" altLang="it-IT" sz="3600" dirty="0">
                <a:solidFill>
                  <a:srgbClr val="FF0000"/>
                </a:solidFill>
              </a:rPr>
              <a:t> </a:t>
            </a:r>
            <a:r>
              <a:rPr lang="en-GB" altLang="it-IT" sz="3600" dirty="0" err="1">
                <a:solidFill>
                  <a:srgbClr val="FF0000"/>
                </a:solidFill>
              </a:rPr>
              <a:t>globali</a:t>
            </a:r>
            <a:r>
              <a:rPr lang="en-GB" altLang="it-IT" sz="3600" dirty="0"/>
              <a:t>.</a:t>
            </a:r>
          </a:p>
        </p:txBody>
      </p:sp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8E4F7EF8-C103-4700-A0D2-A2A8C046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1FF01AB-76A0-4AAB-A01F-9F5DB9858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1615044" y="365125"/>
            <a:ext cx="8645237" cy="1325563"/>
          </a:xfrm>
        </p:spPr>
        <p:txBody>
          <a:bodyPr/>
          <a:lstStyle/>
          <a:p>
            <a:r>
              <a:rPr lang="it-IT" altLang="it-IT" dirty="0">
                <a:solidFill>
                  <a:srgbClr val="002060"/>
                </a:solidFill>
                <a:latin typeface="+mn-lt"/>
              </a:rPr>
              <a:t>Quali politiche per rendere le  PMI più competitive?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it-IT" sz="3600" dirty="0" err="1">
                <a:solidFill>
                  <a:srgbClr val="002060"/>
                </a:solidFill>
              </a:rPr>
              <a:t>Accelerare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il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processo</a:t>
            </a:r>
            <a:r>
              <a:rPr lang="en-GB" altLang="it-IT" sz="3600" dirty="0">
                <a:solidFill>
                  <a:srgbClr val="002060"/>
                </a:solidFill>
              </a:rPr>
              <a:t> di </a:t>
            </a:r>
            <a:r>
              <a:rPr lang="en-GB" altLang="it-IT" sz="3600" dirty="0" err="1">
                <a:solidFill>
                  <a:srgbClr val="FF0000"/>
                </a:solidFill>
              </a:rPr>
              <a:t>innovazione</a:t>
            </a:r>
            <a:r>
              <a:rPr lang="en-GB" altLang="it-IT" sz="3600" dirty="0">
                <a:solidFill>
                  <a:srgbClr val="002060"/>
                </a:solidFill>
              </a:rPr>
              <a:t> di </a:t>
            </a:r>
            <a:r>
              <a:rPr lang="en-GB" altLang="it-IT" sz="3600" dirty="0" err="1">
                <a:solidFill>
                  <a:srgbClr val="002060"/>
                </a:solidFill>
              </a:rPr>
              <a:t>processo</a:t>
            </a:r>
            <a:r>
              <a:rPr lang="en-GB" altLang="it-IT" sz="3600" dirty="0">
                <a:solidFill>
                  <a:srgbClr val="002060"/>
                </a:solidFill>
              </a:rPr>
              <a:t> e di </a:t>
            </a:r>
            <a:r>
              <a:rPr lang="en-GB" altLang="it-IT" sz="3600" dirty="0" err="1">
                <a:solidFill>
                  <a:srgbClr val="002060"/>
                </a:solidFill>
              </a:rPr>
              <a:t>prodotto</a:t>
            </a:r>
            <a:r>
              <a:rPr lang="en-GB" altLang="it-IT" sz="3600" dirty="0">
                <a:solidFill>
                  <a:srgbClr val="002060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GB" altLang="it-IT" sz="3600" dirty="0" err="1">
                <a:solidFill>
                  <a:srgbClr val="002060"/>
                </a:solidFill>
              </a:rPr>
              <a:t>Migliorare</a:t>
            </a:r>
            <a:r>
              <a:rPr lang="en-GB" altLang="it-IT" sz="3600" dirty="0">
                <a:solidFill>
                  <a:srgbClr val="002060"/>
                </a:solidFill>
              </a:rPr>
              <a:t> la </a:t>
            </a:r>
            <a:r>
              <a:rPr lang="en-GB" altLang="it-IT" sz="3600" dirty="0" err="1">
                <a:solidFill>
                  <a:srgbClr val="002060"/>
                </a:solidFill>
              </a:rPr>
              <a:t>loro</a:t>
            </a:r>
            <a:r>
              <a:rPr lang="en-GB" altLang="it-IT" sz="3600" dirty="0"/>
              <a:t> </a:t>
            </a:r>
            <a:r>
              <a:rPr lang="en-GB" altLang="it-IT" sz="3600" dirty="0" err="1">
                <a:solidFill>
                  <a:srgbClr val="FF0000"/>
                </a:solidFill>
              </a:rPr>
              <a:t>capacità</a:t>
            </a:r>
            <a:r>
              <a:rPr lang="en-GB" altLang="it-IT" sz="3600" dirty="0">
                <a:solidFill>
                  <a:srgbClr val="FF0000"/>
                </a:solidFill>
              </a:rPr>
              <a:t> </a:t>
            </a:r>
            <a:r>
              <a:rPr lang="en-GB" altLang="it-IT" sz="3600" dirty="0" err="1">
                <a:solidFill>
                  <a:srgbClr val="FF0000"/>
                </a:solidFill>
              </a:rPr>
              <a:t>organizzativa</a:t>
            </a:r>
            <a:r>
              <a:rPr lang="en-GB" altLang="it-IT" sz="3600" dirty="0">
                <a:solidFill>
                  <a:srgbClr val="FF0000"/>
                </a:solidFill>
              </a:rPr>
              <a:t> e </a:t>
            </a:r>
            <a:r>
              <a:rPr lang="en-GB" altLang="it-IT" sz="3600" dirty="0" err="1">
                <a:solidFill>
                  <a:srgbClr val="FF0000"/>
                </a:solidFill>
              </a:rPr>
              <a:t>imprenditoriale</a:t>
            </a:r>
            <a:r>
              <a:rPr lang="en-GB" altLang="it-IT" sz="3600" dirty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GB" altLang="it-IT" sz="3600" dirty="0" err="1">
                <a:solidFill>
                  <a:srgbClr val="002060"/>
                </a:solidFill>
              </a:rPr>
              <a:t>Favorire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l’accesso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alle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informazioni</a:t>
            </a:r>
            <a:r>
              <a:rPr lang="en-GB" altLang="it-IT" sz="3600" dirty="0">
                <a:solidFill>
                  <a:srgbClr val="002060"/>
                </a:solidFill>
              </a:rPr>
              <a:t> sui </a:t>
            </a:r>
            <a:r>
              <a:rPr lang="en-GB" altLang="it-IT" sz="3600" dirty="0" err="1">
                <a:solidFill>
                  <a:srgbClr val="002060"/>
                </a:solidFill>
              </a:rPr>
              <a:t>mercati</a:t>
            </a:r>
            <a:r>
              <a:rPr lang="en-GB" altLang="it-IT" sz="3600" dirty="0">
                <a:solidFill>
                  <a:srgbClr val="002060"/>
                </a:solidFill>
              </a:rPr>
              <a:t> e la </a:t>
            </a:r>
            <a:r>
              <a:rPr lang="en-GB" altLang="it-IT" sz="3600" dirty="0" err="1">
                <a:solidFill>
                  <a:srgbClr val="002060"/>
                </a:solidFill>
              </a:rPr>
              <a:t>ricerca</a:t>
            </a:r>
            <a:r>
              <a:rPr lang="en-GB" altLang="it-IT" sz="3600" dirty="0">
                <a:solidFill>
                  <a:srgbClr val="002060"/>
                </a:solidFill>
              </a:rPr>
              <a:t> di partner </a:t>
            </a:r>
            <a:r>
              <a:rPr lang="en-GB" altLang="it-IT" sz="3600" dirty="0" err="1">
                <a:solidFill>
                  <a:srgbClr val="002060"/>
                </a:solidFill>
              </a:rPr>
              <a:t>commerciali</a:t>
            </a:r>
            <a:endParaRPr lang="en-GB" altLang="it-IT" sz="36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it-IT" sz="3600" dirty="0">
                <a:solidFill>
                  <a:srgbClr val="002060"/>
                </a:solidFill>
              </a:rPr>
              <a:t>In </a:t>
            </a:r>
            <a:r>
              <a:rPr lang="en-GB" altLang="it-IT" sz="3600" dirty="0" err="1">
                <a:solidFill>
                  <a:srgbClr val="002060"/>
                </a:solidFill>
              </a:rPr>
              <a:t>questo</a:t>
            </a:r>
            <a:r>
              <a:rPr lang="en-GB" altLang="it-IT" sz="3600" dirty="0">
                <a:solidFill>
                  <a:srgbClr val="002060"/>
                </a:solidFill>
              </a:rPr>
              <a:t> le </a:t>
            </a:r>
            <a:r>
              <a:rPr lang="en-GB" altLang="it-IT" sz="3600" dirty="0" err="1">
                <a:solidFill>
                  <a:srgbClr val="FF0000"/>
                </a:solidFill>
              </a:rPr>
              <a:t>Università</a:t>
            </a:r>
            <a:r>
              <a:rPr lang="en-GB" altLang="it-IT" sz="3600" dirty="0">
                <a:solidFill>
                  <a:srgbClr val="002060"/>
                </a:solidFill>
              </a:rPr>
              <a:t> </a:t>
            </a:r>
            <a:r>
              <a:rPr lang="en-GB" altLang="it-IT" sz="3600" dirty="0" err="1">
                <a:solidFill>
                  <a:srgbClr val="002060"/>
                </a:solidFill>
              </a:rPr>
              <a:t>hanno</a:t>
            </a:r>
            <a:r>
              <a:rPr lang="en-GB" altLang="it-IT" sz="3600" dirty="0">
                <a:solidFill>
                  <a:srgbClr val="002060"/>
                </a:solidFill>
              </a:rPr>
              <a:t> un </a:t>
            </a:r>
            <a:r>
              <a:rPr lang="en-GB" altLang="it-IT" sz="3600" dirty="0" err="1">
                <a:solidFill>
                  <a:srgbClr val="FF0000"/>
                </a:solidFill>
              </a:rPr>
              <a:t>ruolo</a:t>
            </a:r>
            <a:r>
              <a:rPr lang="en-GB" altLang="it-IT" sz="3600" dirty="0">
                <a:solidFill>
                  <a:srgbClr val="FF0000"/>
                </a:solidFill>
              </a:rPr>
              <a:t> </a:t>
            </a:r>
            <a:r>
              <a:rPr lang="en-GB" altLang="it-IT" sz="3600" dirty="0" err="1">
                <a:solidFill>
                  <a:srgbClr val="FF0000"/>
                </a:solidFill>
              </a:rPr>
              <a:t>chiave</a:t>
            </a:r>
            <a:endParaRPr lang="it-IT" altLang="it-IT" dirty="0"/>
          </a:p>
        </p:txBody>
      </p:sp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FECC959A-77F7-4746-A248-1D13CCF1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1F9051E-6842-48DB-84A8-D149E1CCB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>
          <a:xfrm>
            <a:off x="1593273" y="365125"/>
            <a:ext cx="8506692" cy="1325563"/>
          </a:xfrm>
        </p:spPr>
        <p:txBody>
          <a:bodyPr/>
          <a:lstStyle/>
          <a:p>
            <a:pPr algn="ctr"/>
            <a:r>
              <a:rPr lang="it-IT" altLang="it-IT" dirty="0">
                <a:solidFill>
                  <a:srgbClr val="002060"/>
                </a:solidFill>
                <a:latin typeface="+mn-lt"/>
              </a:rPr>
              <a:t>Il ruolo chiave delle Università</a:t>
            </a:r>
          </a:p>
        </p:txBody>
      </p:sp>
      <p:sp>
        <p:nvSpPr>
          <p:cNvPr id="4096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4000" dirty="0">
                <a:solidFill>
                  <a:srgbClr val="002060"/>
                </a:solidFill>
              </a:rPr>
              <a:t>Promuovere stretti rapporti tra </a:t>
            </a:r>
            <a:r>
              <a:rPr lang="it-IT" altLang="it-IT" sz="4000" dirty="0">
                <a:solidFill>
                  <a:srgbClr val="FF0000"/>
                </a:solidFill>
              </a:rPr>
              <a:t>ricerca e innovazione</a:t>
            </a:r>
            <a:r>
              <a:rPr lang="it-IT" altLang="it-IT" sz="4000" dirty="0">
                <a:solidFill>
                  <a:srgbClr val="002060"/>
                </a:solidFill>
              </a:rPr>
              <a:t> dei processi produttivi e dei prodotti; </a:t>
            </a:r>
          </a:p>
          <a:p>
            <a:r>
              <a:rPr lang="it-IT" altLang="it-IT" sz="4000" dirty="0">
                <a:solidFill>
                  <a:srgbClr val="FF0000"/>
                </a:solidFill>
              </a:rPr>
              <a:t>Formare</a:t>
            </a:r>
            <a:r>
              <a:rPr lang="it-IT" altLang="it-IT" sz="4000" dirty="0">
                <a:solidFill>
                  <a:srgbClr val="002060"/>
                </a:solidFill>
              </a:rPr>
              <a:t> nuove generazioni di manager con una formazione genuinamente internazionale;</a:t>
            </a:r>
          </a:p>
          <a:p>
            <a:r>
              <a:rPr lang="it-IT" altLang="it-IT" sz="4000" dirty="0">
                <a:solidFill>
                  <a:srgbClr val="002060"/>
                </a:solidFill>
              </a:rPr>
              <a:t>Favorendo la nascita di </a:t>
            </a:r>
            <a:r>
              <a:rPr lang="it-IT" altLang="it-IT" sz="4000" dirty="0">
                <a:solidFill>
                  <a:srgbClr val="FF0000"/>
                </a:solidFill>
              </a:rPr>
              <a:t>start up di servizi all’internazionalizzazione</a:t>
            </a:r>
          </a:p>
        </p:txBody>
      </p:sp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53780ED-7F05-4868-B4D7-DD6C6C122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A72596F-0AA3-4BBA-9158-B2CF6E263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_unicam">
            <a:extLst>
              <a:ext uri="{FF2B5EF4-FFF2-40B4-BE49-F238E27FC236}">
                <a16:creationId xmlns:a16="http://schemas.microsoft.com/office/drawing/2014/main" id="{1E50BC94-DAA9-40AE-893F-670F15A9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EC0CBE-376B-43C3-9678-053284C8B505}"/>
              </a:ext>
            </a:extLst>
          </p:cNvPr>
          <p:cNvSpPr txBox="1"/>
          <p:nvPr/>
        </p:nvSpPr>
        <p:spPr>
          <a:xfrm>
            <a:off x="1982226" y="896937"/>
            <a:ext cx="8004736" cy="52014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8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JORNADAS DEL CUIA EN ARGENTINA</a:t>
            </a:r>
          </a:p>
          <a:p>
            <a:pPr algn="ctr">
              <a:spcAft>
                <a:spcPts val="1200"/>
              </a:spcAft>
            </a:pP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Cuyo</a:t>
            </a:r>
            <a:endParaRPr lang="it-IT" sz="2800" dirty="0">
              <a:solidFill>
                <a:schemeClr val="accent5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it-IT" sz="28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Mendoza, 11 de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pPr algn="ctr">
              <a:spcAft>
                <a:spcPts val="1200"/>
              </a:spcAft>
            </a:pPr>
            <a:r>
              <a:rPr lang="it-IT" sz="44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SPIN-OFF UNIVERSITARIOS:</a:t>
            </a:r>
          </a:p>
          <a:p>
            <a:pPr algn="ctr">
              <a:spcAft>
                <a:spcPts val="1200"/>
              </a:spcAft>
            </a:pPr>
            <a:r>
              <a:rPr lang="it-IT" sz="44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MODELO REGULATORIO ITALIANO</a:t>
            </a:r>
          </a:p>
          <a:p>
            <a:pPr algn="ctr">
              <a:spcAft>
                <a:spcPts val="1200"/>
              </a:spcAft>
            </a:pPr>
            <a:r>
              <a:rPr lang="it-IT" sz="2800" i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Francesco Casale</a:t>
            </a:r>
          </a:p>
          <a:p>
            <a:pPr algn="ctr">
              <a:spcAft>
                <a:spcPts val="1200"/>
              </a:spcAft>
            </a:pPr>
            <a:r>
              <a:rPr lang="it-IT" sz="2800" i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Università di Camerino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83A9B9-9954-436B-8092-B55D4F55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587" y="-1"/>
            <a:ext cx="1268413" cy="12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6826</TotalTime>
  <Words>695</Words>
  <Application>Microsoft Office PowerPoint</Application>
  <PresentationFormat>Widescreen</PresentationFormat>
  <Paragraphs>103</Paragraphs>
  <Slides>50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Globalizzazione e Piccole Imprese: L’Esperienza Italiana</vt:lpstr>
      <vt:lpstr>Presentazione standard di PowerPoint</vt:lpstr>
      <vt:lpstr>Presentazione standard di PowerPoint</vt:lpstr>
      <vt:lpstr>Quali politiche per rendere le  PMI più competitive?</vt:lpstr>
      <vt:lpstr>Il ruolo chiave delle Università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casale</dc:creator>
  <cp:lastModifiedBy>francesco casale</cp:lastModifiedBy>
  <cp:revision>154</cp:revision>
  <dcterms:created xsi:type="dcterms:W3CDTF">2017-06-20T22:34:41Z</dcterms:created>
  <dcterms:modified xsi:type="dcterms:W3CDTF">2018-10-12T11:07:43Z</dcterms:modified>
</cp:coreProperties>
</file>