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5" r:id="rId2"/>
    <p:sldId id="257" r:id="rId3"/>
    <p:sldId id="258" r:id="rId4"/>
    <p:sldId id="259" r:id="rId5"/>
    <p:sldId id="261" r:id="rId6"/>
    <p:sldId id="304" r:id="rId7"/>
    <p:sldId id="269" r:id="rId8"/>
    <p:sldId id="271" r:id="rId9"/>
    <p:sldId id="272" r:id="rId10"/>
    <p:sldId id="273" r:id="rId11"/>
    <p:sldId id="274" r:id="rId12"/>
    <p:sldId id="275" r:id="rId13"/>
    <p:sldId id="278" r:id="rId14"/>
    <p:sldId id="279" r:id="rId15"/>
    <p:sldId id="302" r:id="rId16"/>
    <p:sldId id="307" r:id="rId17"/>
    <p:sldId id="299" r:id="rId18"/>
    <p:sldId id="305" r:id="rId19"/>
    <p:sldId id="280" r:id="rId20"/>
    <p:sldId id="270" r:id="rId21"/>
    <p:sldId id="332" r:id="rId22"/>
    <p:sldId id="281" r:id="rId23"/>
    <p:sldId id="333" r:id="rId24"/>
    <p:sldId id="322" r:id="rId25"/>
    <p:sldId id="335" r:id="rId26"/>
    <p:sldId id="336" r:id="rId27"/>
    <p:sldId id="334" r:id="rId28"/>
    <p:sldId id="337" r:id="rId29"/>
    <p:sldId id="338" r:id="rId30"/>
    <p:sldId id="339" r:id="rId31"/>
    <p:sldId id="340" r:id="rId32"/>
    <p:sldId id="347" r:id="rId33"/>
  </p:sldIdLst>
  <p:sldSz cx="9144000" cy="6858000" type="screen4x3"/>
  <p:notesSz cx="9144000" cy="6858000"/>
  <p:defaultTextStyle>
    <a:defPPr>
      <a:defRPr lang="it-IT"/>
    </a:defPPr>
    <a:lvl1pPr marL="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7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91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6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85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82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8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76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 varScale="1">
        <p:scale>
          <a:sx n="100" d="100"/>
          <a:sy n="100" d="100"/>
        </p:scale>
        <p:origin x="1914" y="6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4190B-8857-4ADB-B12D-9BBADE4BA319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0D4D-8608-4DBB-A2B5-CCAE34607D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8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7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91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6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85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82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8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76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744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606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76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933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398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45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114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0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24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87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73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84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42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904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46CED-58EF-43AF-89C5-F3F1601D53F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33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4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934" y="674792"/>
            <a:ext cx="7680130" cy="572139"/>
          </a:xfrm>
        </p:spPr>
        <p:txBody>
          <a:bodyPr lIns="0" tIns="0" rIns="0" bIns="0"/>
          <a:lstStyle>
            <a:lvl1pPr>
              <a:defRPr sz="3600" b="1" i="0">
                <a:solidFill>
                  <a:srgbClr val="76B11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8109" y="1458502"/>
            <a:ext cx="7567791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034EA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9750" y="5688014"/>
            <a:ext cx="2411412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934" y="674792"/>
            <a:ext cx="7680130" cy="572139"/>
          </a:xfrm>
        </p:spPr>
        <p:txBody>
          <a:bodyPr lIns="0" tIns="0" rIns="0" bIns="0"/>
          <a:lstStyle>
            <a:lvl1pPr>
              <a:defRPr sz="3600" b="1" i="0">
                <a:solidFill>
                  <a:srgbClr val="76B11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39750" y="5688014"/>
            <a:ext cx="2411412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934" y="674792"/>
            <a:ext cx="7680130" cy="572139"/>
          </a:xfrm>
        </p:spPr>
        <p:txBody>
          <a:bodyPr lIns="0" tIns="0" rIns="0" bIns="0"/>
          <a:lstStyle>
            <a:lvl1pPr>
              <a:defRPr sz="3600" b="1" i="0">
                <a:solidFill>
                  <a:srgbClr val="76B11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25482" y="-1251513"/>
            <a:ext cx="6045583" cy="487501"/>
          </a:xfrm>
          <a:prstGeom prst="ellipse">
            <a:avLst/>
          </a:prstGeom>
        </p:spPr>
        <p:txBody>
          <a:bodyPr lIns="91383" tIns="45692" rIns="91383" bIns="45692"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3491880" y="-1685111"/>
            <a:ext cx="6912768" cy="6912768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692" rIns="91383" bIns="45692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4149082"/>
            <a:ext cx="3528392" cy="569956"/>
          </a:xfrm>
          <a:prstGeom prst="rect">
            <a:avLst/>
          </a:prstGeom>
        </p:spPr>
        <p:txBody>
          <a:bodyPr lIns="91383" tIns="45692" rIns="91383" bIns="45692"/>
          <a:lstStyle>
            <a:lvl1pPr marL="0" indent="0">
              <a:buNone/>
              <a:defRPr sz="3000" baseline="0">
                <a:solidFill>
                  <a:srgbClr val="034EA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6131809"/>
            <a:ext cx="4824536" cy="276942"/>
          </a:xfrm>
          <a:prstGeom prst="rect">
            <a:avLst/>
          </a:prstGeom>
        </p:spPr>
        <p:txBody>
          <a:bodyPr lIns="91383" tIns="45692" rIns="91383" bIns="45692"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rgbClr val="034EA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01" y="6123304"/>
            <a:ext cx="1494215" cy="2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E165AD16-7EF0-4081-B995-4F13718736F6}" type="datetimeFigureOut">
              <a:rPr lang="it-IT" smtClean="0"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3A713763-C1D2-42DD-A77C-CBA66C63EB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69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1934" y="674791"/>
            <a:ext cx="768013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76B11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8109" y="1458501"/>
            <a:ext cx="75677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34EA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5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5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97">
        <a:defRPr>
          <a:latin typeface="+mn-lt"/>
          <a:ea typeface="+mn-ea"/>
          <a:cs typeface="+mn-cs"/>
        </a:defRPr>
      </a:lvl2pPr>
      <a:lvl3pPr marL="913995">
        <a:defRPr>
          <a:latin typeface="+mn-lt"/>
          <a:ea typeface="+mn-ea"/>
          <a:cs typeface="+mn-cs"/>
        </a:defRPr>
      </a:lvl3pPr>
      <a:lvl4pPr marL="1370991">
        <a:defRPr>
          <a:latin typeface="+mn-lt"/>
          <a:ea typeface="+mn-ea"/>
          <a:cs typeface="+mn-cs"/>
        </a:defRPr>
      </a:lvl4pPr>
      <a:lvl5pPr marL="1827986">
        <a:defRPr>
          <a:latin typeface="+mn-lt"/>
          <a:ea typeface="+mn-ea"/>
          <a:cs typeface="+mn-cs"/>
        </a:defRPr>
      </a:lvl5pPr>
      <a:lvl6pPr marL="2284985">
        <a:defRPr>
          <a:latin typeface="+mn-lt"/>
          <a:ea typeface="+mn-ea"/>
          <a:cs typeface="+mn-cs"/>
        </a:defRPr>
      </a:lvl6pPr>
      <a:lvl7pPr marL="2741982">
        <a:defRPr>
          <a:latin typeface="+mn-lt"/>
          <a:ea typeface="+mn-ea"/>
          <a:cs typeface="+mn-cs"/>
        </a:defRPr>
      </a:lvl7pPr>
      <a:lvl8pPr marL="3198980">
        <a:defRPr>
          <a:latin typeface="+mn-lt"/>
          <a:ea typeface="+mn-ea"/>
          <a:cs typeface="+mn-cs"/>
        </a:defRPr>
      </a:lvl8pPr>
      <a:lvl9pPr marL="36559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97">
        <a:defRPr>
          <a:latin typeface="+mn-lt"/>
          <a:ea typeface="+mn-ea"/>
          <a:cs typeface="+mn-cs"/>
        </a:defRPr>
      </a:lvl2pPr>
      <a:lvl3pPr marL="913995">
        <a:defRPr>
          <a:latin typeface="+mn-lt"/>
          <a:ea typeface="+mn-ea"/>
          <a:cs typeface="+mn-cs"/>
        </a:defRPr>
      </a:lvl3pPr>
      <a:lvl4pPr marL="1370991">
        <a:defRPr>
          <a:latin typeface="+mn-lt"/>
          <a:ea typeface="+mn-ea"/>
          <a:cs typeface="+mn-cs"/>
        </a:defRPr>
      </a:lvl4pPr>
      <a:lvl5pPr marL="1827986">
        <a:defRPr>
          <a:latin typeface="+mn-lt"/>
          <a:ea typeface="+mn-ea"/>
          <a:cs typeface="+mn-cs"/>
        </a:defRPr>
      </a:lvl5pPr>
      <a:lvl6pPr marL="2284985">
        <a:defRPr>
          <a:latin typeface="+mn-lt"/>
          <a:ea typeface="+mn-ea"/>
          <a:cs typeface="+mn-cs"/>
        </a:defRPr>
      </a:lvl6pPr>
      <a:lvl7pPr marL="2741982">
        <a:defRPr>
          <a:latin typeface="+mn-lt"/>
          <a:ea typeface="+mn-ea"/>
          <a:cs typeface="+mn-cs"/>
        </a:defRPr>
      </a:lvl7pPr>
      <a:lvl8pPr marL="3198980">
        <a:defRPr>
          <a:latin typeface="+mn-lt"/>
          <a:ea typeface="+mn-ea"/>
          <a:cs typeface="+mn-cs"/>
        </a:defRPr>
      </a:lvl8pPr>
      <a:lvl9pPr marL="36559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7" Type="http://schemas.openxmlformats.org/officeDocument/2006/relationships/image" Target="../media/image7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bc@eitfood.eu" TargetMode="External"/><Relationship Id="rId4" Type="http://schemas.openxmlformats.org/officeDocument/2006/relationships/image" Target="../media/image8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tfood.eu/programmes/ris-innovation-grants" TargetMode="External"/><Relationship Id="rId4" Type="http://schemas.openxmlformats.org/officeDocument/2006/relationships/image" Target="../media/image8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yyti.fi/p/EITBIC2018_0505/en/eit_cross-kic_business_idea_competition_2018" TargetMode="External"/><Relationship Id="rId4" Type="http://schemas.openxmlformats.org/officeDocument/2006/relationships/image" Target="../media/image8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tfood.eu/programmes/eit-food-ris-fellowships" TargetMode="External"/><Relationship Id="rId4" Type="http://schemas.openxmlformats.org/officeDocument/2006/relationships/image" Target="../media/image8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oodexperts@eitfood.eu" TargetMode="External"/><Relationship Id="rId4" Type="http://schemas.openxmlformats.org/officeDocument/2006/relationships/image" Target="../media/image8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tfood.eu/programmes/eit-food-goverment-executive-academy" TargetMode="External"/><Relationship Id="rId4" Type="http://schemas.openxmlformats.org/officeDocument/2006/relationships/image" Target="../media/image8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tfood.eu/programmes/eit-food-summer-school-on-new-product-development" TargetMode="External"/><Relationship Id="rId4" Type="http://schemas.openxmlformats.org/officeDocument/2006/relationships/image" Target="../media/image8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jp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image" Target="../media/image30.jpg"/><Relationship Id="rId26" Type="http://schemas.openxmlformats.org/officeDocument/2006/relationships/image" Target="../media/image38.jpg"/><Relationship Id="rId39" Type="http://schemas.openxmlformats.org/officeDocument/2006/relationships/image" Target="../media/image51.jpg"/><Relationship Id="rId3" Type="http://schemas.openxmlformats.org/officeDocument/2006/relationships/image" Target="../media/image15.jpg"/><Relationship Id="rId21" Type="http://schemas.openxmlformats.org/officeDocument/2006/relationships/image" Target="../media/image33.jpg"/><Relationship Id="rId34" Type="http://schemas.openxmlformats.org/officeDocument/2006/relationships/image" Target="../media/image46.jpg"/><Relationship Id="rId42" Type="http://schemas.openxmlformats.org/officeDocument/2006/relationships/image" Target="../media/image54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5" Type="http://schemas.openxmlformats.org/officeDocument/2006/relationships/image" Target="../media/image37.jpg"/><Relationship Id="rId33" Type="http://schemas.openxmlformats.org/officeDocument/2006/relationships/image" Target="../media/image45.jpg"/><Relationship Id="rId38" Type="http://schemas.openxmlformats.org/officeDocument/2006/relationships/image" Target="../media/image50.jpg"/><Relationship Id="rId46" Type="http://schemas.openxmlformats.org/officeDocument/2006/relationships/image" Target="../media/image58.jpg"/><Relationship Id="rId2" Type="http://schemas.openxmlformats.org/officeDocument/2006/relationships/image" Target="../media/image14.jpg"/><Relationship Id="rId16" Type="http://schemas.openxmlformats.org/officeDocument/2006/relationships/image" Target="../media/image28.jpg"/><Relationship Id="rId20" Type="http://schemas.openxmlformats.org/officeDocument/2006/relationships/image" Target="../media/image32.jpg"/><Relationship Id="rId29" Type="http://schemas.openxmlformats.org/officeDocument/2006/relationships/image" Target="../media/image41.jpg"/><Relationship Id="rId41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24" Type="http://schemas.openxmlformats.org/officeDocument/2006/relationships/image" Target="../media/image36.jpg"/><Relationship Id="rId32" Type="http://schemas.openxmlformats.org/officeDocument/2006/relationships/image" Target="../media/image44.jpg"/><Relationship Id="rId37" Type="http://schemas.openxmlformats.org/officeDocument/2006/relationships/image" Target="../media/image49.jpg"/><Relationship Id="rId40" Type="http://schemas.openxmlformats.org/officeDocument/2006/relationships/image" Target="../media/image52.jpg"/><Relationship Id="rId45" Type="http://schemas.openxmlformats.org/officeDocument/2006/relationships/image" Target="../media/image57.jp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23" Type="http://schemas.openxmlformats.org/officeDocument/2006/relationships/image" Target="../media/image35.jpg"/><Relationship Id="rId28" Type="http://schemas.openxmlformats.org/officeDocument/2006/relationships/image" Target="../media/image40.jpg"/><Relationship Id="rId36" Type="http://schemas.openxmlformats.org/officeDocument/2006/relationships/image" Target="../media/image48.jpg"/><Relationship Id="rId10" Type="http://schemas.openxmlformats.org/officeDocument/2006/relationships/image" Target="../media/image22.jpg"/><Relationship Id="rId19" Type="http://schemas.openxmlformats.org/officeDocument/2006/relationships/image" Target="../media/image31.jpg"/><Relationship Id="rId31" Type="http://schemas.openxmlformats.org/officeDocument/2006/relationships/image" Target="../media/image43.jpg"/><Relationship Id="rId44" Type="http://schemas.openxmlformats.org/officeDocument/2006/relationships/image" Target="../media/image56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Relationship Id="rId22" Type="http://schemas.openxmlformats.org/officeDocument/2006/relationships/image" Target="../media/image34.jpg"/><Relationship Id="rId27" Type="http://schemas.openxmlformats.org/officeDocument/2006/relationships/image" Target="../media/image39.jpg"/><Relationship Id="rId30" Type="http://schemas.openxmlformats.org/officeDocument/2006/relationships/image" Target="../media/image42.jpg"/><Relationship Id="rId35" Type="http://schemas.openxmlformats.org/officeDocument/2006/relationships/image" Target="../media/image47.jpg"/><Relationship Id="rId43" Type="http://schemas.openxmlformats.org/officeDocument/2006/relationships/image" Target="../media/image5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5482" y="-1251513"/>
            <a:ext cx="6045583" cy="6204513"/>
          </a:xfrm>
        </p:spPr>
      </p:pic>
      <p:sp>
        <p:nvSpPr>
          <p:cNvPr id="9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323529" y="5735436"/>
            <a:ext cx="8424936" cy="221091"/>
          </a:xfrm>
          <a:prstGeom prst="rect">
            <a:avLst/>
          </a:prstGeom>
        </p:spPr>
        <p:txBody>
          <a:bodyPr/>
          <a:lstStyle/>
          <a:p>
            <a:r>
              <a:rPr lang="en-US" sz="800" i="1" dirty="0" err="1"/>
              <a:t>Iniziativa</a:t>
            </a:r>
            <a:r>
              <a:rPr lang="en-US" sz="800" i="1" dirty="0"/>
              <a:t> </a:t>
            </a:r>
            <a:r>
              <a:rPr lang="en-US" sz="800" i="1" dirty="0" err="1"/>
              <a:t>dell’Università</a:t>
            </a:r>
            <a:r>
              <a:rPr lang="en-US" sz="800" i="1" dirty="0"/>
              <a:t> </a:t>
            </a:r>
            <a:r>
              <a:rPr lang="en-US" sz="800" i="1" dirty="0" err="1"/>
              <a:t>degli</a:t>
            </a:r>
            <a:r>
              <a:rPr lang="en-US" sz="800" i="1" dirty="0"/>
              <a:t> </a:t>
            </a:r>
            <a:r>
              <a:rPr lang="en-US" sz="800" i="1" dirty="0" err="1"/>
              <a:t>Studi</a:t>
            </a:r>
            <a:r>
              <a:rPr lang="en-US" sz="800" i="1" dirty="0"/>
              <a:t> di Bari Aldo Moro, HUB Italy di EIT Food</a:t>
            </a:r>
            <a:endParaRPr lang="es-ES" sz="800" i="1" dirty="0"/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-36507" y="2492900"/>
            <a:ext cx="8785733" cy="2406756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3200" b="1" dirty="0">
                <a:solidFill>
                  <a:srgbClr val="0033CC"/>
                </a:solidFill>
              </a:rPr>
              <a:t>EIT </a:t>
            </a:r>
            <a:r>
              <a:rPr lang="it-IT" sz="3200" b="1" dirty="0" err="1">
                <a:solidFill>
                  <a:srgbClr val="0033CC"/>
                </a:solidFill>
              </a:rPr>
              <a:t>Food</a:t>
            </a:r>
            <a:r>
              <a:rPr lang="it-IT" sz="3200" b="1" dirty="0">
                <a:solidFill>
                  <a:srgbClr val="0033CC"/>
                </a:solidFill>
              </a:rPr>
              <a:t>: nuove opportunità per la ricerca e l’innovazione dell’ecosistema alimentare</a:t>
            </a:r>
            <a:endParaRPr lang="it-IT" sz="1800" b="1" dirty="0">
              <a:solidFill>
                <a:srgbClr val="0033CC"/>
              </a:solidFill>
            </a:endParaRPr>
          </a:p>
          <a:p>
            <a:pPr lvl="0">
              <a:defRPr/>
            </a:pPr>
            <a:r>
              <a:rPr lang="it-IT" sz="1800" b="1" dirty="0">
                <a:solidFill>
                  <a:srgbClr val="008000"/>
                </a:solidFill>
              </a:rPr>
              <a:t>Prof.ssa Maria De Angelis</a:t>
            </a:r>
          </a:p>
          <a:p>
            <a:pPr>
              <a:defRPr/>
            </a:pPr>
            <a:r>
              <a:rPr lang="it-IT" sz="1800" b="1" dirty="0">
                <a:solidFill>
                  <a:srgbClr val="008000"/>
                </a:solidFill>
              </a:rPr>
              <a:t>Responsabile scientifico di EIT FOOD HUB Italia</a:t>
            </a:r>
            <a:endParaRPr lang="en-US" sz="1800" b="1" dirty="0">
              <a:solidFill>
                <a:srgbClr val="008000"/>
              </a:solidFill>
            </a:endParaRPr>
          </a:p>
          <a:p>
            <a:pPr lvl="0">
              <a:defRPr/>
            </a:pPr>
            <a:r>
              <a:rPr lang="it-IT" sz="1800" b="1" dirty="0">
                <a:solidFill>
                  <a:srgbClr val="008000"/>
                </a:solidFill>
              </a:rPr>
              <a:t>Dipartimento di Scienze del Suolo, della </a:t>
            </a:r>
            <a:r>
              <a:rPr lang="it-IT" sz="1800" b="1">
                <a:solidFill>
                  <a:srgbClr val="008000"/>
                </a:solidFill>
              </a:rPr>
              <a:t>Pianta </a:t>
            </a:r>
          </a:p>
          <a:p>
            <a:pPr lvl="0">
              <a:defRPr/>
            </a:pPr>
            <a:r>
              <a:rPr lang="it-IT" sz="1800" b="1">
                <a:solidFill>
                  <a:srgbClr val="008000"/>
                </a:solidFill>
              </a:rPr>
              <a:t>e </a:t>
            </a:r>
            <a:r>
              <a:rPr lang="it-IT" sz="1800" b="1" dirty="0">
                <a:solidFill>
                  <a:srgbClr val="008000"/>
                </a:solidFill>
              </a:rPr>
              <a:t>degli Alimenti, Università degli Studi di Bari Aldo Moro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70" y="6022378"/>
            <a:ext cx="718566" cy="57497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516217" y="6109954"/>
            <a:ext cx="2304256" cy="318790"/>
          </a:xfrm>
          <a:prstGeom prst="rect">
            <a:avLst/>
          </a:prstGeom>
          <a:noFill/>
        </p:spPr>
        <p:txBody>
          <a:bodyPr wrap="square" lIns="91383" tIns="45692" rIns="91383" bIns="45692" rtlCol="0">
            <a:spAutoFit/>
          </a:bodyPr>
          <a:lstStyle/>
          <a:p>
            <a:r>
              <a:rPr lang="it-IT" sz="1400" b="1" dirty="0"/>
              <a:t>Bari, 12 ottobre 2018</a:t>
            </a:r>
          </a:p>
        </p:txBody>
      </p:sp>
    </p:spTree>
    <p:extLst>
      <p:ext uri="{BB962C8B-B14F-4D97-AF65-F5344CB8AC3E}">
        <p14:creationId xmlns:p14="http://schemas.microsoft.com/office/powerpoint/2010/main" val="51691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934" y="674792"/>
            <a:ext cx="7680130" cy="518453"/>
          </a:xfrm>
          <a:prstGeom prst="rect">
            <a:avLst/>
          </a:prstGeom>
        </p:spPr>
        <p:txBody>
          <a:bodyPr vert="horz" wrap="square" lIns="0" tIns="135572" rIns="0" bIns="0" rtlCol="0">
            <a:spAutoFit/>
          </a:bodyPr>
          <a:lstStyle/>
          <a:p>
            <a:pPr marL="95209"/>
            <a:r>
              <a:rPr sz="2400" dirty="0"/>
              <a:t>Research &amp;</a:t>
            </a:r>
            <a:r>
              <a:rPr sz="2400" spc="-105" dirty="0"/>
              <a:t> </a:t>
            </a:r>
            <a:r>
              <a:rPr sz="2400" spc="20" dirty="0" err="1"/>
              <a:t>Innova</a:t>
            </a:r>
            <a:r>
              <a:rPr lang="it-IT" sz="2400" spc="20" dirty="0"/>
              <a:t>ti</a:t>
            </a:r>
            <a:r>
              <a:rPr sz="2400" spc="20" dirty="0"/>
              <a:t>on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" y="1700808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7898" y="0"/>
                </a:lnTo>
              </a:path>
            </a:pathLst>
          </a:custGeom>
          <a:ln w="9524">
            <a:solidFill>
              <a:srgbClr val="87B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9798" y="16627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70" y="2994"/>
                </a:lnTo>
                <a:lnTo>
                  <a:pt x="11159" y="11159"/>
                </a:lnTo>
                <a:lnTo>
                  <a:pt x="2994" y="23270"/>
                </a:lnTo>
                <a:lnTo>
                  <a:pt x="0" y="38100"/>
                </a:lnTo>
                <a:lnTo>
                  <a:pt x="2994" y="52930"/>
                </a:lnTo>
                <a:lnTo>
                  <a:pt x="11159" y="65040"/>
                </a:lnTo>
                <a:lnTo>
                  <a:pt x="23270" y="73205"/>
                </a:lnTo>
                <a:lnTo>
                  <a:pt x="38100" y="76200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30"/>
                </a:lnTo>
                <a:lnTo>
                  <a:pt x="76200" y="38100"/>
                </a:lnTo>
                <a:lnTo>
                  <a:pt x="73205" y="23270"/>
                </a:lnTo>
                <a:lnTo>
                  <a:pt x="65040" y="11159"/>
                </a:lnTo>
                <a:lnTo>
                  <a:pt x="52930" y="2994"/>
                </a:lnTo>
                <a:lnTo>
                  <a:pt x="38100" y="0"/>
                </a:lnTo>
                <a:close/>
              </a:path>
            </a:pathLst>
          </a:custGeom>
          <a:solidFill>
            <a:srgbClr val="87B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1270" y="0"/>
            <a:ext cx="354272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7988" y="2492902"/>
            <a:ext cx="2180009" cy="1703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529207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7410" y="2440417"/>
            <a:ext cx="3424554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147" indent="-421453">
              <a:buClr>
                <a:srgbClr val="004494"/>
              </a:buClr>
              <a:buAutoNum type="arabicPeriod"/>
              <a:tabLst>
                <a:tab pos="434781" algn="l"/>
              </a:tabLst>
            </a:pPr>
            <a:r>
              <a:rPr sz="2000" b="1" dirty="0">
                <a:solidFill>
                  <a:srgbClr val="0059A5"/>
                </a:solidFill>
                <a:latin typeface="Calibri"/>
                <a:cs typeface="Calibri"/>
              </a:rPr>
              <a:t>FOODCONNECTS</a:t>
            </a:r>
            <a:r>
              <a:rPr sz="2000" b="1" spc="-100" dirty="0">
                <a:solidFill>
                  <a:srgbClr val="0059A5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59A5"/>
                </a:solidFill>
                <a:latin typeface="Calibri"/>
                <a:cs typeface="Calibri"/>
              </a:rPr>
              <a:t>ASSISTANT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4494"/>
              </a:buClr>
              <a:buFont typeface="Calibri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  <a:buClr>
                <a:srgbClr val="004494"/>
              </a:buClr>
              <a:buFont typeface="Calibri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434147" indent="-421453">
              <a:buAutoNum type="arabicPeriod"/>
              <a:tabLst>
                <a:tab pos="434781" algn="l"/>
              </a:tabLst>
            </a:pPr>
            <a:r>
              <a:rPr sz="2000" b="1" dirty="0">
                <a:solidFill>
                  <a:srgbClr val="004494"/>
                </a:solidFill>
                <a:latin typeface="Calibri"/>
                <a:cs typeface="Calibri"/>
              </a:rPr>
              <a:t>YOUR</a:t>
            </a:r>
            <a:r>
              <a:rPr sz="2000" b="1" spc="-100" dirty="0">
                <a:solidFill>
                  <a:srgbClr val="00449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494"/>
                </a:solidFill>
                <a:latin typeface="Calibri"/>
                <a:cs typeface="Calibri"/>
              </a:rPr>
              <a:t>FORK2FARM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4494"/>
              </a:buClr>
              <a:buFont typeface="Calibri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  <a:buClr>
                <a:srgbClr val="004494"/>
              </a:buClr>
              <a:buFont typeface="Calibri"/>
              <a:buAutoNum type="arabicPeriod"/>
            </a:pPr>
            <a:endParaRPr sz="2500">
              <a:latin typeface="Times New Roman"/>
              <a:cs typeface="Times New Roman"/>
            </a:endParaRPr>
          </a:p>
          <a:p>
            <a:pPr marL="434147" indent="-421453">
              <a:buAutoNum type="arabicPeriod"/>
              <a:tabLst>
                <a:tab pos="434781" algn="l"/>
              </a:tabLst>
            </a:pPr>
            <a:r>
              <a:rPr sz="2000" b="1" dirty="0">
                <a:solidFill>
                  <a:srgbClr val="004494"/>
                </a:solidFill>
                <a:latin typeface="Calibri"/>
                <a:cs typeface="Calibri"/>
              </a:rPr>
              <a:t>THE WEB OF</a:t>
            </a:r>
            <a:r>
              <a:rPr sz="2000" b="1" spc="-100" dirty="0">
                <a:solidFill>
                  <a:srgbClr val="00449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494"/>
                </a:solidFill>
                <a:latin typeface="Calibri"/>
                <a:cs typeface="Calibri"/>
              </a:rPr>
              <a:t>FOOD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4494"/>
              </a:buClr>
              <a:buFont typeface="Calibri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  <a:buClr>
                <a:srgbClr val="004494"/>
              </a:buClr>
              <a:buFont typeface="Calibri"/>
              <a:buAutoNum type="arabicPeriod"/>
            </a:pPr>
            <a:endParaRPr sz="2600">
              <a:latin typeface="Times New Roman"/>
              <a:cs typeface="Times New Roman"/>
            </a:endParaRPr>
          </a:p>
          <a:p>
            <a:pPr marL="434147" indent="-421453">
              <a:buAutoNum type="arabicPeriod"/>
              <a:tabLst>
                <a:tab pos="434781" algn="l"/>
              </a:tabLst>
            </a:pPr>
            <a:r>
              <a:rPr sz="2000" b="1" dirty="0">
                <a:solidFill>
                  <a:srgbClr val="004494"/>
                </a:solidFill>
                <a:latin typeface="Calibri"/>
                <a:cs typeface="Calibri"/>
              </a:rPr>
              <a:t>THE ZERO WASTE</a:t>
            </a:r>
            <a:r>
              <a:rPr sz="2000" b="1" spc="-100" dirty="0">
                <a:solidFill>
                  <a:srgbClr val="00449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4494"/>
                </a:solidFill>
                <a:latin typeface="Calibri"/>
                <a:cs typeface="Calibri"/>
              </a:rPr>
              <a:t>AGENDA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67411" y="542712"/>
            <a:ext cx="3119390" cy="1139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 marR="5078">
              <a:lnSpc>
                <a:spcPts val="4297"/>
              </a:lnSpc>
            </a:pPr>
            <a:r>
              <a:rPr lang="it-IT" dirty="0">
                <a:solidFill>
                  <a:srgbClr val="004494"/>
                </a:solidFill>
              </a:rPr>
              <a:t>Progr</a:t>
            </a:r>
            <a:r>
              <a:rPr lang="it-IT" spc="-5" dirty="0">
                <a:solidFill>
                  <a:srgbClr val="004494"/>
                </a:solidFill>
              </a:rPr>
              <a:t>a</a:t>
            </a:r>
            <a:r>
              <a:rPr lang="it-IT" dirty="0">
                <a:solidFill>
                  <a:srgbClr val="004494"/>
                </a:solidFill>
              </a:rPr>
              <a:t>mmi di</a:t>
            </a:r>
            <a:br>
              <a:rPr lang="it-IT" dirty="0">
                <a:solidFill>
                  <a:srgbClr val="004494"/>
                </a:solidFill>
              </a:rPr>
            </a:br>
            <a:r>
              <a:rPr lang="it-IT" spc="30" dirty="0"/>
              <a:t>innovazione</a:t>
            </a:r>
            <a:endParaRPr dirty="0">
              <a:solidFill>
                <a:srgbClr val="00449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934" y="674792"/>
            <a:ext cx="7680130" cy="518453"/>
          </a:xfrm>
          <a:prstGeom prst="rect">
            <a:avLst/>
          </a:prstGeom>
        </p:spPr>
        <p:txBody>
          <a:bodyPr vert="horz" wrap="square" lIns="0" tIns="135572" rIns="0" bIns="0" rtlCol="0">
            <a:spAutoFit/>
          </a:bodyPr>
          <a:lstStyle/>
          <a:p>
            <a:pPr marL="95209"/>
            <a:r>
              <a:rPr lang="it-IT" sz="2400" spc="-5" dirty="0"/>
              <a:t>Creazione di </a:t>
            </a:r>
            <a:r>
              <a:rPr sz="2400" spc="-5" dirty="0"/>
              <a:t>Business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" y="1700808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7898" y="0"/>
                </a:lnTo>
              </a:path>
            </a:pathLst>
          </a:custGeom>
          <a:ln w="9524">
            <a:solidFill>
              <a:srgbClr val="87B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9798" y="16627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70" y="2994"/>
                </a:lnTo>
                <a:lnTo>
                  <a:pt x="11159" y="11159"/>
                </a:lnTo>
                <a:lnTo>
                  <a:pt x="2994" y="23270"/>
                </a:lnTo>
                <a:lnTo>
                  <a:pt x="0" y="38100"/>
                </a:lnTo>
                <a:lnTo>
                  <a:pt x="2994" y="52930"/>
                </a:lnTo>
                <a:lnTo>
                  <a:pt x="11159" y="65040"/>
                </a:lnTo>
                <a:lnTo>
                  <a:pt x="23270" y="73205"/>
                </a:lnTo>
                <a:lnTo>
                  <a:pt x="38100" y="76200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30"/>
                </a:lnTo>
                <a:lnTo>
                  <a:pt x="76200" y="38100"/>
                </a:lnTo>
                <a:lnTo>
                  <a:pt x="73205" y="23270"/>
                </a:lnTo>
                <a:lnTo>
                  <a:pt x="65040" y="11159"/>
                </a:lnTo>
                <a:lnTo>
                  <a:pt x="52930" y="2994"/>
                </a:lnTo>
                <a:lnTo>
                  <a:pt x="38100" y="0"/>
                </a:lnTo>
                <a:close/>
              </a:path>
            </a:pathLst>
          </a:custGeom>
          <a:solidFill>
            <a:srgbClr val="87B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1270" y="0"/>
            <a:ext cx="354272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9752" y="3429001"/>
            <a:ext cx="3261516" cy="3428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27988" y="2492902"/>
            <a:ext cx="2180009" cy="1703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934" y="674792"/>
            <a:ext cx="7680130" cy="518453"/>
          </a:xfrm>
          <a:prstGeom prst="rect">
            <a:avLst/>
          </a:prstGeom>
        </p:spPr>
        <p:txBody>
          <a:bodyPr vert="horz" wrap="square" lIns="0" tIns="135572" rIns="0" bIns="0" rtlCol="0">
            <a:spAutoFit/>
          </a:bodyPr>
          <a:lstStyle/>
          <a:p>
            <a:pPr marL="1009202"/>
            <a:r>
              <a:rPr lang="it-IT" sz="2400" dirty="0"/>
              <a:t>Educazione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" y="1700808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7898" y="0"/>
                </a:lnTo>
              </a:path>
            </a:pathLst>
          </a:custGeom>
          <a:ln w="9524">
            <a:solidFill>
              <a:srgbClr val="87B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9798" y="16627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70" y="2994"/>
                </a:lnTo>
                <a:lnTo>
                  <a:pt x="11159" y="11159"/>
                </a:lnTo>
                <a:lnTo>
                  <a:pt x="2994" y="23270"/>
                </a:lnTo>
                <a:lnTo>
                  <a:pt x="0" y="38100"/>
                </a:lnTo>
                <a:lnTo>
                  <a:pt x="2994" y="52930"/>
                </a:lnTo>
                <a:lnTo>
                  <a:pt x="11159" y="65040"/>
                </a:lnTo>
                <a:lnTo>
                  <a:pt x="23270" y="73205"/>
                </a:lnTo>
                <a:lnTo>
                  <a:pt x="38100" y="76200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30"/>
                </a:lnTo>
                <a:lnTo>
                  <a:pt x="76200" y="38100"/>
                </a:lnTo>
                <a:lnTo>
                  <a:pt x="73205" y="23270"/>
                </a:lnTo>
                <a:lnTo>
                  <a:pt x="65040" y="11159"/>
                </a:lnTo>
                <a:lnTo>
                  <a:pt x="52930" y="2994"/>
                </a:lnTo>
                <a:lnTo>
                  <a:pt x="38100" y="0"/>
                </a:lnTo>
                <a:close/>
              </a:path>
            </a:pathLst>
          </a:custGeom>
          <a:solidFill>
            <a:srgbClr val="87B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9757" y="5"/>
            <a:ext cx="680424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0580" y="6555001"/>
            <a:ext cx="163811" cy="16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4"/>
            <a:ext cx="9144000" cy="713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100">
              <a:latin typeface="Times New Roman"/>
              <a:cs typeface="Times New Roman"/>
            </a:endParaRPr>
          </a:p>
          <a:p>
            <a:pPr marR="243734" algn="r">
              <a:tabLst>
                <a:tab pos="1019357" algn="r"/>
              </a:tabLst>
            </a:pPr>
            <a:r>
              <a:rPr sz="700" dirty="0">
                <a:solidFill>
                  <a:srgbClr val="224860"/>
                </a:solidFill>
                <a:latin typeface="Calibri"/>
                <a:cs typeface="Calibri"/>
              </a:rPr>
              <a:t>Partners</a:t>
            </a:r>
            <a:r>
              <a:rPr sz="700" spc="-10" dirty="0">
                <a:solidFill>
                  <a:srgbClr val="224860"/>
                </a:solidFill>
                <a:latin typeface="Calibri"/>
                <a:cs typeface="Calibri"/>
              </a:rPr>
              <a:t> </a:t>
            </a:r>
            <a:r>
              <a:rPr sz="700" dirty="0">
                <a:solidFill>
                  <a:srgbClr val="224860"/>
                </a:solidFill>
                <a:latin typeface="Calibri"/>
                <a:cs typeface="Calibri"/>
              </a:rPr>
              <a:t>meeCng</a:t>
            </a:r>
            <a:r>
              <a:rPr sz="1200" baseline="10416" dirty="0">
                <a:solidFill>
                  <a:srgbClr val="224860"/>
                </a:solidFill>
                <a:latin typeface="Times New Roman"/>
                <a:cs typeface="Times New Roman"/>
              </a:rPr>
              <a:t>	</a:t>
            </a:r>
            <a:r>
              <a:rPr sz="1200" baseline="10416" dirty="0">
                <a:solidFill>
                  <a:srgbClr val="224860"/>
                </a:solidFill>
                <a:latin typeface="Calibri"/>
                <a:cs typeface="Calibri"/>
              </a:rPr>
              <a:t>24</a:t>
            </a:r>
            <a:endParaRPr sz="1200" baseline="10416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507" y="6561346"/>
            <a:ext cx="696093" cy="204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8"/>
                </a:moveTo>
                <a:lnTo>
                  <a:pt x="9143998" y="6857998"/>
                </a:lnTo>
                <a:lnTo>
                  <a:pt x="914399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87B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5618" y="3"/>
            <a:ext cx="4548380" cy="4741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5289" y="388938"/>
            <a:ext cx="2690811" cy="755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0259" y="4410824"/>
            <a:ext cx="4559300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Co-</a:t>
            </a:r>
            <a:r>
              <a:rPr sz="3000" spc="5" dirty="0" err="1">
                <a:solidFill>
                  <a:srgbClr val="FFFFFF"/>
                </a:solidFill>
                <a:latin typeface="Calibri"/>
                <a:cs typeface="Calibri"/>
              </a:rPr>
              <a:t>Loca</a:t>
            </a:r>
            <a:r>
              <a:rPr lang="it-IT" sz="3000" spc="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Centres EIT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" y="457200"/>
            <a:ext cx="919825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154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eit food b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4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7409" y="317854"/>
            <a:ext cx="2172405" cy="1380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5800" y="1752600"/>
            <a:ext cx="7467600" cy="47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8">
              <a:lnSpc>
                <a:spcPct val="150000"/>
              </a:lnSpc>
            </a:pP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Piani di lavoro di EIT </a:t>
            </a:r>
            <a:r>
              <a:rPr lang="it-IT" spc="-9" dirty="0" err="1">
                <a:solidFill>
                  <a:srgbClr val="333333"/>
                </a:solidFill>
                <a:latin typeface="Comic Sans MS" pitchFamily="66" charset="0"/>
                <a:cs typeface="Calibri"/>
              </a:rPr>
              <a:t>HUBs</a:t>
            </a: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 per il 2018:</a:t>
            </a:r>
            <a:endParaRPr dirty="0">
              <a:latin typeface="Comic Sans MS" pitchFamily="66" charset="0"/>
              <a:cs typeface="Times New Roman"/>
            </a:endParaRPr>
          </a:p>
          <a:p>
            <a:pPr marL="296878" indent="-285750">
              <a:lnSpc>
                <a:spcPct val="150000"/>
              </a:lnSpc>
              <a:spcBef>
                <a:spcPts val="692"/>
              </a:spcBef>
              <a:buClr>
                <a:srgbClr val="6BB644"/>
              </a:buClr>
              <a:buFont typeface="Wingdings" pitchFamily="2" charset="2"/>
              <a:buChar char="Ø"/>
              <a:tabLst>
                <a:tab pos="169140" algn="l"/>
              </a:tabLst>
            </a:pP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aggiornare gli elenchi di contatti delle parti interessate</a:t>
            </a:r>
          </a:p>
          <a:p>
            <a:pPr marL="296878" indent="-285750">
              <a:lnSpc>
                <a:spcPct val="150000"/>
              </a:lnSpc>
              <a:spcBef>
                <a:spcPts val="692"/>
              </a:spcBef>
              <a:buClr>
                <a:srgbClr val="6BB644"/>
              </a:buClr>
              <a:buFont typeface="Wingdings" pitchFamily="2" charset="2"/>
              <a:buChar char="Ø"/>
              <a:tabLst>
                <a:tab pos="169140" algn="l"/>
              </a:tabLst>
            </a:pP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mantenere le relazioni con i partner regionali selezionati</a:t>
            </a:r>
          </a:p>
          <a:p>
            <a:pPr marL="296878" indent="-285750">
              <a:lnSpc>
                <a:spcPct val="150000"/>
              </a:lnSpc>
              <a:spcBef>
                <a:spcPts val="692"/>
              </a:spcBef>
              <a:buClr>
                <a:srgbClr val="6BB644"/>
              </a:buClr>
              <a:buFont typeface="Wingdings" pitchFamily="2" charset="2"/>
              <a:buChar char="Ø"/>
              <a:tabLst>
                <a:tab pos="169140" algn="l"/>
              </a:tabLst>
            </a:pP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impegnarsi nell'esplorazione della comunità locale di start-up e SME</a:t>
            </a:r>
          </a:p>
          <a:p>
            <a:pPr marL="296878" indent="-285750">
              <a:lnSpc>
                <a:spcPct val="150000"/>
              </a:lnSpc>
              <a:spcBef>
                <a:spcPts val="692"/>
              </a:spcBef>
              <a:buClr>
                <a:srgbClr val="6BB644"/>
              </a:buClr>
              <a:buFont typeface="Wingdings" pitchFamily="2" charset="2"/>
              <a:buChar char="Ø"/>
              <a:tabLst>
                <a:tab pos="169140" algn="l"/>
              </a:tabLst>
            </a:pP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organizzare eventi per le parti interessate (workshop per </a:t>
            </a:r>
            <a:r>
              <a:rPr lang="it-IT" spc="-9" dirty="0" err="1">
                <a:solidFill>
                  <a:srgbClr val="333333"/>
                </a:solidFill>
                <a:latin typeface="Comic Sans MS" pitchFamily="66" charset="0"/>
                <a:cs typeface="Calibri"/>
              </a:rPr>
              <a:t>Fellowship</a:t>
            </a: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 RIS, Demo </a:t>
            </a:r>
            <a:r>
              <a:rPr lang="it-IT" spc="-9" dirty="0" err="1">
                <a:solidFill>
                  <a:srgbClr val="333333"/>
                </a:solidFill>
                <a:latin typeface="Comic Sans MS" pitchFamily="66" charset="0"/>
                <a:cs typeface="Calibri"/>
              </a:rPr>
              <a:t>Days</a:t>
            </a: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, evento di sensibilizzazione)</a:t>
            </a:r>
          </a:p>
          <a:p>
            <a:pPr marL="296878" indent="-285750">
              <a:lnSpc>
                <a:spcPct val="150000"/>
              </a:lnSpc>
              <a:spcBef>
                <a:spcPts val="692"/>
              </a:spcBef>
              <a:buClr>
                <a:srgbClr val="6BB644"/>
              </a:buClr>
              <a:buFont typeface="Wingdings" pitchFamily="2" charset="2"/>
              <a:buChar char="Ø"/>
              <a:tabLst>
                <a:tab pos="169140" algn="l"/>
              </a:tabLst>
            </a:pP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sostenere il reclutamento e la selezione dei beneficiari (studenti, dirigenti di governo, aziende, ...)</a:t>
            </a:r>
          </a:p>
          <a:p>
            <a:pPr marL="296878" indent="-285750">
              <a:lnSpc>
                <a:spcPct val="150000"/>
              </a:lnSpc>
              <a:spcBef>
                <a:spcPts val="692"/>
              </a:spcBef>
              <a:buClr>
                <a:srgbClr val="6BB644"/>
              </a:buClr>
              <a:buFont typeface="Wingdings" pitchFamily="2" charset="2"/>
              <a:buChar char="Ø"/>
              <a:tabLst>
                <a:tab pos="169140" algn="l"/>
              </a:tabLst>
            </a:pP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promuovere gli strumenti dell'EIT </a:t>
            </a:r>
            <a:r>
              <a:rPr lang="it-IT" spc="-9" dirty="0" err="1">
                <a:solidFill>
                  <a:srgbClr val="333333"/>
                </a:solidFill>
                <a:latin typeface="Comic Sans MS" pitchFamily="66" charset="0"/>
                <a:cs typeface="Calibri"/>
              </a:rPr>
              <a:t>Food</a:t>
            </a: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 nei loro paesi target</a:t>
            </a:r>
          </a:p>
          <a:p>
            <a:pPr marL="296878" indent="-285750">
              <a:lnSpc>
                <a:spcPct val="150000"/>
              </a:lnSpc>
              <a:spcBef>
                <a:spcPts val="692"/>
              </a:spcBef>
              <a:buClr>
                <a:srgbClr val="6BB644"/>
              </a:buClr>
              <a:buFont typeface="Wingdings" pitchFamily="2" charset="2"/>
              <a:buChar char="Ø"/>
              <a:tabLst>
                <a:tab pos="169140" algn="l"/>
              </a:tabLst>
            </a:pPr>
            <a:r>
              <a:rPr lang="it-IT" spc="-9" dirty="0">
                <a:solidFill>
                  <a:srgbClr val="333333"/>
                </a:solidFill>
                <a:latin typeface="Comic Sans MS" pitchFamily="66" charset="0"/>
                <a:cs typeface="Calibri"/>
              </a:rPr>
              <a:t>acquisire i finanziamenti locali</a:t>
            </a:r>
            <a:endParaRPr dirty="0">
              <a:latin typeface="Comic Sans MS" pitchFamily="66" charset="0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1934" y="674796"/>
            <a:ext cx="7680130" cy="679581"/>
          </a:xfrm>
          <a:prstGeom prst="rect">
            <a:avLst/>
          </a:prstGeom>
        </p:spPr>
        <p:txBody>
          <a:bodyPr vert="horz" wrap="square" lIns="0" tIns="102820" rIns="0" bIns="0" rtlCol="0">
            <a:spAutoFit/>
          </a:bodyPr>
          <a:lstStyle/>
          <a:p>
            <a:pPr marL="104043"/>
            <a:r>
              <a:rPr spc="-267" dirty="0">
                <a:latin typeface="Times New Roman"/>
                <a:cs typeface="Times New Roman"/>
              </a:rPr>
              <a:t>EIT  </a:t>
            </a:r>
            <a:r>
              <a:rPr spc="-197" dirty="0">
                <a:latin typeface="Times New Roman"/>
                <a:cs typeface="Times New Roman"/>
              </a:rPr>
              <a:t>FOOD </a:t>
            </a:r>
            <a:r>
              <a:rPr spc="-228" dirty="0">
                <a:latin typeface="Times New Roman"/>
                <a:cs typeface="Times New Roman"/>
              </a:rPr>
              <a:t>RIS </a:t>
            </a:r>
            <a:r>
              <a:rPr spc="-13" dirty="0">
                <a:latin typeface="Times New Roman"/>
                <a:cs typeface="Times New Roman"/>
              </a:rPr>
              <a:t>Hubs </a:t>
            </a:r>
            <a:r>
              <a:rPr spc="-75" dirty="0">
                <a:latin typeface="Times New Roman"/>
                <a:cs typeface="Times New Roman"/>
              </a:rPr>
              <a:t>-</a:t>
            </a:r>
            <a:r>
              <a:rPr spc="-61" dirty="0">
                <a:latin typeface="Times New Roman"/>
                <a:cs typeface="Times New Roman"/>
              </a:rPr>
              <a:t> </a:t>
            </a:r>
            <a:r>
              <a:rPr spc="48" dirty="0">
                <a:latin typeface="Times New Roman"/>
                <a:cs typeface="Times New Roman"/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489294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072"/>
            <a:ext cx="8763000" cy="640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60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22"/>
          <p:cNvSpPr/>
          <p:nvPr/>
        </p:nvSpPr>
        <p:spPr>
          <a:xfrm>
            <a:off x="4872247" y="4252285"/>
            <a:ext cx="1324360" cy="683085"/>
          </a:xfrm>
          <a:custGeom>
            <a:avLst/>
            <a:gdLst/>
            <a:ahLst/>
            <a:cxnLst/>
            <a:rect l="l" t="t" r="r" b="b"/>
            <a:pathLst>
              <a:path w="1548765" h="798829">
                <a:moveTo>
                  <a:pt x="1467612" y="798576"/>
                </a:moveTo>
                <a:lnTo>
                  <a:pt x="79248" y="798576"/>
                </a:lnTo>
                <a:lnTo>
                  <a:pt x="48220" y="792408"/>
                </a:lnTo>
                <a:lnTo>
                  <a:pt x="23050" y="775525"/>
                </a:lnTo>
                <a:lnTo>
                  <a:pt x="6167" y="750355"/>
                </a:lnTo>
                <a:lnTo>
                  <a:pt x="0" y="719328"/>
                </a:lnTo>
                <a:lnTo>
                  <a:pt x="0" y="80772"/>
                </a:lnTo>
                <a:lnTo>
                  <a:pt x="6167" y="49506"/>
                </a:lnTo>
                <a:lnTo>
                  <a:pt x="23050" y="23812"/>
                </a:lnTo>
                <a:lnTo>
                  <a:pt x="48220" y="6405"/>
                </a:lnTo>
                <a:lnTo>
                  <a:pt x="79248" y="0"/>
                </a:lnTo>
                <a:lnTo>
                  <a:pt x="1467612" y="0"/>
                </a:lnTo>
                <a:lnTo>
                  <a:pt x="1498877" y="6405"/>
                </a:lnTo>
                <a:lnTo>
                  <a:pt x="1524571" y="23812"/>
                </a:lnTo>
                <a:lnTo>
                  <a:pt x="1541978" y="49506"/>
                </a:lnTo>
                <a:lnTo>
                  <a:pt x="1548383" y="80772"/>
                </a:lnTo>
                <a:lnTo>
                  <a:pt x="1548383" y="719328"/>
                </a:lnTo>
                <a:lnTo>
                  <a:pt x="1541978" y="750355"/>
                </a:lnTo>
                <a:lnTo>
                  <a:pt x="1524571" y="775525"/>
                </a:lnTo>
                <a:lnTo>
                  <a:pt x="1498877" y="792408"/>
                </a:lnTo>
                <a:lnTo>
                  <a:pt x="1467612" y="798576"/>
                </a:lnTo>
                <a:close/>
              </a:path>
            </a:pathLst>
          </a:custGeom>
          <a:solidFill>
            <a:srgbClr val="034DA1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6" name="object 22"/>
          <p:cNvSpPr/>
          <p:nvPr/>
        </p:nvSpPr>
        <p:spPr>
          <a:xfrm>
            <a:off x="4876619" y="4276069"/>
            <a:ext cx="1324360" cy="683085"/>
          </a:xfrm>
          <a:custGeom>
            <a:avLst/>
            <a:gdLst/>
            <a:ahLst/>
            <a:cxnLst/>
            <a:rect l="l" t="t" r="r" b="b"/>
            <a:pathLst>
              <a:path w="1548765" h="798829">
                <a:moveTo>
                  <a:pt x="1467612" y="798576"/>
                </a:moveTo>
                <a:lnTo>
                  <a:pt x="79248" y="798576"/>
                </a:lnTo>
                <a:lnTo>
                  <a:pt x="48220" y="792408"/>
                </a:lnTo>
                <a:lnTo>
                  <a:pt x="23050" y="775525"/>
                </a:lnTo>
                <a:lnTo>
                  <a:pt x="6167" y="750355"/>
                </a:lnTo>
                <a:lnTo>
                  <a:pt x="0" y="719328"/>
                </a:lnTo>
                <a:lnTo>
                  <a:pt x="0" y="80772"/>
                </a:lnTo>
                <a:lnTo>
                  <a:pt x="6167" y="49506"/>
                </a:lnTo>
                <a:lnTo>
                  <a:pt x="23050" y="23812"/>
                </a:lnTo>
                <a:lnTo>
                  <a:pt x="48220" y="6405"/>
                </a:lnTo>
                <a:lnTo>
                  <a:pt x="79248" y="0"/>
                </a:lnTo>
                <a:lnTo>
                  <a:pt x="1467612" y="0"/>
                </a:lnTo>
                <a:lnTo>
                  <a:pt x="1498877" y="6405"/>
                </a:lnTo>
                <a:lnTo>
                  <a:pt x="1524571" y="23812"/>
                </a:lnTo>
                <a:lnTo>
                  <a:pt x="1541978" y="49506"/>
                </a:lnTo>
                <a:lnTo>
                  <a:pt x="1548383" y="80772"/>
                </a:lnTo>
                <a:lnTo>
                  <a:pt x="1548383" y="719328"/>
                </a:lnTo>
                <a:lnTo>
                  <a:pt x="1541978" y="750355"/>
                </a:lnTo>
                <a:lnTo>
                  <a:pt x="1524571" y="775525"/>
                </a:lnTo>
                <a:lnTo>
                  <a:pt x="1498877" y="792408"/>
                </a:lnTo>
                <a:lnTo>
                  <a:pt x="1467612" y="798576"/>
                </a:lnTo>
                <a:close/>
              </a:path>
            </a:pathLst>
          </a:custGeom>
          <a:solidFill>
            <a:srgbClr val="034DA1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object 2"/>
          <p:cNvSpPr/>
          <p:nvPr/>
        </p:nvSpPr>
        <p:spPr>
          <a:xfrm>
            <a:off x="6642324" y="5055047"/>
            <a:ext cx="1837487" cy="1304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2949102" y="5272678"/>
            <a:ext cx="5212732" cy="1005080"/>
          </a:xfrm>
          <a:custGeom>
            <a:avLst/>
            <a:gdLst/>
            <a:ahLst/>
            <a:cxnLst/>
            <a:rect l="l" t="t" r="r" b="b"/>
            <a:pathLst>
              <a:path w="6096000" h="1175384">
                <a:moveTo>
                  <a:pt x="5899403" y="1175003"/>
                </a:moveTo>
                <a:lnTo>
                  <a:pt x="195072" y="1175003"/>
                </a:lnTo>
                <a:lnTo>
                  <a:pt x="159884" y="1171876"/>
                </a:lnTo>
                <a:lnTo>
                  <a:pt x="96407" y="1148475"/>
                </a:lnTo>
                <a:lnTo>
                  <a:pt x="45724" y="1105807"/>
                </a:lnTo>
                <a:lnTo>
                  <a:pt x="12150" y="1048187"/>
                </a:lnTo>
                <a:lnTo>
                  <a:pt x="0" y="979932"/>
                </a:lnTo>
                <a:lnTo>
                  <a:pt x="0" y="195072"/>
                </a:lnTo>
                <a:lnTo>
                  <a:pt x="12150" y="126816"/>
                </a:lnTo>
                <a:lnTo>
                  <a:pt x="45724" y="69196"/>
                </a:lnTo>
                <a:lnTo>
                  <a:pt x="96407" y="26528"/>
                </a:lnTo>
                <a:lnTo>
                  <a:pt x="159884" y="3127"/>
                </a:lnTo>
                <a:lnTo>
                  <a:pt x="195072" y="0"/>
                </a:lnTo>
                <a:lnTo>
                  <a:pt x="5899403" y="0"/>
                </a:lnTo>
                <a:lnTo>
                  <a:pt x="5967852" y="12150"/>
                </a:lnTo>
                <a:lnTo>
                  <a:pt x="6025914" y="45724"/>
                </a:lnTo>
                <a:lnTo>
                  <a:pt x="6069075" y="96407"/>
                </a:lnTo>
                <a:lnTo>
                  <a:pt x="6092820" y="159884"/>
                </a:lnTo>
                <a:lnTo>
                  <a:pt x="6096000" y="195072"/>
                </a:lnTo>
                <a:lnTo>
                  <a:pt x="6096000" y="979932"/>
                </a:lnTo>
                <a:lnTo>
                  <a:pt x="6083657" y="1048187"/>
                </a:lnTo>
                <a:lnTo>
                  <a:pt x="6049640" y="1105807"/>
                </a:lnTo>
                <a:lnTo>
                  <a:pt x="5998463" y="1148475"/>
                </a:lnTo>
                <a:lnTo>
                  <a:pt x="5934643" y="1171876"/>
                </a:lnTo>
                <a:lnTo>
                  <a:pt x="5899403" y="1175003"/>
                </a:lnTo>
                <a:close/>
              </a:path>
            </a:pathLst>
          </a:custGeom>
          <a:solidFill>
            <a:srgbClr val="A5D48E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2937375" y="5260949"/>
            <a:ext cx="5234994" cy="1028429"/>
          </a:xfrm>
          <a:custGeom>
            <a:avLst/>
            <a:gdLst/>
            <a:ahLst/>
            <a:cxnLst/>
            <a:rect l="l" t="t" r="r" b="b"/>
            <a:pathLst>
              <a:path w="6122034" h="1202690">
                <a:moveTo>
                  <a:pt x="5913119" y="1202436"/>
                </a:moveTo>
                <a:lnTo>
                  <a:pt x="208788" y="1202436"/>
                </a:lnTo>
                <a:lnTo>
                  <a:pt x="188976" y="1200912"/>
                </a:lnTo>
                <a:lnTo>
                  <a:pt x="147828" y="1193292"/>
                </a:lnTo>
                <a:lnTo>
                  <a:pt x="109728" y="1176527"/>
                </a:lnTo>
                <a:lnTo>
                  <a:pt x="76200" y="1155192"/>
                </a:lnTo>
                <a:lnTo>
                  <a:pt x="48768" y="1126236"/>
                </a:lnTo>
                <a:lnTo>
                  <a:pt x="25908" y="1092708"/>
                </a:lnTo>
                <a:lnTo>
                  <a:pt x="10668" y="1056131"/>
                </a:lnTo>
                <a:lnTo>
                  <a:pt x="1524" y="1014983"/>
                </a:lnTo>
                <a:lnTo>
                  <a:pt x="0" y="993648"/>
                </a:lnTo>
                <a:lnTo>
                  <a:pt x="0" y="208787"/>
                </a:lnTo>
                <a:lnTo>
                  <a:pt x="4572" y="167639"/>
                </a:lnTo>
                <a:lnTo>
                  <a:pt x="16764" y="128015"/>
                </a:lnTo>
                <a:lnTo>
                  <a:pt x="35052" y="92963"/>
                </a:lnTo>
                <a:lnTo>
                  <a:pt x="60960" y="62483"/>
                </a:lnTo>
                <a:lnTo>
                  <a:pt x="91439" y="36575"/>
                </a:lnTo>
                <a:lnTo>
                  <a:pt x="128016" y="16763"/>
                </a:lnTo>
                <a:lnTo>
                  <a:pt x="166116" y="4571"/>
                </a:lnTo>
                <a:lnTo>
                  <a:pt x="208788" y="0"/>
                </a:lnTo>
                <a:lnTo>
                  <a:pt x="5913119" y="0"/>
                </a:lnTo>
                <a:lnTo>
                  <a:pt x="5954267" y="4571"/>
                </a:lnTo>
                <a:lnTo>
                  <a:pt x="5993892" y="16763"/>
                </a:lnTo>
                <a:lnTo>
                  <a:pt x="6012180" y="25907"/>
                </a:lnTo>
                <a:lnTo>
                  <a:pt x="190500" y="25907"/>
                </a:lnTo>
                <a:lnTo>
                  <a:pt x="172211" y="28956"/>
                </a:lnTo>
                <a:lnTo>
                  <a:pt x="121920" y="47244"/>
                </a:lnTo>
                <a:lnTo>
                  <a:pt x="79248" y="79247"/>
                </a:lnTo>
                <a:lnTo>
                  <a:pt x="39624" y="137159"/>
                </a:lnTo>
                <a:lnTo>
                  <a:pt x="25908" y="208787"/>
                </a:lnTo>
                <a:lnTo>
                  <a:pt x="25908" y="1011935"/>
                </a:lnTo>
                <a:lnTo>
                  <a:pt x="39624" y="1063752"/>
                </a:lnTo>
                <a:lnTo>
                  <a:pt x="67056" y="1109471"/>
                </a:lnTo>
                <a:lnTo>
                  <a:pt x="106679" y="1144523"/>
                </a:lnTo>
                <a:lnTo>
                  <a:pt x="153924" y="1168908"/>
                </a:lnTo>
                <a:lnTo>
                  <a:pt x="208788" y="1176527"/>
                </a:lnTo>
                <a:lnTo>
                  <a:pt x="6013703" y="1176527"/>
                </a:lnTo>
                <a:lnTo>
                  <a:pt x="5995416" y="1185671"/>
                </a:lnTo>
                <a:lnTo>
                  <a:pt x="5955792" y="1197863"/>
                </a:lnTo>
                <a:lnTo>
                  <a:pt x="5934455" y="1200912"/>
                </a:lnTo>
                <a:lnTo>
                  <a:pt x="5913119" y="1202436"/>
                </a:lnTo>
                <a:close/>
              </a:path>
              <a:path w="6122034" h="1202690">
                <a:moveTo>
                  <a:pt x="6013703" y="1176527"/>
                </a:moveTo>
                <a:lnTo>
                  <a:pt x="5931407" y="1176527"/>
                </a:lnTo>
                <a:lnTo>
                  <a:pt x="5949696" y="1173479"/>
                </a:lnTo>
                <a:lnTo>
                  <a:pt x="5966460" y="1168908"/>
                </a:lnTo>
                <a:lnTo>
                  <a:pt x="6015228" y="1146048"/>
                </a:lnTo>
                <a:lnTo>
                  <a:pt x="6053328" y="1110996"/>
                </a:lnTo>
                <a:lnTo>
                  <a:pt x="6063996" y="1095756"/>
                </a:lnTo>
                <a:lnTo>
                  <a:pt x="6074664" y="1082040"/>
                </a:lnTo>
                <a:lnTo>
                  <a:pt x="6082283" y="1065275"/>
                </a:lnTo>
                <a:lnTo>
                  <a:pt x="6088380" y="1048512"/>
                </a:lnTo>
                <a:lnTo>
                  <a:pt x="6092951" y="1030223"/>
                </a:lnTo>
                <a:lnTo>
                  <a:pt x="6096000" y="1011935"/>
                </a:lnTo>
                <a:lnTo>
                  <a:pt x="6096000" y="190499"/>
                </a:lnTo>
                <a:lnTo>
                  <a:pt x="6082283" y="138683"/>
                </a:lnTo>
                <a:lnTo>
                  <a:pt x="6054851" y="92963"/>
                </a:lnTo>
                <a:lnTo>
                  <a:pt x="6016751" y="57911"/>
                </a:lnTo>
                <a:lnTo>
                  <a:pt x="5967983" y="33527"/>
                </a:lnTo>
                <a:lnTo>
                  <a:pt x="5913119" y="25907"/>
                </a:lnTo>
                <a:lnTo>
                  <a:pt x="6012180" y="25907"/>
                </a:lnTo>
                <a:lnTo>
                  <a:pt x="6045707" y="47244"/>
                </a:lnTo>
                <a:lnTo>
                  <a:pt x="6073139" y="76199"/>
                </a:lnTo>
                <a:lnTo>
                  <a:pt x="6096000" y="109727"/>
                </a:lnTo>
                <a:lnTo>
                  <a:pt x="6112764" y="146303"/>
                </a:lnTo>
                <a:lnTo>
                  <a:pt x="6120383" y="187451"/>
                </a:lnTo>
                <a:lnTo>
                  <a:pt x="6121907" y="208787"/>
                </a:lnTo>
                <a:lnTo>
                  <a:pt x="6121907" y="993648"/>
                </a:lnTo>
                <a:lnTo>
                  <a:pt x="6117335" y="1034796"/>
                </a:lnTo>
                <a:lnTo>
                  <a:pt x="6105144" y="1074419"/>
                </a:lnTo>
                <a:lnTo>
                  <a:pt x="6086855" y="1109471"/>
                </a:lnTo>
                <a:lnTo>
                  <a:pt x="6060948" y="1139952"/>
                </a:lnTo>
                <a:lnTo>
                  <a:pt x="6030467" y="1165860"/>
                </a:lnTo>
                <a:lnTo>
                  <a:pt x="6013703" y="1176527"/>
                </a:lnTo>
                <a:close/>
              </a:path>
            </a:pathLst>
          </a:custGeom>
          <a:solidFill>
            <a:srgbClr val="6BB644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4798318" y="5769190"/>
            <a:ext cx="1406352" cy="318194"/>
          </a:xfrm>
          <a:custGeom>
            <a:avLst/>
            <a:gdLst/>
            <a:ahLst/>
            <a:cxnLst/>
            <a:rect l="l" t="t" r="r" b="b"/>
            <a:pathLst>
              <a:path w="1644650" h="372109">
                <a:moveTo>
                  <a:pt x="1583436" y="371855"/>
                </a:moveTo>
                <a:lnTo>
                  <a:pt x="62484" y="371855"/>
                </a:lnTo>
                <a:lnTo>
                  <a:pt x="38576" y="367045"/>
                </a:lnTo>
                <a:lnTo>
                  <a:pt x="18668" y="353948"/>
                </a:lnTo>
                <a:lnTo>
                  <a:pt x="5048" y="334565"/>
                </a:lnTo>
                <a:lnTo>
                  <a:pt x="0" y="310895"/>
                </a:lnTo>
                <a:lnTo>
                  <a:pt x="0" y="62483"/>
                </a:lnTo>
                <a:lnTo>
                  <a:pt x="5048" y="37933"/>
                </a:lnTo>
                <a:lnTo>
                  <a:pt x="18669" y="18097"/>
                </a:lnTo>
                <a:lnTo>
                  <a:pt x="38576" y="4833"/>
                </a:lnTo>
                <a:lnTo>
                  <a:pt x="62484" y="0"/>
                </a:lnTo>
                <a:lnTo>
                  <a:pt x="1583436" y="0"/>
                </a:lnTo>
                <a:lnTo>
                  <a:pt x="1607105" y="4833"/>
                </a:lnTo>
                <a:lnTo>
                  <a:pt x="1626488" y="18097"/>
                </a:lnTo>
                <a:lnTo>
                  <a:pt x="1639585" y="37933"/>
                </a:lnTo>
                <a:lnTo>
                  <a:pt x="1644395" y="62483"/>
                </a:lnTo>
                <a:lnTo>
                  <a:pt x="1644395" y="310895"/>
                </a:lnTo>
                <a:lnTo>
                  <a:pt x="1639585" y="334565"/>
                </a:lnTo>
                <a:lnTo>
                  <a:pt x="1626488" y="353948"/>
                </a:lnTo>
                <a:lnTo>
                  <a:pt x="1607105" y="367045"/>
                </a:lnTo>
                <a:lnTo>
                  <a:pt x="1583436" y="371855"/>
                </a:lnTo>
                <a:close/>
              </a:path>
            </a:pathLst>
          </a:custGeom>
          <a:solidFill>
            <a:srgbClr val="C3E2B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4787895" y="5758765"/>
            <a:ext cx="1428614" cy="340457"/>
          </a:xfrm>
          <a:custGeom>
            <a:avLst/>
            <a:gdLst/>
            <a:ahLst/>
            <a:cxnLst/>
            <a:rect l="l" t="t" r="r" b="b"/>
            <a:pathLst>
              <a:path w="1670684" h="398145">
                <a:moveTo>
                  <a:pt x="1623059" y="6095"/>
                </a:moveTo>
                <a:lnTo>
                  <a:pt x="45719" y="6095"/>
                </a:lnTo>
                <a:lnTo>
                  <a:pt x="51816" y="3047"/>
                </a:lnTo>
                <a:lnTo>
                  <a:pt x="67056" y="0"/>
                </a:lnTo>
                <a:lnTo>
                  <a:pt x="1601724" y="0"/>
                </a:lnTo>
                <a:lnTo>
                  <a:pt x="1616963" y="3047"/>
                </a:lnTo>
                <a:lnTo>
                  <a:pt x="1623059" y="6095"/>
                </a:lnTo>
                <a:close/>
              </a:path>
              <a:path w="1670684" h="398145">
                <a:moveTo>
                  <a:pt x="1638300" y="384047"/>
                </a:moveTo>
                <a:lnTo>
                  <a:pt x="32004" y="384047"/>
                </a:lnTo>
                <a:lnTo>
                  <a:pt x="22859" y="376427"/>
                </a:lnTo>
                <a:lnTo>
                  <a:pt x="21336" y="374903"/>
                </a:lnTo>
                <a:lnTo>
                  <a:pt x="13716" y="365759"/>
                </a:lnTo>
                <a:lnTo>
                  <a:pt x="13716" y="364235"/>
                </a:lnTo>
                <a:lnTo>
                  <a:pt x="12192" y="364235"/>
                </a:lnTo>
                <a:lnTo>
                  <a:pt x="12192" y="362711"/>
                </a:lnTo>
                <a:lnTo>
                  <a:pt x="6096" y="353568"/>
                </a:lnTo>
                <a:lnTo>
                  <a:pt x="6096" y="350519"/>
                </a:lnTo>
                <a:lnTo>
                  <a:pt x="3048" y="345947"/>
                </a:lnTo>
                <a:lnTo>
                  <a:pt x="0" y="330707"/>
                </a:lnTo>
                <a:lnTo>
                  <a:pt x="0" y="67055"/>
                </a:lnTo>
                <a:lnTo>
                  <a:pt x="1524" y="60959"/>
                </a:lnTo>
                <a:lnTo>
                  <a:pt x="3048" y="53339"/>
                </a:lnTo>
                <a:lnTo>
                  <a:pt x="6096" y="45719"/>
                </a:lnTo>
                <a:lnTo>
                  <a:pt x="6096" y="44195"/>
                </a:lnTo>
                <a:lnTo>
                  <a:pt x="12192" y="33527"/>
                </a:lnTo>
                <a:lnTo>
                  <a:pt x="13716" y="32003"/>
                </a:lnTo>
                <a:lnTo>
                  <a:pt x="21336" y="22859"/>
                </a:lnTo>
                <a:lnTo>
                  <a:pt x="21336" y="21335"/>
                </a:lnTo>
                <a:lnTo>
                  <a:pt x="22859" y="21335"/>
                </a:lnTo>
                <a:lnTo>
                  <a:pt x="32004" y="13715"/>
                </a:lnTo>
                <a:lnTo>
                  <a:pt x="33528" y="12191"/>
                </a:lnTo>
                <a:lnTo>
                  <a:pt x="44195" y="6095"/>
                </a:lnTo>
                <a:lnTo>
                  <a:pt x="1624583" y="6095"/>
                </a:lnTo>
                <a:lnTo>
                  <a:pt x="1635251" y="12191"/>
                </a:lnTo>
                <a:lnTo>
                  <a:pt x="1636775" y="12191"/>
                </a:lnTo>
                <a:lnTo>
                  <a:pt x="1638300" y="13715"/>
                </a:lnTo>
                <a:lnTo>
                  <a:pt x="1647444" y="21335"/>
                </a:lnTo>
                <a:lnTo>
                  <a:pt x="1648967" y="22859"/>
                </a:lnTo>
                <a:lnTo>
                  <a:pt x="1651507" y="25907"/>
                </a:lnTo>
                <a:lnTo>
                  <a:pt x="65532" y="25907"/>
                </a:lnTo>
                <a:lnTo>
                  <a:pt x="60960" y="27431"/>
                </a:lnTo>
                <a:lnTo>
                  <a:pt x="54864" y="28955"/>
                </a:lnTo>
                <a:lnTo>
                  <a:pt x="56387" y="28955"/>
                </a:lnTo>
                <a:lnTo>
                  <a:pt x="45719" y="35051"/>
                </a:lnTo>
                <a:lnTo>
                  <a:pt x="46939" y="35051"/>
                </a:lnTo>
                <a:lnTo>
                  <a:pt x="41452" y="39623"/>
                </a:lnTo>
                <a:lnTo>
                  <a:pt x="41148" y="39623"/>
                </a:lnTo>
                <a:lnTo>
                  <a:pt x="39624" y="41147"/>
                </a:lnTo>
                <a:lnTo>
                  <a:pt x="39877" y="41147"/>
                </a:lnTo>
                <a:lnTo>
                  <a:pt x="36068" y="45719"/>
                </a:lnTo>
                <a:lnTo>
                  <a:pt x="35052" y="45719"/>
                </a:lnTo>
                <a:lnTo>
                  <a:pt x="29826" y="54863"/>
                </a:lnTo>
                <a:lnTo>
                  <a:pt x="28956" y="54863"/>
                </a:lnTo>
                <a:lnTo>
                  <a:pt x="27432" y="59435"/>
                </a:lnTo>
                <a:lnTo>
                  <a:pt x="27432" y="64007"/>
                </a:lnTo>
                <a:lnTo>
                  <a:pt x="25908" y="68579"/>
                </a:lnTo>
                <a:lnTo>
                  <a:pt x="25908" y="332232"/>
                </a:lnTo>
                <a:lnTo>
                  <a:pt x="27432" y="336803"/>
                </a:lnTo>
                <a:lnTo>
                  <a:pt x="28956" y="342899"/>
                </a:lnTo>
                <a:lnTo>
                  <a:pt x="29826" y="342899"/>
                </a:lnTo>
                <a:lnTo>
                  <a:pt x="35052" y="352044"/>
                </a:lnTo>
                <a:lnTo>
                  <a:pt x="36068" y="352044"/>
                </a:lnTo>
                <a:lnTo>
                  <a:pt x="39878" y="356616"/>
                </a:lnTo>
                <a:lnTo>
                  <a:pt x="39624" y="356616"/>
                </a:lnTo>
                <a:lnTo>
                  <a:pt x="41148" y="358139"/>
                </a:lnTo>
                <a:lnTo>
                  <a:pt x="41452" y="358139"/>
                </a:lnTo>
                <a:lnTo>
                  <a:pt x="46939" y="362711"/>
                </a:lnTo>
                <a:lnTo>
                  <a:pt x="45719" y="362711"/>
                </a:lnTo>
                <a:lnTo>
                  <a:pt x="56387" y="368807"/>
                </a:lnTo>
                <a:lnTo>
                  <a:pt x="57149" y="368807"/>
                </a:lnTo>
                <a:lnTo>
                  <a:pt x="59436" y="370332"/>
                </a:lnTo>
                <a:lnTo>
                  <a:pt x="64008" y="370332"/>
                </a:lnTo>
                <a:lnTo>
                  <a:pt x="68580" y="371856"/>
                </a:lnTo>
                <a:lnTo>
                  <a:pt x="1651507" y="371856"/>
                </a:lnTo>
                <a:lnTo>
                  <a:pt x="1648967" y="374903"/>
                </a:lnTo>
                <a:lnTo>
                  <a:pt x="1647444" y="374903"/>
                </a:lnTo>
                <a:lnTo>
                  <a:pt x="1647444" y="376427"/>
                </a:lnTo>
                <a:lnTo>
                  <a:pt x="1638300" y="384047"/>
                </a:lnTo>
                <a:close/>
              </a:path>
              <a:path w="1670684" h="398145">
                <a:moveTo>
                  <a:pt x="1623059" y="35051"/>
                </a:moveTo>
                <a:lnTo>
                  <a:pt x="1612391" y="28955"/>
                </a:lnTo>
                <a:lnTo>
                  <a:pt x="1615440" y="28955"/>
                </a:lnTo>
                <a:lnTo>
                  <a:pt x="1610867" y="27431"/>
                </a:lnTo>
                <a:lnTo>
                  <a:pt x="1604771" y="25907"/>
                </a:lnTo>
                <a:lnTo>
                  <a:pt x="1651507" y="25907"/>
                </a:lnTo>
                <a:lnTo>
                  <a:pt x="1656587" y="32003"/>
                </a:lnTo>
                <a:lnTo>
                  <a:pt x="1656587" y="33527"/>
                </a:lnTo>
                <a:lnTo>
                  <a:pt x="1621536" y="33527"/>
                </a:lnTo>
                <a:lnTo>
                  <a:pt x="1623059" y="35051"/>
                </a:lnTo>
                <a:close/>
              </a:path>
              <a:path w="1670684" h="398145">
                <a:moveTo>
                  <a:pt x="46939" y="35051"/>
                </a:moveTo>
                <a:lnTo>
                  <a:pt x="45719" y="35051"/>
                </a:lnTo>
                <a:lnTo>
                  <a:pt x="48768" y="33527"/>
                </a:lnTo>
                <a:lnTo>
                  <a:pt x="46939" y="35051"/>
                </a:lnTo>
                <a:close/>
              </a:path>
              <a:path w="1670684" h="398145">
                <a:moveTo>
                  <a:pt x="1629848" y="40455"/>
                </a:moveTo>
                <a:lnTo>
                  <a:pt x="1621536" y="33527"/>
                </a:lnTo>
                <a:lnTo>
                  <a:pt x="1658112" y="33527"/>
                </a:lnTo>
                <a:lnTo>
                  <a:pt x="1660724" y="39623"/>
                </a:lnTo>
                <a:lnTo>
                  <a:pt x="1629155" y="39623"/>
                </a:lnTo>
                <a:lnTo>
                  <a:pt x="1629848" y="40455"/>
                </a:lnTo>
                <a:close/>
              </a:path>
              <a:path w="1670684" h="398145">
                <a:moveTo>
                  <a:pt x="39624" y="41147"/>
                </a:moveTo>
                <a:lnTo>
                  <a:pt x="41148" y="39623"/>
                </a:lnTo>
                <a:lnTo>
                  <a:pt x="40455" y="40455"/>
                </a:lnTo>
                <a:lnTo>
                  <a:pt x="39624" y="41147"/>
                </a:lnTo>
                <a:close/>
              </a:path>
              <a:path w="1670684" h="398145">
                <a:moveTo>
                  <a:pt x="40455" y="40455"/>
                </a:moveTo>
                <a:lnTo>
                  <a:pt x="41148" y="39623"/>
                </a:lnTo>
                <a:lnTo>
                  <a:pt x="41452" y="39623"/>
                </a:lnTo>
                <a:lnTo>
                  <a:pt x="40455" y="40455"/>
                </a:lnTo>
                <a:close/>
              </a:path>
              <a:path w="1670684" h="398145">
                <a:moveTo>
                  <a:pt x="1630679" y="41147"/>
                </a:moveTo>
                <a:lnTo>
                  <a:pt x="1629848" y="40455"/>
                </a:lnTo>
                <a:lnTo>
                  <a:pt x="1629155" y="39623"/>
                </a:lnTo>
                <a:lnTo>
                  <a:pt x="1630679" y="41147"/>
                </a:lnTo>
                <a:close/>
              </a:path>
              <a:path w="1670684" h="398145">
                <a:moveTo>
                  <a:pt x="1661377" y="41147"/>
                </a:moveTo>
                <a:lnTo>
                  <a:pt x="1630679" y="41147"/>
                </a:lnTo>
                <a:lnTo>
                  <a:pt x="1629155" y="39623"/>
                </a:lnTo>
                <a:lnTo>
                  <a:pt x="1660724" y="39623"/>
                </a:lnTo>
                <a:lnTo>
                  <a:pt x="1661377" y="41147"/>
                </a:lnTo>
                <a:close/>
              </a:path>
              <a:path w="1670684" h="398145">
                <a:moveTo>
                  <a:pt x="1636775" y="48767"/>
                </a:moveTo>
                <a:lnTo>
                  <a:pt x="1629848" y="40455"/>
                </a:lnTo>
                <a:lnTo>
                  <a:pt x="1630679" y="41147"/>
                </a:lnTo>
                <a:lnTo>
                  <a:pt x="1661377" y="41147"/>
                </a:lnTo>
                <a:lnTo>
                  <a:pt x="1662683" y="44195"/>
                </a:lnTo>
                <a:lnTo>
                  <a:pt x="1664208" y="45719"/>
                </a:lnTo>
                <a:lnTo>
                  <a:pt x="1635251" y="45719"/>
                </a:lnTo>
                <a:lnTo>
                  <a:pt x="1636775" y="48767"/>
                </a:lnTo>
                <a:close/>
              </a:path>
              <a:path w="1670684" h="398145">
                <a:moveTo>
                  <a:pt x="39877" y="41147"/>
                </a:moveTo>
                <a:lnTo>
                  <a:pt x="39624" y="41147"/>
                </a:lnTo>
                <a:lnTo>
                  <a:pt x="40455" y="40455"/>
                </a:lnTo>
                <a:lnTo>
                  <a:pt x="39877" y="41147"/>
                </a:lnTo>
                <a:close/>
              </a:path>
              <a:path w="1670684" h="398145">
                <a:moveTo>
                  <a:pt x="33528" y="48767"/>
                </a:moveTo>
                <a:lnTo>
                  <a:pt x="35052" y="45719"/>
                </a:lnTo>
                <a:lnTo>
                  <a:pt x="36068" y="45719"/>
                </a:lnTo>
                <a:lnTo>
                  <a:pt x="33528" y="48767"/>
                </a:lnTo>
                <a:close/>
              </a:path>
              <a:path w="1670684" h="398145">
                <a:moveTo>
                  <a:pt x="1666646" y="56387"/>
                </a:moveTo>
                <a:lnTo>
                  <a:pt x="1641348" y="56387"/>
                </a:lnTo>
                <a:lnTo>
                  <a:pt x="1635251" y="45719"/>
                </a:lnTo>
                <a:lnTo>
                  <a:pt x="1664208" y="45719"/>
                </a:lnTo>
                <a:lnTo>
                  <a:pt x="1665732" y="51815"/>
                </a:lnTo>
                <a:lnTo>
                  <a:pt x="1666646" y="56387"/>
                </a:lnTo>
                <a:close/>
              </a:path>
              <a:path w="1670684" h="398145">
                <a:moveTo>
                  <a:pt x="28956" y="56387"/>
                </a:moveTo>
                <a:lnTo>
                  <a:pt x="28956" y="54863"/>
                </a:lnTo>
                <a:lnTo>
                  <a:pt x="29826" y="54863"/>
                </a:lnTo>
                <a:lnTo>
                  <a:pt x="28956" y="56387"/>
                </a:lnTo>
                <a:close/>
              </a:path>
              <a:path w="1670684" h="398145">
                <a:moveTo>
                  <a:pt x="1639824" y="342899"/>
                </a:moveTo>
                <a:lnTo>
                  <a:pt x="1644395" y="329183"/>
                </a:lnTo>
                <a:lnTo>
                  <a:pt x="1644395" y="70103"/>
                </a:lnTo>
                <a:lnTo>
                  <a:pt x="1642871" y="65531"/>
                </a:lnTo>
                <a:lnTo>
                  <a:pt x="1642871" y="60959"/>
                </a:lnTo>
                <a:lnTo>
                  <a:pt x="1639824" y="54863"/>
                </a:lnTo>
                <a:lnTo>
                  <a:pt x="1641348" y="56387"/>
                </a:lnTo>
                <a:lnTo>
                  <a:pt x="1666646" y="56387"/>
                </a:lnTo>
                <a:lnTo>
                  <a:pt x="1670304" y="74675"/>
                </a:lnTo>
                <a:lnTo>
                  <a:pt x="1670304" y="323087"/>
                </a:lnTo>
                <a:lnTo>
                  <a:pt x="1668779" y="329183"/>
                </a:lnTo>
                <a:lnTo>
                  <a:pt x="1668779" y="336803"/>
                </a:lnTo>
                <a:lnTo>
                  <a:pt x="1666951" y="341375"/>
                </a:lnTo>
                <a:lnTo>
                  <a:pt x="1641348" y="341375"/>
                </a:lnTo>
                <a:lnTo>
                  <a:pt x="1639824" y="342899"/>
                </a:lnTo>
                <a:close/>
              </a:path>
              <a:path w="1670684" h="398145">
                <a:moveTo>
                  <a:pt x="29826" y="342899"/>
                </a:moveTo>
                <a:lnTo>
                  <a:pt x="28956" y="342899"/>
                </a:lnTo>
                <a:lnTo>
                  <a:pt x="28956" y="341375"/>
                </a:lnTo>
                <a:lnTo>
                  <a:pt x="29826" y="342899"/>
                </a:lnTo>
                <a:close/>
              </a:path>
              <a:path w="1670684" h="398145">
                <a:moveTo>
                  <a:pt x="1664208" y="352044"/>
                </a:moveTo>
                <a:lnTo>
                  <a:pt x="1635251" y="352044"/>
                </a:lnTo>
                <a:lnTo>
                  <a:pt x="1641348" y="341375"/>
                </a:lnTo>
                <a:lnTo>
                  <a:pt x="1666951" y="341375"/>
                </a:lnTo>
                <a:lnTo>
                  <a:pt x="1665732" y="344423"/>
                </a:lnTo>
                <a:lnTo>
                  <a:pt x="1664208" y="350519"/>
                </a:lnTo>
                <a:lnTo>
                  <a:pt x="1664208" y="352044"/>
                </a:lnTo>
                <a:close/>
              </a:path>
              <a:path w="1670684" h="398145">
                <a:moveTo>
                  <a:pt x="36068" y="352044"/>
                </a:moveTo>
                <a:lnTo>
                  <a:pt x="35052" y="352044"/>
                </a:lnTo>
                <a:lnTo>
                  <a:pt x="33528" y="348995"/>
                </a:lnTo>
                <a:lnTo>
                  <a:pt x="36068" y="352044"/>
                </a:lnTo>
                <a:close/>
              </a:path>
              <a:path w="1670684" h="398145">
                <a:moveTo>
                  <a:pt x="1629848" y="357308"/>
                </a:moveTo>
                <a:lnTo>
                  <a:pt x="1636775" y="348995"/>
                </a:lnTo>
                <a:lnTo>
                  <a:pt x="1635251" y="352044"/>
                </a:lnTo>
                <a:lnTo>
                  <a:pt x="1664208" y="352044"/>
                </a:lnTo>
                <a:lnTo>
                  <a:pt x="1662683" y="353568"/>
                </a:lnTo>
                <a:lnTo>
                  <a:pt x="1661159" y="356616"/>
                </a:lnTo>
                <a:lnTo>
                  <a:pt x="1630679" y="356616"/>
                </a:lnTo>
                <a:lnTo>
                  <a:pt x="1629848" y="357308"/>
                </a:lnTo>
                <a:close/>
              </a:path>
              <a:path w="1670684" h="398145">
                <a:moveTo>
                  <a:pt x="41148" y="358139"/>
                </a:moveTo>
                <a:lnTo>
                  <a:pt x="39624" y="356616"/>
                </a:lnTo>
                <a:lnTo>
                  <a:pt x="40455" y="357308"/>
                </a:lnTo>
                <a:lnTo>
                  <a:pt x="41148" y="358139"/>
                </a:lnTo>
                <a:close/>
              </a:path>
              <a:path w="1670684" h="398145">
                <a:moveTo>
                  <a:pt x="40455" y="357308"/>
                </a:moveTo>
                <a:lnTo>
                  <a:pt x="39624" y="356616"/>
                </a:lnTo>
                <a:lnTo>
                  <a:pt x="39878" y="356616"/>
                </a:lnTo>
                <a:lnTo>
                  <a:pt x="40455" y="357308"/>
                </a:lnTo>
                <a:close/>
              </a:path>
              <a:path w="1670684" h="398145">
                <a:moveTo>
                  <a:pt x="1629155" y="358139"/>
                </a:moveTo>
                <a:lnTo>
                  <a:pt x="1629848" y="357308"/>
                </a:lnTo>
                <a:lnTo>
                  <a:pt x="1630679" y="356616"/>
                </a:lnTo>
                <a:lnTo>
                  <a:pt x="1629155" y="358139"/>
                </a:lnTo>
                <a:close/>
              </a:path>
              <a:path w="1670684" h="398145">
                <a:moveTo>
                  <a:pt x="1660398" y="358139"/>
                </a:moveTo>
                <a:lnTo>
                  <a:pt x="1629155" y="358139"/>
                </a:lnTo>
                <a:lnTo>
                  <a:pt x="1630679" y="356616"/>
                </a:lnTo>
                <a:lnTo>
                  <a:pt x="1661159" y="356616"/>
                </a:lnTo>
                <a:lnTo>
                  <a:pt x="1660398" y="358139"/>
                </a:lnTo>
                <a:close/>
              </a:path>
              <a:path w="1670684" h="398145">
                <a:moveTo>
                  <a:pt x="41452" y="358139"/>
                </a:moveTo>
                <a:lnTo>
                  <a:pt x="41148" y="358139"/>
                </a:lnTo>
                <a:lnTo>
                  <a:pt x="40455" y="357308"/>
                </a:lnTo>
                <a:lnTo>
                  <a:pt x="41452" y="358139"/>
                </a:lnTo>
                <a:close/>
              </a:path>
              <a:path w="1670684" h="398145">
                <a:moveTo>
                  <a:pt x="1656587" y="364235"/>
                </a:moveTo>
                <a:lnTo>
                  <a:pt x="1621536" y="364235"/>
                </a:lnTo>
                <a:lnTo>
                  <a:pt x="1629848" y="357308"/>
                </a:lnTo>
                <a:lnTo>
                  <a:pt x="1629155" y="358139"/>
                </a:lnTo>
                <a:lnTo>
                  <a:pt x="1660398" y="358139"/>
                </a:lnTo>
                <a:lnTo>
                  <a:pt x="1658112" y="362711"/>
                </a:lnTo>
                <a:lnTo>
                  <a:pt x="1656587" y="364235"/>
                </a:lnTo>
                <a:close/>
              </a:path>
              <a:path w="1670684" h="398145">
                <a:moveTo>
                  <a:pt x="48768" y="364235"/>
                </a:moveTo>
                <a:lnTo>
                  <a:pt x="45719" y="362711"/>
                </a:lnTo>
                <a:lnTo>
                  <a:pt x="46939" y="362711"/>
                </a:lnTo>
                <a:lnTo>
                  <a:pt x="48768" y="364235"/>
                </a:lnTo>
                <a:close/>
              </a:path>
              <a:path w="1670684" h="398145">
                <a:moveTo>
                  <a:pt x="1612391" y="368807"/>
                </a:moveTo>
                <a:lnTo>
                  <a:pt x="1623059" y="362711"/>
                </a:lnTo>
                <a:lnTo>
                  <a:pt x="1621536" y="364235"/>
                </a:lnTo>
                <a:lnTo>
                  <a:pt x="1656587" y="364235"/>
                </a:lnTo>
                <a:lnTo>
                  <a:pt x="1656587" y="365759"/>
                </a:lnTo>
                <a:lnTo>
                  <a:pt x="1655317" y="367283"/>
                </a:lnTo>
                <a:lnTo>
                  <a:pt x="1615440" y="367283"/>
                </a:lnTo>
                <a:lnTo>
                  <a:pt x="1612391" y="368807"/>
                </a:lnTo>
                <a:close/>
              </a:path>
              <a:path w="1670684" h="398145">
                <a:moveTo>
                  <a:pt x="57149" y="368807"/>
                </a:moveTo>
                <a:lnTo>
                  <a:pt x="56387" y="368807"/>
                </a:lnTo>
                <a:lnTo>
                  <a:pt x="54864" y="367283"/>
                </a:lnTo>
                <a:lnTo>
                  <a:pt x="57149" y="368807"/>
                </a:lnTo>
                <a:close/>
              </a:path>
              <a:path w="1670684" h="398145">
                <a:moveTo>
                  <a:pt x="1651507" y="371856"/>
                </a:moveTo>
                <a:lnTo>
                  <a:pt x="1604771" y="371856"/>
                </a:lnTo>
                <a:lnTo>
                  <a:pt x="1609344" y="370332"/>
                </a:lnTo>
                <a:lnTo>
                  <a:pt x="1615440" y="367283"/>
                </a:lnTo>
                <a:lnTo>
                  <a:pt x="1655317" y="367283"/>
                </a:lnTo>
                <a:lnTo>
                  <a:pt x="1651507" y="371856"/>
                </a:lnTo>
                <a:close/>
              </a:path>
              <a:path w="1670684" h="398145">
                <a:moveTo>
                  <a:pt x="1624583" y="391667"/>
                </a:moveTo>
                <a:lnTo>
                  <a:pt x="44195" y="391667"/>
                </a:lnTo>
                <a:lnTo>
                  <a:pt x="33528" y="385571"/>
                </a:lnTo>
                <a:lnTo>
                  <a:pt x="33528" y="384047"/>
                </a:lnTo>
                <a:lnTo>
                  <a:pt x="1636775" y="384047"/>
                </a:lnTo>
                <a:lnTo>
                  <a:pt x="1636775" y="385571"/>
                </a:lnTo>
                <a:lnTo>
                  <a:pt x="1635251" y="385571"/>
                </a:lnTo>
                <a:lnTo>
                  <a:pt x="1624583" y="391667"/>
                </a:lnTo>
                <a:close/>
              </a:path>
              <a:path w="1670684" h="398145">
                <a:moveTo>
                  <a:pt x="1595628" y="397763"/>
                </a:moveTo>
                <a:lnTo>
                  <a:pt x="68580" y="397763"/>
                </a:lnTo>
                <a:lnTo>
                  <a:pt x="53339" y="394715"/>
                </a:lnTo>
                <a:lnTo>
                  <a:pt x="45719" y="391667"/>
                </a:lnTo>
                <a:lnTo>
                  <a:pt x="1623059" y="391667"/>
                </a:lnTo>
                <a:lnTo>
                  <a:pt x="1618487" y="393191"/>
                </a:lnTo>
                <a:lnTo>
                  <a:pt x="1610867" y="396239"/>
                </a:lnTo>
                <a:lnTo>
                  <a:pt x="1603248" y="396239"/>
                </a:lnTo>
                <a:lnTo>
                  <a:pt x="1595628" y="3977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660714" y="637257"/>
            <a:ext cx="2281872" cy="1546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2939981" y="1644617"/>
            <a:ext cx="1653956" cy="3475697"/>
          </a:xfrm>
          <a:custGeom>
            <a:avLst/>
            <a:gdLst/>
            <a:ahLst/>
            <a:cxnLst/>
            <a:rect l="l" t="t" r="r" b="b"/>
            <a:pathLst>
              <a:path w="1934210" h="4064635">
                <a:moveTo>
                  <a:pt x="1740408" y="4064507"/>
                </a:moveTo>
                <a:lnTo>
                  <a:pt x="193548" y="4064507"/>
                </a:lnTo>
                <a:lnTo>
                  <a:pt x="158813" y="4061382"/>
                </a:lnTo>
                <a:lnTo>
                  <a:pt x="95955" y="4038035"/>
                </a:lnTo>
                <a:lnTo>
                  <a:pt x="45590" y="3995572"/>
                </a:lnTo>
                <a:lnTo>
                  <a:pt x="12133" y="3938408"/>
                </a:lnTo>
                <a:lnTo>
                  <a:pt x="0" y="3870959"/>
                </a:lnTo>
                <a:lnTo>
                  <a:pt x="0" y="193548"/>
                </a:lnTo>
                <a:lnTo>
                  <a:pt x="12133" y="126098"/>
                </a:lnTo>
                <a:lnTo>
                  <a:pt x="45590" y="68935"/>
                </a:lnTo>
                <a:lnTo>
                  <a:pt x="95955" y="26472"/>
                </a:lnTo>
                <a:lnTo>
                  <a:pt x="158813" y="3125"/>
                </a:lnTo>
                <a:lnTo>
                  <a:pt x="193548" y="0"/>
                </a:lnTo>
                <a:lnTo>
                  <a:pt x="1740408" y="0"/>
                </a:lnTo>
                <a:lnTo>
                  <a:pt x="1807857" y="12133"/>
                </a:lnTo>
                <a:lnTo>
                  <a:pt x="1865020" y="45590"/>
                </a:lnTo>
                <a:lnTo>
                  <a:pt x="1907483" y="95955"/>
                </a:lnTo>
                <a:lnTo>
                  <a:pt x="1930830" y="158813"/>
                </a:lnTo>
                <a:lnTo>
                  <a:pt x="1933955" y="193548"/>
                </a:lnTo>
                <a:lnTo>
                  <a:pt x="1933955" y="3870959"/>
                </a:lnTo>
                <a:lnTo>
                  <a:pt x="1921822" y="3938408"/>
                </a:lnTo>
                <a:lnTo>
                  <a:pt x="1888365" y="3995572"/>
                </a:lnTo>
                <a:lnTo>
                  <a:pt x="1838000" y="4038035"/>
                </a:lnTo>
                <a:lnTo>
                  <a:pt x="1775142" y="4061382"/>
                </a:lnTo>
                <a:lnTo>
                  <a:pt x="1740408" y="4064507"/>
                </a:lnTo>
                <a:close/>
              </a:path>
            </a:pathLst>
          </a:custGeom>
          <a:solidFill>
            <a:srgbClr val="136E9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/>
          <p:nvPr/>
        </p:nvSpPr>
        <p:spPr>
          <a:xfrm>
            <a:off x="2936071" y="1640707"/>
            <a:ext cx="1661558" cy="3483842"/>
          </a:xfrm>
          <a:custGeom>
            <a:avLst/>
            <a:gdLst/>
            <a:ahLst/>
            <a:cxnLst/>
            <a:rect l="l" t="t" r="r" b="b"/>
            <a:pathLst>
              <a:path w="1943100" h="4074160">
                <a:moveTo>
                  <a:pt x="1766316" y="4073652"/>
                </a:moveTo>
                <a:lnTo>
                  <a:pt x="178307" y="4073652"/>
                </a:lnTo>
                <a:lnTo>
                  <a:pt x="158495" y="4070603"/>
                </a:lnTo>
                <a:lnTo>
                  <a:pt x="120396" y="4058411"/>
                </a:lnTo>
                <a:lnTo>
                  <a:pt x="86868" y="4040123"/>
                </a:lnTo>
                <a:lnTo>
                  <a:pt x="44195" y="4002023"/>
                </a:lnTo>
                <a:lnTo>
                  <a:pt x="22859" y="3970019"/>
                </a:lnTo>
                <a:lnTo>
                  <a:pt x="7620" y="3934968"/>
                </a:lnTo>
                <a:lnTo>
                  <a:pt x="0" y="3896868"/>
                </a:lnTo>
                <a:lnTo>
                  <a:pt x="0" y="178307"/>
                </a:lnTo>
                <a:lnTo>
                  <a:pt x="7620" y="140207"/>
                </a:lnTo>
                <a:lnTo>
                  <a:pt x="22859" y="105155"/>
                </a:lnTo>
                <a:lnTo>
                  <a:pt x="44195" y="73151"/>
                </a:lnTo>
                <a:lnTo>
                  <a:pt x="71628" y="45719"/>
                </a:lnTo>
                <a:lnTo>
                  <a:pt x="103632" y="24383"/>
                </a:lnTo>
                <a:lnTo>
                  <a:pt x="138684" y="9143"/>
                </a:lnTo>
                <a:lnTo>
                  <a:pt x="176783" y="1523"/>
                </a:lnTo>
                <a:lnTo>
                  <a:pt x="198119" y="0"/>
                </a:lnTo>
                <a:lnTo>
                  <a:pt x="1744979" y="0"/>
                </a:lnTo>
                <a:lnTo>
                  <a:pt x="1764791" y="1523"/>
                </a:lnTo>
                <a:lnTo>
                  <a:pt x="1784604" y="4571"/>
                </a:lnTo>
                <a:lnTo>
                  <a:pt x="1804416" y="9143"/>
                </a:lnTo>
                <a:lnTo>
                  <a:pt x="1808988" y="10667"/>
                </a:lnTo>
                <a:lnTo>
                  <a:pt x="178307" y="10667"/>
                </a:lnTo>
                <a:lnTo>
                  <a:pt x="160019" y="13715"/>
                </a:lnTo>
                <a:lnTo>
                  <a:pt x="108204" y="32003"/>
                </a:lnTo>
                <a:lnTo>
                  <a:pt x="64008" y="65531"/>
                </a:lnTo>
                <a:lnTo>
                  <a:pt x="32004" y="108203"/>
                </a:lnTo>
                <a:lnTo>
                  <a:pt x="12192" y="160019"/>
                </a:lnTo>
                <a:lnTo>
                  <a:pt x="9144" y="179831"/>
                </a:lnTo>
                <a:lnTo>
                  <a:pt x="9144" y="3895344"/>
                </a:lnTo>
                <a:lnTo>
                  <a:pt x="32004" y="3965447"/>
                </a:lnTo>
                <a:lnTo>
                  <a:pt x="64008" y="4009644"/>
                </a:lnTo>
                <a:lnTo>
                  <a:pt x="108204" y="4041647"/>
                </a:lnTo>
                <a:lnTo>
                  <a:pt x="160019" y="4059936"/>
                </a:lnTo>
                <a:lnTo>
                  <a:pt x="198119" y="4064508"/>
                </a:lnTo>
                <a:lnTo>
                  <a:pt x="1804415" y="4064508"/>
                </a:lnTo>
                <a:lnTo>
                  <a:pt x="1786128" y="4070603"/>
                </a:lnTo>
                <a:lnTo>
                  <a:pt x="1766316" y="4073652"/>
                </a:lnTo>
                <a:close/>
              </a:path>
              <a:path w="1943100" h="4074160">
                <a:moveTo>
                  <a:pt x="1804415" y="4064508"/>
                </a:moveTo>
                <a:lnTo>
                  <a:pt x="1744979" y="4064508"/>
                </a:lnTo>
                <a:lnTo>
                  <a:pt x="1764791" y="4062984"/>
                </a:lnTo>
                <a:lnTo>
                  <a:pt x="1783079" y="4059936"/>
                </a:lnTo>
                <a:lnTo>
                  <a:pt x="1834895" y="4041647"/>
                </a:lnTo>
                <a:lnTo>
                  <a:pt x="1879091" y="4009644"/>
                </a:lnTo>
                <a:lnTo>
                  <a:pt x="1911095" y="3965447"/>
                </a:lnTo>
                <a:lnTo>
                  <a:pt x="1930908" y="3913631"/>
                </a:lnTo>
                <a:lnTo>
                  <a:pt x="1933955" y="3895344"/>
                </a:lnTo>
                <a:lnTo>
                  <a:pt x="1933955" y="179831"/>
                </a:lnTo>
                <a:lnTo>
                  <a:pt x="1918716" y="124967"/>
                </a:lnTo>
                <a:lnTo>
                  <a:pt x="1891283" y="79247"/>
                </a:lnTo>
                <a:lnTo>
                  <a:pt x="1851659" y="42671"/>
                </a:lnTo>
                <a:lnTo>
                  <a:pt x="1834895" y="33527"/>
                </a:lnTo>
                <a:lnTo>
                  <a:pt x="1819655" y="24383"/>
                </a:lnTo>
                <a:lnTo>
                  <a:pt x="1801367" y="18287"/>
                </a:lnTo>
                <a:lnTo>
                  <a:pt x="1783079" y="13715"/>
                </a:lnTo>
                <a:lnTo>
                  <a:pt x="1764791" y="10667"/>
                </a:lnTo>
                <a:lnTo>
                  <a:pt x="1808988" y="10667"/>
                </a:lnTo>
                <a:lnTo>
                  <a:pt x="1856232" y="33527"/>
                </a:lnTo>
                <a:lnTo>
                  <a:pt x="1898904" y="73151"/>
                </a:lnTo>
                <a:lnTo>
                  <a:pt x="1935479" y="140207"/>
                </a:lnTo>
                <a:lnTo>
                  <a:pt x="1943100" y="178307"/>
                </a:lnTo>
                <a:lnTo>
                  <a:pt x="1943100" y="3895344"/>
                </a:lnTo>
                <a:lnTo>
                  <a:pt x="1935479" y="3934968"/>
                </a:lnTo>
                <a:lnTo>
                  <a:pt x="1920240" y="3970019"/>
                </a:lnTo>
                <a:lnTo>
                  <a:pt x="1898904" y="4002023"/>
                </a:lnTo>
                <a:lnTo>
                  <a:pt x="1856232" y="4040123"/>
                </a:lnTo>
                <a:lnTo>
                  <a:pt x="1822704" y="4058411"/>
                </a:lnTo>
                <a:lnTo>
                  <a:pt x="1804415" y="4064508"/>
                </a:lnTo>
                <a:close/>
              </a:path>
            </a:pathLst>
          </a:custGeom>
          <a:solidFill>
            <a:srgbClr val="BADBF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 txBox="1"/>
          <p:nvPr/>
        </p:nvSpPr>
        <p:spPr>
          <a:xfrm>
            <a:off x="3047763" y="1932625"/>
            <a:ext cx="1437302" cy="39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565" spc="-13" dirty="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endParaRPr sz="2565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05484" y="2688467"/>
            <a:ext cx="1324360" cy="610215"/>
          </a:xfrm>
          <a:custGeom>
            <a:avLst/>
            <a:gdLst/>
            <a:ahLst/>
            <a:cxnLst/>
            <a:rect l="l" t="t" r="r" b="b"/>
            <a:pathLst>
              <a:path w="1548764" h="1225550">
                <a:moveTo>
                  <a:pt x="1424940" y="1225296"/>
                </a:moveTo>
                <a:lnTo>
                  <a:pt x="123444" y="1225296"/>
                </a:lnTo>
                <a:lnTo>
                  <a:pt x="90487" y="1220921"/>
                </a:lnTo>
                <a:lnTo>
                  <a:pt x="36004" y="1189481"/>
                </a:lnTo>
                <a:lnTo>
                  <a:pt x="4381" y="1135690"/>
                </a:lnTo>
                <a:lnTo>
                  <a:pt x="0" y="1103375"/>
                </a:lnTo>
                <a:lnTo>
                  <a:pt x="0" y="123444"/>
                </a:lnTo>
                <a:lnTo>
                  <a:pt x="16763" y="60960"/>
                </a:lnTo>
                <a:lnTo>
                  <a:pt x="60959" y="16764"/>
                </a:lnTo>
                <a:lnTo>
                  <a:pt x="123444" y="0"/>
                </a:lnTo>
                <a:lnTo>
                  <a:pt x="1424940" y="0"/>
                </a:lnTo>
                <a:lnTo>
                  <a:pt x="1487424" y="16764"/>
                </a:lnTo>
                <a:lnTo>
                  <a:pt x="1531619" y="60960"/>
                </a:lnTo>
                <a:lnTo>
                  <a:pt x="1548383" y="123444"/>
                </a:lnTo>
                <a:lnTo>
                  <a:pt x="1548383" y="1103375"/>
                </a:lnTo>
                <a:lnTo>
                  <a:pt x="1531619" y="1164787"/>
                </a:lnTo>
                <a:lnTo>
                  <a:pt x="1487424" y="1208588"/>
                </a:lnTo>
                <a:lnTo>
                  <a:pt x="1424940" y="12252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/>
          <p:nvPr/>
        </p:nvSpPr>
        <p:spPr>
          <a:xfrm>
            <a:off x="3095060" y="2678041"/>
            <a:ext cx="1344993" cy="620641"/>
          </a:xfrm>
          <a:custGeom>
            <a:avLst/>
            <a:gdLst/>
            <a:ahLst/>
            <a:cxnLst/>
            <a:rect l="l" t="t" r="r" b="b"/>
            <a:pathLst>
              <a:path w="1572895" h="1251585">
                <a:moveTo>
                  <a:pt x="1438655" y="1251204"/>
                </a:moveTo>
                <a:lnTo>
                  <a:pt x="135636" y="1251204"/>
                </a:lnTo>
                <a:lnTo>
                  <a:pt x="108204" y="1248156"/>
                </a:lnTo>
                <a:lnTo>
                  <a:pt x="96012" y="1245108"/>
                </a:lnTo>
                <a:lnTo>
                  <a:pt x="82296" y="1240536"/>
                </a:lnTo>
                <a:lnTo>
                  <a:pt x="71628" y="1234440"/>
                </a:lnTo>
                <a:lnTo>
                  <a:pt x="59436" y="1228344"/>
                </a:lnTo>
                <a:lnTo>
                  <a:pt x="30480" y="1202436"/>
                </a:lnTo>
                <a:lnTo>
                  <a:pt x="10668" y="1168908"/>
                </a:lnTo>
                <a:lnTo>
                  <a:pt x="0" y="1129284"/>
                </a:lnTo>
                <a:lnTo>
                  <a:pt x="0" y="121920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1450848" y="0"/>
                </a:lnTo>
                <a:lnTo>
                  <a:pt x="1501140" y="15240"/>
                </a:lnTo>
                <a:lnTo>
                  <a:pt x="1515160" y="24384"/>
                </a:lnTo>
                <a:lnTo>
                  <a:pt x="135636" y="24384"/>
                </a:lnTo>
                <a:lnTo>
                  <a:pt x="124968" y="25908"/>
                </a:lnTo>
                <a:lnTo>
                  <a:pt x="83820" y="38100"/>
                </a:lnTo>
                <a:lnTo>
                  <a:pt x="50292" y="64008"/>
                </a:lnTo>
                <a:lnTo>
                  <a:pt x="27432" y="112776"/>
                </a:lnTo>
                <a:lnTo>
                  <a:pt x="24384" y="135636"/>
                </a:lnTo>
                <a:lnTo>
                  <a:pt x="24384" y="1114044"/>
                </a:lnTo>
                <a:lnTo>
                  <a:pt x="33528" y="1158240"/>
                </a:lnTo>
                <a:lnTo>
                  <a:pt x="50292" y="1184148"/>
                </a:lnTo>
                <a:lnTo>
                  <a:pt x="56387" y="1193292"/>
                </a:lnTo>
                <a:lnTo>
                  <a:pt x="91439" y="1216152"/>
                </a:lnTo>
                <a:lnTo>
                  <a:pt x="135636" y="1225296"/>
                </a:lnTo>
                <a:lnTo>
                  <a:pt x="1515465" y="1225296"/>
                </a:lnTo>
                <a:lnTo>
                  <a:pt x="1502663" y="1234440"/>
                </a:lnTo>
                <a:lnTo>
                  <a:pt x="1466087" y="1248156"/>
                </a:lnTo>
                <a:lnTo>
                  <a:pt x="1438655" y="1251204"/>
                </a:lnTo>
                <a:close/>
              </a:path>
              <a:path w="1572895" h="1251585">
                <a:moveTo>
                  <a:pt x="1515465" y="1225296"/>
                </a:moveTo>
                <a:lnTo>
                  <a:pt x="1447800" y="1225296"/>
                </a:lnTo>
                <a:lnTo>
                  <a:pt x="1458467" y="1223771"/>
                </a:lnTo>
                <a:lnTo>
                  <a:pt x="1469136" y="1220723"/>
                </a:lnTo>
                <a:lnTo>
                  <a:pt x="1507236" y="1200911"/>
                </a:lnTo>
                <a:lnTo>
                  <a:pt x="1528571" y="1176527"/>
                </a:lnTo>
                <a:lnTo>
                  <a:pt x="1534667" y="1168908"/>
                </a:lnTo>
                <a:lnTo>
                  <a:pt x="1539240" y="1158240"/>
                </a:lnTo>
                <a:lnTo>
                  <a:pt x="1542287" y="1149096"/>
                </a:lnTo>
                <a:lnTo>
                  <a:pt x="1545336" y="1138427"/>
                </a:lnTo>
                <a:lnTo>
                  <a:pt x="1546859" y="1127760"/>
                </a:lnTo>
                <a:lnTo>
                  <a:pt x="1546859" y="124968"/>
                </a:lnTo>
                <a:lnTo>
                  <a:pt x="1534667" y="83820"/>
                </a:lnTo>
                <a:lnTo>
                  <a:pt x="1508759" y="50292"/>
                </a:lnTo>
                <a:lnTo>
                  <a:pt x="1459991" y="27432"/>
                </a:lnTo>
                <a:lnTo>
                  <a:pt x="135636" y="24384"/>
                </a:lnTo>
                <a:lnTo>
                  <a:pt x="1515160" y="24384"/>
                </a:lnTo>
                <a:lnTo>
                  <a:pt x="1549908" y="59436"/>
                </a:lnTo>
                <a:lnTo>
                  <a:pt x="1566671" y="94488"/>
                </a:lnTo>
                <a:lnTo>
                  <a:pt x="1572767" y="120396"/>
                </a:lnTo>
                <a:lnTo>
                  <a:pt x="1572767" y="1127760"/>
                </a:lnTo>
                <a:lnTo>
                  <a:pt x="1566671" y="1155192"/>
                </a:lnTo>
                <a:lnTo>
                  <a:pt x="1557528" y="1179575"/>
                </a:lnTo>
                <a:lnTo>
                  <a:pt x="1542287" y="1200911"/>
                </a:lnTo>
                <a:lnTo>
                  <a:pt x="1524000" y="1219200"/>
                </a:lnTo>
                <a:lnTo>
                  <a:pt x="1515465" y="1225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 txBox="1"/>
          <p:nvPr/>
        </p:nvSpPr>
        <p:spPr>
          <a:xfrm>
            <a:off x="3396993" y="2826821"/>
            <a:ext cx="740642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46697">
              <a:lnSpc>
                <a:spcPts val="1317"/>
              </a:lnSpc>
            </a:pPr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RIS Expert  C</a:t>
            </a:r>
            <a:r>
              <a:rPr sz="1197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97" spc="-13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97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97" spc="-9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197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97" spc="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97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197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05484" y="4290077"/>
            <a:ext cx="1324360" cy="655718"/>
          </a:xfrm>
          <a:custGeom>
            <a:avLst/>
            <a:gdLst/>
            <a:ahLst/>
            <a:cxnLst/>
            <a:rect l="l" t="t" r="r" b="b"/>
            <a:pathLst>
              <a:path w="1548764" h="1225550">
                <a:moveTo>
                  <a:pt x="1424940" y="1225295"/>
                </a:moveTo>
                <a:lnTo>
                  <a:pt x="123444" y="1225295"/>
                </a:lnTo>
                <a:lnTo>
                  <a:pt x="90487" y="1220921"/>
                </a:lnTo>
                <a:lnTo>
                  <a:pt x="36004" y="1189481"/>
                </a:lnTo>
                <a:lnTo>
                  <a:pt x="4381" y="1135690"/>
                </a:lnTo>
                <a:lnTo>
                  <a:pt x="0" y="1103376"/>
                </a:lnTo>
                <a:lnTo>
                  <a:pt x="0" y="121919"/>
                </a:lnTo>
                <a:lnTo>
                  <a:pt x="16763" y="60508"/>
                </a:lnTo>
                <a:lnTo>
                  <a:pt x="60959" y="16707"/>
                </a:lnTo>
                <a:lnTo>
                  <a:pt x="123444" y="0"/>
                </a:lnTo>
                <a:lnTo>
                  <a:pt x="1424940" y="0"/>
                </a:lnTo>
                <a:lnTo>
                  <a:pt x="1487424" y="16707"/>
                </a:lnTo>
                <a:lnTo>
                  <a:pt x="1531619" y="60508"/>
                </a:lnTo>
                <a:lnTo>
                  <a:pt x="1548383" y="121919"/>
                </a:lnTo>
                <a:lnTo>
                  <a:pt x="1548383" y="1103376"/>
                </a:lnTo>
                <a:lnTo>
                  <a:pt x="1531619" y="1164787"/>
                </a:lnTo>
                <a:lnTo>
                  <a:pt x="1487424" y="1208588"/>
                </a:lnTo>
                <a:lnTo>
                  <a:pt x="1424940" y="122529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/>
          <p:nvPr/>
        </p:nvSpPr>
        <p:spPr>
          <a:xfrm>
            <a:off x="3095060" y="4290077"/>
            <a:ext cx="1344993" cy="665926"/>
          </a:xfrm>
          <a:custGeom>
            <a:avLst/>
            <a:gdLst/>
            <a:ahLst/>
            <a:cxnLst/>
            <a:rect l="l" t="t" r="r" b="b"/>
            <a:pathLst>
              <a:path w="1572895" h="1249679">
                <a:moveTo>
                  <a:pt x="1452371" y="1249680"/>
                </a:moveTo>
                <a:lnTo>
                  <a:pt x="121920" y="1249680"/>
                </a:lnTo>
                <a:lnTo>
                  <a:pt x="108204" y="1248155"/>
                </a:lnTo>
                <a:lnTo>
                  <a:pt x="96012" y="1243584"/>
                </a:lnTo>
                <a:lnTo>
                  <a:pt x="82296" y="1239012"/>
                </a:lnTo>
                <a:lnTo>
                  <a:pt x="48768" y="1219199"/>
                </a:lnTo>
                <a:lnTo>
                  <a:pt x="10668" y="1167384"/>
                </a:lnTo>
                <a:lnTo>
                  <a:pt x="0" y="1129284"/>
                </a:lnTo>
                <a:lnTo>
                  <a:pt x="0" y="121920"/>
                </a:lnTo>
                <a:lnTo>
                  <a:pt x="15240" y="70104"/>
                </a:lnTo>
                <a:lnTo>
                  <a:pt x="48768" y="30480"/>
                </a:lnTo>
                <a:lnTo>
                  <a:pt x="106679" y="1524"/>
                </a:lnTo>
                <a:lnTo>
                  <a:pt x="120396" y="0"/>
                </a:lnTo>
                <a:lnTo>
                  <a:pt x="1450848" y="0"/>
                </a:lnTo>
                <a:lnTo>
                  <a:pt x="1488948" y="9144"/>
                </a:lnTo>
                <a:lnTo>
                  <a:pt x="1515160" y="24384"/>
                </a:lnTo>
                <a:lnTo>
                  <a:pt x="135636" y="24384"/>
                </a:lnTo>
                <a:lnTo>
                  <a:pt x="124968" y="25908"/>
                </a:lnTo>
                <a:lnTo>
                  <a:pt x="74676" y="42672"/>
                </a:lnTo>
                <a:lnTo>
                  <a:pt x="38100" y="82296"/>
                </a:lnTo>
                <a:lnTo>
                  <a:pt x="25908" y="123444"/>
                </a:lnTo>
                <a:lnTo>
                  <a:pt x="24384" y="134112"/>
                </a:lnTo>
                <a:lnTo>
                  <a:pt x="24384" y="1114043"/>
                </a:lnTo>
                <a:lnTo>
                  <a:pt x="25908" y="1126236"/>
                </a:lnTo>
                <a:lnTo>
                  <a:pt x="38100" y="1167384"/>
                </a:lnTo>
                <a:lnTo>
                  <a:pt x="64008" y="1199387"/>
                </a:lnTo>
                <a:lnTo>
                  <a:pt x="112775" y="1222247"/>
                </a:lnTo>
                <a:lnTo>
                  <a:pt x="135636" y="1225295"/>
                </a:lnTo>
                <a:lnTo>
                  <a:pt x="1515465" y="1225295"/>
                </a:lnTo>
                <a:lnTo>
                  <a:pt x="1513332" y="1226820"/>
                </a:lnTo>
                <a:lnTo>
                  <a:pt x="1502663" y="1232916"/>
                </a:lnTo>
                <a:lnTo>
                  <a:pt x="1490471" y="1239012"/>
                </a:lnTo>
                <a:lnTo>
                  <a:pt x="1478279" y="1243584"/>
                </a:lnTo>
                <a:lnTo>
                  <a:pt x="1466087" y="1246632"/>
                </a:lnTo>
                <a:lnTo>
                  <a:pt x="1452371" y="1249680"/>
                </a:lnTo>
                <a:close/>
              </a:path>
              <a:path w="1572895" h="1249679">
                <a:moveTo>
                  <a:pt x="1515465" y="1225295"/>
                </a:moveTo>
                <a:lnTo>
                  <a:pt x="1437132" y="1225295"/>
                </a:lnTo>
                <a:lnTo>
                  <a:pt x="1469136" y="1220724"/>
                </a:lnTo>
                <a:lnTo>
                  <a:pt x="1479804" y="1216151"/>
                </a:lnTo>
                <a:lnTo>
                  <a:pt x="1498091" y="1207007"/>
                </a:lnTo>
                <a:lnTo>
                  <a:pt x="1507236" y="1199387"/>
                </a:lnTo>
                <a:lnTo>
                  <a:pt x="1514855" y="1193291"/>
                </a:lnTo>
                <a:lnTo>
                  <a:pt x="1522475" y="1185672"/>
                </a:lnTo>
                <a:lnTo>
                  <a:pt x="1534667" y="1167384"/>
                </a:lnTo>
                <a:lnTo>
                  <a:pt x="1539240" y="1158239"/>
                </a:lnTo>
                <a:lnTo>
                  <a:pt x="1542287" y="1147572"/>
                </a:lnTo>
                <a:lnTo>
                  <a:pt x="1545336" y="1138428"/>
                </a:lnTo>
                <a:lnTo>
                  <a:pt x="1546859" y="1126236"/>
                </a:lnTo>
                <a:lnTo>
                  <a:pt x="1546859" y="123444"/>
                </a:lnTo>
                <a:lnTo>
                  <a:pt x="1534667" y="82296"/>
                </a:lnTo>
                <a:lnTo>
                  <a:pt x="1508759" y="50292"/>
                </a:lnTo>
                <a:lnTo>
                  <a:pt x="1459991" y="27432"/>
                </a:lnTo>
                <a:lnTo>
                  <a:pt x="1437132" y="24384"/>
                </a:lnTo>
                <a:lnTo>
                  <a:pt x="1515160" y="24384"/>
                </a:lnTo>
                <a:lnTo>
                  <a:pt x="1522475" y="30480"/>
                </a:lnTo>
                <a:lnTo>
                  <a:pt x="1533144" y="38100"/>
                </a:lnTo>
                <a:lnTo>
                  <a:pt x="1542287" y="48768"/>
                </a:lnTo>
                <a:lnTo>
                  <a:pt x="1549908" y="57912"/>
                </a:lnTo>
                <a:lnTo>
                  <a:pt x="1556004" y="70104"/>
                </a:lnTo>
                <a:lnTo>
                  <a:pt x="1562100" y="80772"/>
                </a:lnTo>
                <a:lnTo>
                  <a:pt x="1566671" y="94488"/>
                </a:lnTo>
                <a:lnTo>
                  <a:pt x="1569720" y="106680"/>
                </a:lnTo>
                <a:lnTo>
                  <a:pt x="1572767" y="120396"/>
                </a:lnTo>
                <a:lnTo>
                  <a:pt x="1572767" y="1127760"/>
                </a:lnTo>
                <a:lnTo>
                  <a:pt x="1566671" y="1155191"/>
                </a:lnTo>
                <a:lnTo>
                  <a:pt x="1557528" y="1179576"/>
                </a:lnTo>
                <a:lnTo>
                  <a:pt x="1542287" y="1200912"/>
                </a:lnTo>
                <a:lnTo>
                  <a:pt x="1524000" y="1219199"/>
                </a:lnTo>
                <a:lnTo>
                  <a:pt x="1515465" y="1225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" name="object 16"/>
          <p:cNvSpPr txBox="1"/>
          <p:nvPr/>
        </p:nvSpPr>
        <p:spPr>
          <a:xfrm>
            <a:off x="3210645" y="4539420"/>
            <a:ext cx="1114221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RIS </a:t>
            </a:r>
            <a:r>
              <a:rPr sz="1197" spc="-17" dirty="0">
                <a:solidFill>
                  <a:srgbClr val="FFFFFF"/>
                </a:solidFill>
                <a:latin typeface="Calibri"/>
                <a:cs typeface="Calibri"/>
              </a:rPr>
              <a:t>Talents</a:t>
            </a:r>
            <a:r>
              <a:rPr sz="1197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(2019)</a:t>
            </a:r>
            <a:endParaRPr sz="1197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18825" y="1644617"/>
            <a:ext cx="1653956" cy="3475697"/>
          </a:xfrm>
          <a:custGeom>
            <a:avLst/>
            <a:gdLst/>
            <a:ahLst/>
            <a:cxnLst/>
            <a:rect l="l" t="t" r="r" b="b"/>
            <a:pathLst>
              <a:path w="1934209" h="4064635">
                <a:moveTo>
                  <a:pt x="1741932" y="4064507"/>
                </a:moveTo>
                <a:lnTo>
                  <a:pt x="193548" y="4064507"/>
                </a:lnTo>
                <a:lnTo>
                  <a:pt x="158813" y="4061382"/>
                </a:lnTo>
                <a:lnTo>
                  <a:pt x="95955" y="4038035"/>
                </a:lnTo>
                <a:lnTo>
                  <a:pt x="45590" y="3995572"/>
                </a:lnTo>
                <a:lnTo>
                  <a:pt x="12133" y="3938408"/>
                </a:lnTo>
                <a:lnTo>
                  <a:pt x="0" y="3870959"/>
                </a:lnTo>
                <a:lnTo>
                  <a:pt x="0" y="193548"/>
                </a:lnTo>
                <a:lnTo>
                  <a:pt x="12133" y="126098"/>
                </a:lnTo>
                <a:lnTo>
                  <a:pt x="45590" y="68935"/>
                </a:lnTo>
                <a:lnTo>
                  <a:pt x="95955" y="26472"/>
                </a:lnTo>
                <a:lnTo>
                  <a:pt x="158813" y="3125"/>
                </a:lnTo>
                <a:lnTo>
                  <a:pt x="193548" y="0"/>
                </a:lnTo>
                <a:lnTo>
                  <a:pt x="1741932" y="0"/>
                </a:lnTo>
                <a:lnTo>
                  <a:pt x="1809188" y="12133"/>
                </a:lnTo>
                <a:lnTo>
                  <a:pt x="1865909" y="45590"/>
                </a:lnTo>
                <a:lnTo>
                  <a:pt x="1907878" y="95955"/>
                </a:lnTo>
                <a:lnTo>
                  <a:pt x="1930882" y="158813"/>
                </a:lnTo>
                <a:lnTo>
                  <a:pt x="1933955" y="193548"/>
                </a:lnTo>
                <a:lnTo>
                  <a:pt x="1933955" y="3870959"/>
                </a:lnTo>
                <a:lnTo>
                  <a:pt x="1922014" y="3938408"/>
                </a:lnTo>
                <a:lnTo>
                  <a:pt x="1889001" y="3995572"/>
                </a:lnTo>
                <a:lnTo>
                  <a:pt x="1839129" y="4038035"/>
                </a:lnTo>
                <a:lnTo>
                  <a:pt x="1776614" y="4061382"/>
                </a:lnTo>
                <a:lnTo>
                  <a:pt x="1741932" y="4064507"/>
                </a:lnTo>
                <a:close/>
              </a:path>
            </a:pathLst>
          </a:custGeom>
          <a:solidFill>
            <a:srgbClr val="01265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object 18"/>
          <p:cNvSpPr txBox="1"/>
          <p:nvPr/>
        </p:nvSpPr>
        <p:spPr>
          <a:xfrm>
            <a:off x="4880040" y="1932625"/>
            <a:ext cx="1333048" cy="394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565" spc="-5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65" spc="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565" spc="-17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565" spc="-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565" spc="-2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65" spc="-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565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6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65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565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84330" y="2688465"/>
            <a:ext cx="1324360" cy="683085"/>
          </a:xfrm>
          <a:custGeom>
            <a:avLst/>
            <a:gdLst/>
            <a:ahLst/>
            <a:cxnLst/>
            <a:rect l="l" t="t" r="r" b="b"/>
            <a:pathLst>
              <a:path w="1548765" h="798829">
                <a:moveTo>
                  <a:pt x="1467612" y="798575"/>
                </a:moveTo>
                <a:lnTo>
                  <a:pt x="79248" y="798575"/>
                </a:lnTo>
                <a:lnTo>
                  <a:pt x="48220" y="792170"/>
                </a:lnTo>
                <a:lnTo>
                  <a:pt x="23050" y="774763"/>
                </a:lnTo>
                <a:lnTo>
                  <a:pt x="6167" y="749069"/>
                </a:lnTo>
                <a:lnTo>
                  <a:pt x="0" y="717804"/>
                </a:lnTo>
                <a:lnTo>
                  <a:pt x="0" y="79248"/>
                </a:lnTo>
                <a:lnTo>
                  <a:pt x="6167" y="48220"/>
                </a:lnTo>
                <a:lnTo>
                  <a:pt x="23050" y="23050"/>
                </a:lnTo>
                <a:lnTo>
                  <a:pt x="48220" y="6167"/>
                </a:lnTo>
                <a:lnTo>
                  <a:pt x="79248" y="0"/>
                </a:lnTo>
                <a:lnTo>
                  <a:pt x="1467612" y="0"/>
                </a:lnTo>
                <a:lnTo>
                  <a:pt x="1498877" y="6167"/>
                </a:lnTo>
                <a:lnTo>
                  <a:pt x="1524571" y="23050"/>
                </a:lnTo>
                <a:lnTo>
                  <a:pt x="1541978" y="48220"/>
                </a:lnTo>
                <a:lnTo>
                  <a:pt x="1548383" y="79248"/>
                </a:lnTo>
                <a:lnTo>
                  <a:pt x="1548383" y="717804"/>
                </a:lnTo>
                <a:lnTo>
                  <a:pt x="1541978" y="749069"/>
                </a:lnTo>
                <a:lnTo>
                  <a:pt x="1524571" y="774763"/>
                </a:lnTo>
                <a:lnTo>
                  <a:pt x="1498877" y="792170"/>
                </a:lnTo>
                <a:lnTo>
                  <a:pt x="1467612" y="798575"/>
                </a:lnTo>
                <a:close/>
              </a:path>
            </a:pathLst>
          </a:custGeom>
          <a:solidFill>
            <a:srgbClr val="034DA1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object 20"/>
          <p:cNvSpPr/>
          <p:nvPr/>
        </p:nvSpPr>
        <p:spPr>
          <a:xfrm>
            <a:off x="4873905" y="2676737"/>
            <a:ext cx="1344993" cy="705348"/>
          </a:xfrm>
          <a:custGeom>
            <a:avLst/>
            <a:gdLst/>
            <a:ahLst/>
            <a:cxnLst/>
            <a:rect l="l" t="t" r="r" b="b"/>
            <a:pathLst>
              <a:path w="1572895" h="824864">
                <a:moveTo>
                  <a:pt x="1490471" y="824484"/>
                </a:moveTo>
                <a:lnTo>
                  <a:pt x="83820" y="824484"/>
                </a:lnTo>
                <a:lnTo>
                  <a:pt x="73152" y="822959"/>
                </a:lnTo>
                <a:lnTo>
                  <a:pt x="65532" y="819911"/>
                </a:lnTo>
                <a:lnTo>
                  <a:pt x="56387" y="816863"/>
                </a:lnTo>
                <a:lnTo>
                  <a:pt x="21336" y="790955"/>
                </a:lnTo>
                <a:lnTo>
                  <a:pt x="0" y="742188"/>
                </a:lnTo>
                <a:lnTo>
                  <a:pt x="0" y="83819"/>
                </a:lnTo>
                <a:lnTo>
                  <a:pt x="15240" y="41147"/>
                </a:lnTo>
                <a:lnTo>
                  <a:pt x="54864" y="7619"/>
                </a:lnTo>
                <a:lnTo>
                  <a:pt x="91439" y="0"/>
                </a:lnTo>
                <a:lnTo>
                  <a:pt x="1479804" y="0"/>
                </a:lnTo>
                <a:lnTo>
                  <a:pt x="1488948" y="1523"/>
                </a:lnTo>
                <a:lnTo>
                  <a:pt x="1498091" y="1523"/>
                </a:lnTo>
                <a:lnTo>
                  <a:pt x="1507236" y="4571"/>
                </a:lnTo>
                <a:lnTo>
                  <a:pt x="1514855" y="7619"/>
                </a:lnTo>
                <a:lnTo>
                  <a:pt x="1524000" y="10667"/>
                </a:lnTo>
                <a:lnTo>
                  <a:pt x="1531620" y="15239"/>
                </a:lnTo>
                <a:lnTo>
                  <a:pt x="1539240" y="21335"/>
                </a:lnTo>
                <a:lnTo>
                  <a:pt x="1543812" y="25907"/>
                </a:lnTo>
                <a:lnTo>
                  <a:pt x="85344" y="25907"/>
                </a:lnTo>
                <a:lnTo>
                  <a:pt x="67056" y="30479"/>
                </a:lnTo>
                <a:lnTo>
                  <a:pt x="54864" y="36575"/>
                </a:lnTo>
                <a:lnTo>
                  <a:pt x="50292" y="41147"/>
                </a:lnTo>
                <a:lnTo>
                  <a:pt x="44195" y="45719"/>
                </a:lnTo>
                <a:lnTo>
                  <a:pt x="41148" y="50291"/>
                </a:lnTo>
                <a:lnTo>
                  <a:pt x="36576" y="54863"/>
                </a:lnTo>
                <a:lnTo>
                  <a:pt x="27432" y="73151"/>
                </a:lnTo>
                <a:lnTo>
                  <a:pt x="24384" y="85343"/>
                </a:lnTo>
                <a:lnTo>
                  <a:pt x="24384" y="737616"/>
                </a:lnTo>
                <a:lnTo>
                  <a:pt x="25908" y="745236"/>
                </a:lnTo>
                <a:lnTo>
                  <a:pt x="27432" y="751332"/>
                </a:lnTo>
                <a:lnTo>
                  <a:pt x="30480" y="757428"/>
                </a:lnTo>
                <a:lnTo>
                  <a:pt x="32004" y="763524"/>
                </a:lnTo>
                <a:lnTo>
                  <a:pt x="65532" y="794003"/>
                </a:lnTo>
                <a:lnTo>
                  <a:pt x="83820" y="798576"/>
                </a:lnTo>
                <a:lnTo>
                  <a:pt x="1543812" y="798576"/>
                </a:lnTo>
                <a:lnTo>
                  <a:pt x="1539240" y="803147"/>
                </a:lnTo>
                <a:lnTo>
                  <a:pt x="1533144" y="807720"/>
                </a:lnTo>
                <a:lnTo>
                  <a:pt x="1524000" y="812291"/>
                </a:lnTo>
                <a:lnTo>
                  <a:pt x="1516379" y="816863"/>
                </a:lnTo>
                <a:lnTo>
                  <a:pt x="1508759" y="819911"/>
                </a:lnTo>
                <a:lnTo>
                  <a:pt x="1499616" y="822959"/>
                </a:lnTo>
                <a:lnTo>
                  <a:pt x="1490471" y="824484"/>
                </a:lnTo>
                <a:close/>
              </a:path>
              <a:path w="1572895" h="824864">
                <a:moveTo>
                  <a:pt x="1543812" y="798576"/>
                </a:moveTo>
                <a:lnTo>
                  <a:pt x="1485900" y="798576"/>
                </a:lnTo>
                <a:lnTo>
                  <a:pt x="1493520" y="797051"/>
                </a:lnTo>
                <a:lnTo>
                  <a:pt x="1505712" y="794003"/>
                </a:lnTo>
                <a:lnTo>
                  <a:pt x="1511808" y="790955"/>
                </a:lnTo>
                <a:lnTo>
                  <a:pt x="1516379" y="787907"/>
                </a:lnTo>
                <a:lnTo>
                  <a:pt x="1522475" y="783336"/>
                </a:lnTo>
                <a:lnTo>
                  <a:pt x="1527048" y="780288"/>
                </a:lnTo>
                <a:lnTo>
                  <a:pt x="1531620" y="775716"/>
                </a:lnTo>
                <a:lnTo>
                  <a:pt x="1534667" y="769620"/>
                </a:lnTo>
                <a:lnTo>
                  <a:pt x="1539240" y="765047"/>
                </a:lnTo>
                <a:lnTo>
                  <a:pt x="1542287" y="758951"/>
                </a:lnTo>
                <a:lnTo>
                  <a:pt x="1543812" y="752855"/>
                </a:lnTo>
                <a:lnTo>
                  <a:pt x="1545336" y="745236"/>
                </a:lnTo>
                <a:lnTo>
                  <a:pt x="1546859" y="739139"/>
                </a:lnTo>
                <a:lnTo>
                  <a:pt x="1546859" y="86867"/>
                </a:lnTo>
                <a:lnTo>
                  <a:pt x="1545336" y="80771"/>
                </a:lnTo>
                <a:lnTo>
                  <a:pt x="1543812" y="73151"/>
                </a:lnTo>
                <a:lnTo>
                  <a:pt x="1542287" y="67055"/>
                </a:lnTo>
                <a:lnTo>
                  <a:pt x="1539240" y="60959"/>
                </a:lnTo>
                <a:lnTo>
                  <a:pt x="1536191" y="56387"/>
                </a:lnTo>
                <a:lnTo>
                  <a:pt x="1531620" y="50291"/>
                </a:lnTo>
                <a:lnTo>
                  <a:pt x="1528571" y="45719"/>
                </a:lnTo>
                <a:lnTo>
                  <a:pt x="1522475" y="41147"/>
                </a:lnTo>
                <a:lnTo>
                  <a:pt x="1517904" y="38099"/>
                </a:lnTo>
                <a:lnTo>
                  <a:pt x="1513332" y="33527"/>
                </a:lnTo>
                <a:lnTo>
                  <a:pt x="1507236" y="32003"/>
                </a:lnTo>
                <a:lnTo>
                  <a:pt x="1501140" y="28955"/>
                </a:lnTo>
                <a:lnTo>
                  <a:pt x="1493520" y="27431"/>
                </a:lnTo>
                <a:lnTo>
                  <a:pt x="1487424" y="25907"/>
                </a:lnTo>
                <a:lnTo>
                  <a:pt x="1543812" y="25907"/>
                </a:lnTo>
                <a:lnTo>
                  <a:pt x="1551432" y="33527"/>
                </a:lnTo>
                <a:lnTo>
                  <a:pt x="1565148" y="56387"/>
                </a:lnTo>
                <a:lnTo>
                  <a:pt x="1568195" y="65531"/>
                </a:lnTo>
                <a:lnTo>
                  <a:pt x="1571244" y="73151"/>
                </a:lnTo>
                <a:lnTo>
                  <a:pt x="1571244" y="82295"/>
                </a:lnTo>
                <a:lnTo>
                  <a:pt x="1572767" y="92963"/>
                </a:lnTo>
                <a:lnTo>
                  <a:pt x="1572767" y="740663"/>
                </a:lnTo>
                <a:lnTo>
                  <a:pt x="1571244" y="749807"/>
                </a:lnTo>
                <a:lnTo>
                  <a:pt x="1568195" y="758951"/>
                </a:lnTo>
                <a:lnTo>
                  <a:pt x="1565148" y="766572"/>
                </a:lnTo>
                <a:lnTo>
                  <a:pt x="1562100" y="775716"/>
                </a:lnTo>
                <a:lnTo>
                  <a:pt x="1557528" y="783336"/>
                </a:lnTo>
                <a:lnTo>
                  <a:pt x="1551432" y="789432"/>
                </a:lnTo>
                <a:lnTo>
                  <a:pt x="1545336" y="797051"/>
                </a:lnTo>
                <a:lnTo>
                  <a:pt x="1543812" y="798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" name="object 21"/>
          <p:cNvSpPr txBox="1"/>
          <p:nvPr/>
        </p:nvSpPr>
        <p:spPr>
          <a:xfrm>
            <a:off x="5065017" y="2919574"/>
            <a:ext cx="962726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RIS</a:t>
            </a:r>
            <a:r>
              <a:rPr sz="1197" spc="-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Fellowships</a:t>
            </a:r>
            <a:endParaRPr sz="1197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84330" y="3475589"/>
            <a:ext cx="1324360" cy="683085"/>
          </a:xfrm>
          <a:custGeom>
            <a:avLst/>
            <a:gdLst/>
            <a:ahLst/>
            <a:cxnLst/>
            <a:rect l="l" t="t" r="r" b="b"/>
            <a:pathLst>
              <a:path w="1548765" h="798829">
                <a:moveTo>
                  <a:pt x="1467612" y="798576"/>
                </a:moveTo>
                <a:lnTo>
                  <a:pt x="79248" y="798576"/>
                </a:lnTo>
                <a:lnTo>
                  <a:pt x="48220" y="792408"/>
                </a:lnTo>
                <a:lnTo>
                  <a:pt x="23050" y="775525"/>
                </a:lnTo>
                <a:lnTo>
                  <a:pt x="6167" y="750355"/>
                </a:lnTo>
                <a:lnTo>
                  <a:pt x="0" y="719328"/>
                </a:lnTo>
                <a:lnTo>
                  <a:pt x="0" y="80772"/>
                </a:lnTo>
                <a:lnTo>
                  <a:pt x="6167" y="49506"/>
                </a:lnTo>
                <a:lnTo>
                  <a:pt x="23050" y="23812"/>
                </a:lnTo>
                <a:lnTo>
                  <a:pt x="48220" y="6405"/>
                </a:lnTo>
                <a:lnTo>
                  <a:pt x="79248" y="0"/>
                </a:lnTo>
                <a:lnTo>
                  <a:pt x="1467612" y="0"/>
                </a:lnTo>
                <a:lnTo>
                  <a:pt x="1498877" y="6405"/>
                </a:lnTo>
                <a:lnTo>
                  <a:pt x="1524571" y="23812"/>
                </a:lnTo>
                <a:lnTo>
                  <a:pt x="1541978" y="49506"/>
                </a:lnTo>
                <a:lnTo>
                  <a:pt x="1548383" y="80772"/>
                </a:lnTo>
                <a:lnTo>
                  <a:pt x="1548383" y="719328"/>
                </a:lnTo>
                <a:lnTo>
                  <a:pt x="1541978" y="750355"/>
                </a:lnTo>
                <a:lnTo>
                  <a:pt x="1524571" y="775525"/>
                </a:lnTo>
                <a:lnTo>
                  <a:pt x="1498877" y="792408"/>
                </a:lnTo>
                <a:lnTo>
                  <a:pt x="1467612" y="798576"/>
                </a:lnTo>
                <a:close/>
              </a:path>
            </a:pathLst>
          </a:custGeom>
          <a:solidFill>
            <a:srgbClr val="034DA1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object 23"/>
          <p:cNvSpPr/>
          <p:nvPr/>
        </p:nvSpPr>
        <p:spPr>
          <a:xfrm>
            <a:off x="4873905" y="3465163"/>
            <a:ext cx="1344993" cy="703719"/>
          </a:xfrm>
          <a:custGeom>
            <a:avLst/>
            <a:gdLst/>
            <a:ahLst/>
            <a:cxnLst/>
            <a:rect l="l" t="t" r="r" b="b"/>
            <a:pathLst>
              <a:path w="1572895" h="822960">
                <a:moveTo>
                  <a:pt x="1490471" y="822959"/>
                </a:moveTo>
                <a:lnTo>
                  <a:pt x="83820" y="822959"/>
                </a:lnTo>
                <a:lnTo>
                  <a:pt x="73152" y="821436"/>
                </a:lnTo>
                <a:lnTo>
                  <a:pt x="33528" y="803147"/>
                </a:lnTo>
                <a:lnTo>
                  <a:pt x="6096" y="768095"/>
                </a:lnTo>
                <a:lnTo>
                  <a:pt x="0" y="740663"/>
                </a:lnTo>
                <a:lnTo>
                  <a:pt x="0" y="83819"/>
                </a:lnTo>
                <a:lnTo>
                  <a:pt x="19812" y="33527"/>
                </a:lnTo>
                <a:lnTo>
                  <a:pt x="54864" y="7619"/>
                </a:lnTo>
                <a:lnTo>
                  <a:pt x="82296" y="0"/>
                </a:lnTo>
                <a:lnTo>
                  <a:pt x="1488948" y="0"/>
                </a:lnTo>
                <a:lnTo>
                  <a:pt x="1539240" y="19811"/>
                </a:lnTo>
                <a:lnTo>
                  <a:pt x="1543812" y="24383"/>
                </a:lnTo>
                <a:lnTo>
                  <a:pt x="92964" y="24383"/>
                </a:lnTo>
                <a:lnTo>
                  <a:pt x="85344" y="25907"/>
                </a:lnTo>
                <a:lnTo>
                  <a:pt x="79248" y="25907"/>
                </a:lnTo>
                <a:lnTo>
                  <a:pt x="73152" y="27431"/>
                </a:lnTo>
                <a:lnTo>
                  <a:pt x="54864" y="36575"/>
                </a:lnTo>
                <a:lnTo>
                  <a:pt x="50292" y="39623"/>
                </a:lnTo>
                <a:lnTo>
                  <a:pt x="44195" y="44195"/>
                </a:lnTo>
                <a:lnTo>
                  <a:pt x="41148" y="48767"/>
                </a:lnTo>
                <a:lnTo>
                  <a:pt x="36576" y="54863"/>
                </a:lnTo>
                <a:lnTo>
                  <a:pt x="33528" y="59435"/>
                </a:lnTo>
                <a:lnTo>
                  <a:pt x="27432" y="71627"/>
                </a:lnTo>
                <a:lnTo>
                  <a:pt x="25908" y="77723"/>
                </a:lnTo>
                <a:lnTo>
                  <a:pt x="24384" y="85343"/>
                </a:lnTo>
                <a:lnTo>
                  <a:pt x="24384" y="737616"/>
                </a:lnTo>
                <a:lnTo>
                  <a:pt x="27432" y="749807"/>
                </a:lnTo>
                <a:lnTo>
                  <a:pt x="30480" y="755903"/>
                </a:lnTo>
                <a:lnTo>
                  <a:pt x="32004" y="761999"/>
                </a:lnTo>
                <a:lnTo>
                  <a:pt x="35052" y="768095"/>
                </a:lnTo>
                <a:lnTo>
                  <a:pt x="39624" y="772668"/>
                </a:lnTo>
                <a:lnTo>
                  <a:pt x="44195" y="778763"/>
                </a:lnTo>
                <a:lnTo>
                  <a:pt x="48768" y="781811"/>
                </a:lnTo>
                <a:lnTo>
                  <a:pt x="53339" y="786384"/>
                </a:lnTo>
                <a:lnTo>
                  <a:pt x="71628" y="795528"/>
                </a:lnTo>
                <a:lnTo>
                  <a:pt x="77724" y="797051"/>
                </a:lnTo>
                <a:lnTo>
                  <a:pt x="83820" y="797051"/>
                </a:lnTo>
                <a:lnTo>
                  <a:pt x="91439" y="798576"/>
                </a:lnTo>
                <a:lnTo>
                  <a:pt x="1542288" y="798576"/>
                </a:lnTo>
                <a:lnTo>
                  <a:pt x="1533144" y="807720"/>
                </a:lnTo>
                <a:lnTo>
                  <a:pt x="1524000" y="812291"/>
                </a:lnTo>
                <a:lnTo>
                  <a:pt x="1516379" y="815339"/>
                </a:lnTo>
                <a:lnTo>
                  <a:pt x="1508759" y="819911"/>
                </a:lnTo>
                <a:lnTo>
                  <a:pt x="1490471" y="822959"/>
                </a:lnTo>
                <a:close/>
              </a:path>
              <a:path w="1572895" h="822960">
                <a:moveTo>
                  <a:pt x="1542288" y="798576"/>
                </a:moveTo>
                <a:lnTo>
                  <a:pt x="1485900" y="798576"/>
                </a:lnTo>
                <a:lnTo>
                  <a:pt x="1493520" y="797051"/>
                </a:lnTo>
                <a:lnTo>
                  <a:pt x="1499616" y="795528"/>
                </a:lnTo>
                <a:lnTo>
                  <a:pt x="1505712" y="792480"/>
                </a:lnTo>
                <a:lnTo>
                  <a:pt x="1511808" y="790955"/>
                </a:lnTo>
                <a:lnTo>
                  <a:pt x="1516379" y="786384"/>
                </a:lnTo>
                <a:lnTo>
                  <a:pt x="1522475" y="783336"/>
                </a:lnTo>
                <a:lnTo>
                  <a:pt x="1531620" y="774191"/>
                </a:lnTo>
                <a:lnTo>
                  <a:pt x="1534667" y="769620"/>
                </a:lnTo>
                <a:lnTo>
                  <a:pt x="1539240" y="763524"/>
                </a:lnTo>
                <a:lnTo>
                  <a:pt x="1542287" y="757428"/>
                </a:lnTo>
                <a:lnTo>
                  <a:pt x="1546859" y="739139"/>
                </a:lnTo>
                <a:lnTo>
                  <a:pt x="1546859" y="85343"/>
                </a:lnTo>
                <a:lnTo>
                  <a:pt x="1542287" y="67055"/>
                </a:lnTo>
                <a:lnTo>
                  <a:pt x="1536191" y="54863"/>
                </a:lnTo>
                <a:lnTo>
                  <a:pt x="1531620" y="50291"/>
                </a:lnTo>
                <a:lnTo>
                  <a:pt x="1528571" y="45719"/>
                </a:lnTo>
                <a:lnTo>
                  <a:pt x="1522475" y="41147"/>
                </a:lnTo>
                <a:lnTo>
                  <a:pt x="1517904" y="36575"/>
                </a:lnTo>
                <a:lnTo>
                  <a:pt x="1513332" y="33527"/>
                </a:lnTo>
                <a:lnTo>
                  <a:pt x="1507236" y="30479"/>
                </a:lnTo>
                <a:lnTo>
                  <a:pt x="1501140" y="28955"/>
                </a:lnTo>
                <a:lnTo>
                  <a:pt x="1493520" y="25907"/>
                </a:lnTo>
                <a:lnTo>
                  <a:pt x="1487424" y="25907"/>
                </a:lnTo>
                <a:lnTo>
                  <a:pt x="1479804" y="24383"/>
                </a:lnTo>
                <a:lnTo>
                  <a:pt x="1543812" y="24383"/>
                </a:lnTo>
                <a:lnTo>
                  <a:pt x="1565148" y="56387"/>
                </a:lnTo>
                <a:lnTo>
                  <a:pt x="1571244" y="73151"/>
                </a:lnTo>
                <a:lnTo>
                  <a:pt x="1571244" y="82295"/>
                </a:lnTo>
                <a:lnTo>
                  <a:pt x="1572767" y="91439"/>
                </a:lnTo>
                <a:lnTo>
                  <a:pt x="1572767" y="739139"/>
                </a:lnTo>
                <a:lnTo>
                  <a:pt x="1571244" y="749807"/>
                </a:lnTo>
                <a:lnTo>
                  <a:pt x="1568195" y="757428"/>
                </a:lnTo>
                <a:lnTo>
                  <a:pt x="1565148" y="766572"/>
                </a:lnTo>
                <a:lnTo>
                  <a:pt x="1562100" y="774191"/>
                </a:lnTo>
                <a:lnTo>
                  <a:pt x="1557528" y="781811"/>
                </a:lnTo>
                <a:lnTo>
                  <a:pt x="1551432" y="789432"/>
                </a:lnTo>
                <a:lnTo>
                  <a:pt x="1542288" y="798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4" name="object 24"/>
          <p:cNvSpPr txBox="1"/>
          <p:nvPr/>
        </p:nvSpPr>
        <p:spPr>
          <a:xfrm>
            <a:off x="4942547" y="3558132"/>
            <a:ext cx="1207073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543" algn="ctr">
              <a:lnSpc>
                <a:spcPts val="1317"/>
              </a:lnSpc>
            </a:pPr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RIS </a:t>
            </a:r>
            <a:r>
              <a:rPr sz="1197" spc="-9" dirty="0">
                <a:solidFill>
                  <a:srgbClr val="FFFFFF"/>
                </a:solidFill>
                <a:latin typeface="Calibri"/>
                <a:cs typeface="Calibri"/>
              </a:rPr>
              <a:t>Food  </a:t>
            </a:r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Government  </a:t>
            </a:r>
            <a:r>
              <a:rPr sz="1197" spc="-9" dirty="0">
                <a:solidFill>
                  <a:srgbClr val="FFFFFF"/>
                </a:solidFill>
                <a:latin typeface="Calibri"/>
                <a:cs typeface="Calibri"/>
              </a:rPr>
              <a:t>Executive</a:t>
            </a:r>
            <a:r>
              <a:rPr sz="1197" spc="-6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97" spc="-9" dirty="0">
                <a:solidFill>
                  <a:srgbClr val="FFFFFF"/>
                </a:solidFill>
                <a:latin typeface="Calibri"/>
                <a:cs typeface="Calibri"/>
              </a:rPr>
              <a:t>Academy</a:t>
            </a:r>
            <a:endParaRPr sz="1197" dirty="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84330" y="4264013"/>
            <a:ext cx="1324360" cy="166712"/>
          </a:xfrm>
          <a:custGeom>
            <a:avLst/>
            <a:gdLst/>
            <a:ahLst/>
            <a:cxnLst/>
            <a:rect l="l" t="t" r="r" b="b"/>
            <a:pathLst>
              <a:path w="1548765" h="797560">
                <a:moveTo>
                  <a:pt x="1467612" y="797052"/>
                </a:moveTo>
                <a:lnTo>
                  <a:pt x="79248" y="797052"/>
                </a:lnTo>
                <a:lnTo>
                  <a:pt x="48220" y="790884"/>
                </a:lnTo>
                <a:lnTo>
                  <a:pt x="23050" y="774001"/>
                </a:lnTo>
                <a:lnTo>
                  <a:pt x="6167" y="748831"/>
                </a:lnTo>
                <a:lnTo>
                  <a:pt x="0" y="717804"/>
                </a:lnTo>
                <a:lnTo>
                  <a:pt x="0" y="79248"/>
                </a:lnTo>
                <a:lnTo>
                  <a:pt x="6167" y="48220"/>
                </a:lnTo>
                <a:lnTo>
                  <a:pt x="23050" y="23050"/>
                </a:lnTo>
                <a:lnTo>
                  <a:pt x="48220" y="6167"/>
                </a:lnTo>
                <a:lnTo>
                  <a:pt x="79248" y="0"/>
                </a:lnTo>
                <a:lnTo>
                  <a:pt x="1467612" y="0"/>
                </a:lnTo>
                <a:lnTo>
                  <a:pt x="1498877" y="6167"/>
                </a:lnTo>
                <a:lnTo>
                  <a:pt x="1524571" y="23050"/>
                </a:lnTo>
                <a:lnTo>
                  <a:pt x="1541978" y="48220"/>
                </a:lnTo>
                <a:lnTo>
                  <a:pt x="1548383" y="79248"/>
                </a:lnTo>
                <a:lnTo>
                  <a:pt x="1548383" y="717804"/>
                </a:lnTo>
                <a:lnTo>
                  <a:pt x="1541978" y="748831"/>
                </a:lnTo>
                <a:lnTo>
                  <a:pt x="1524571" y="774001"/>
                </a:lnTo>
                <a:lnTo>
                  <a:pt x="1498877" y="790884"/>
                </a:lnTo>
                <a:lnTo>
                  <a:pt x="1467612" y="797052"/>
                </a:lnTo>
                <a:close/>
              </a:path>
            </a:pathLst>
          </a:cu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543" algn="ctr">
              <a:lnSpc>
                <a:spcPts val="1317"/>
              </a:lnSpc>
            </a:pPr>
            <a:endParaRPr sz="1197" spc="-4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57271" y="1644617"/>
            <a:ext cx="1655042" cy="3475697"/>
          </a:xfrm>
          <a:custGeom>
            <a:avLst/>
            <a:gdLst/>
            <a:ahLst/>
            <a:cxnLst/>
            <a:rect l="l" t="t" r="r" b="b"/>
            <a:pathLst>
              <a:path w="1935479" h="4064635">
                <a:moveTo>
                  <a:pt x="1741932" y="4064507"/>
                </a:moveTo>
                <a:lnTo>
                  <a:pt x="193548" y="4064507"/>
                </a:lnTo>
                <a:lnTo>
                  <a:pt x="158813" y="4061382"/>
                </a:lnTo>
                <a:lnTo>
                  <a:pt x="95955" y="4038035"/>
                </a:lnTo>
                <a:lnTo>
                  <a:pt x="45590" y="3995572"/>
                </a:lnTo>
                <a:lnTo>
                  <a:pt x="12133" y="3938408"/>
                </a:lnTo>
                <a:lnTo>
                  <a:pt x="0" y="3870959"/>
                </a:lnTo>
                <a:lnTo>
                  <a:pt x="0" y="193548"/>
                </a:lnTo>
                <a:lnTo>
                  <a:pt x="12133" y="126098"/>
                </a:lnTo>
                <a:lnTo>
                  <a:pt x="45590" y="68935"/>
                </a:lnTo>
                <a:lnTo>
                  <a:pt x="95955" y="26472"/>
                </a:lnTo>
                <a:lnTo>
                  <a:pt x="158813" y="3125"/>
                </a:lnTo>
                <a:lnTo>
                  <a:pt x="193548" y="0"/>
                </a:lnTo>
                <a:lnTo>
                  <a:pt x="1741932" y="0"/>
                </a:lnTo>
                <a:lnTo>
                  <a:pt x="1809381" y="12133"/>
                </a:lnTo>
                <a:lnTo>
                  <a:pt x="1866544" y="45590"/>
                </a:lnTo>
                <a:lnTo>
                  <a:pt x="1909007" y="95955"/>
                </a:lnTo>
                <a:lnTo>
                  <a:pt x="1932354" y="158813"/>
                </a:lnTo>
                <a:lnTo>
                  <a:pt x="1935479" y="193548"/>
                </a:lnTo>
                <a:lnTo>
                  <a:pt x="1935479" y="3870959"/>
                </a:lnTo>
                <a:lnTo>
                  <a:pt x="1923346" y="3938408"/>
                </a:lnTo>
                <a:lnTo>
                  <a:pt x="1889889" y="3995572"/>
                </a:lnTo>
                <a:lnTo>
                  <a:pt x="1839524" y="4038035"/>
                </a:lnTo>
                <a:lnTo>
                  <a:pt x="1776666" y="4061382"/>
                </a:lnTo>
                <a:lnTo>
                  <a:pt x="1741932" y="4064507"/>
                </a:lnTo>
                <a:close/>
              </a:path>
            </a:pathLst>
          </a:custGeom>
          <a:solidFill>
            <a:srgbClr val="CCA101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9" name="object 29"/>
          <p:cNvSpPr/>
          <p:nvPr/>
        </p:nvSpPr>
        <p:spPr>
          <a:xfrm>
            <a:off x="6453361" y="1640707"/>
            <a:ext cx="1663187" cy="3483842"/>
          </a:xfrm>
          <a:custGeom>
            <a:avLst/>
            <a:gdLst/>
            <a:ahLst/>
            <a:cxnLst/>
            <a:rect l="l" t="t" r="r" b="b"/>
            <a:pathLst>
              <a:path w="1945004" h="4074160">
                <a:moveTo>
                  <a:pt x="1766316" y="4073652"/>
                </a:moveTo>
                <a:lnTo>
                  <a:pt x="178307" y="4073652"/>
                </a:lnTo>
                <a:lnTo>
                  <a:pt x="158495" y="4070603"/>
                </a:lnTo>
                <a:lnTo>
                  <a:pt x="121920" y="4058411"/>
                </a:lnTo>
                <a:lnTo>
                  <a:pt x="86868" y="4040123"/>
                </a:lnTo>
                <a:lnTo>
                  <a:pt x="45719" y="4002023"/>
                </a:lnTo>
                <a:lnTo>
                  <a:pt x="15240" y="3953255"/>
                </a:lnTo>
                <a:lnTo>
                  <a:pt x="4572" y="3915155"/>
                </a:lnTo>
                <a:lnTo>
                  <a:pt x="0" y="3875531"/>
                </a:lnTo>
                <a:lnTo>
                  <a:pt x="0" y="198119"/>
                </a:lnTo>
                <a:lnTo>
                  <a:pt x="4572" y="158495"/>
                </a:lnTo>
                <a:lnTo>
                  <a:pt x="33528" y="88391"/>
                </a:lnTo>
                <a:lnTo>
                  <a:pt x="57912" y="57911"/>
                </a:lnTo>
                <a:lnTo>
                  <a:pt x="103632" y="24383"/>
                </a:lnTo>
                <a:lnTo>
                  <a:pt x="138684" y="9143"/>
                </a:lnTo>
                <a:lnTo>
                  <a:pt x="178307" y="1523"/>
                </a:lnTo>
                <a:lnTo>
                  <a:pt x="198119" y="0"/>
                </a:lnTo>
                <a:lnTo>
                  <a:pt x="1746504" y="0"/>
                </a:lnTo>
                <a:lnTo>
                  <a:pt x="1766316" y="1523"/>
                </a:lnTo>
                <a:lnTo>
                  <a:pt x="1786128" y="4571"/>
                </a:lnTo>
                <a:lnTo>
                  <a:pt x="1804416" y="9143"/>
                </a:lnTo>
                <a:lnTo>
                  <a:pt x="1808988" y="10667"/>
                </a:lnTo>
                <a:lnTo>
                  <a:pt x="179831" y="10667"/>
                </a:lnTo>
                <a:lnTo>
                  <a:pt x="160019" y="13715"/>
                </a:lnTo>
                <a:lnTo>
                  <a:pt x="108204" y="32003"/>
                </a:lnTo>
                <a:lnTo>
                  <a:pt x="65532" y="65531"/>
                </a:lnTo>
                <a:lnTo>
                  <a:pt x="32004" y="108203"/>
                </a:lnTo>
                <a:lnTo>
                  <a:pt x="13716" y="160019"/>
                </a:lnTo>
                <a:lnTo>
                  <a:pt x="9144" y="198119"/>
                </a:lnTo>
                <a:lnTo>
                  <a:pt x="9144" y="3875531"/>
                </a:lnTo>
                <a:lnTo>
                  <a:pt x="13716" y="3913631"/>
                </a:lnTo>
                <a:lnTo>
                  <a:pt x="32004" y="3965447"/>
                </a:lnTo>
                <a:lnTo>
                  <a:pt x="64008" y="4009644"/>
                </a:lnTo>
                <a:lnTo>
                  <a:pt x="108204" y="4041647"/>
                </a:lnTo>
                <a:lnTo>
                  <a:pt x="160019" y="4059936"/>
                </a:lnTo>
                <a:lnTo>
                  <a:pt x="198119" y="4064508"/>
                </a:lnTo>
                <a:lnTo>
                  <a:pt x="1805940" y="4064508"/>
                </a:lnTo>
                <a:lnTo>
                  <a:pt x="1786128" y="4070603"/>
                </a:lnTo>
                <a:lnTo>
                  <a:pt x="1766316" y="4073652"/>
                </a:lnTo>
                <a:close/>
              </a:path>
              <a:path w="1945004" h="4074160">
                <a:moveTo>
                  <a:pt x="1805940" y="4064508"/>
                </a:moveTo>
                <a:lnTo>
                  <a:pt x="1746504" y="4064508"/>
                </a:lnTo>
                <a:lnTo>
                  <a:pt x="1764791" y="4062984"/>
                </a:lnTo>
                <a:lnTo>
                  <a:pt x="1784604" y="4059936"/>
                </a:lnTo>
                <a:lnTo>
                  <a:pt x="1836420" y="4041647"/>
                </a:lnTo>
                <a:lnTo>
                  <a:pt x="1879091" y="4009644"/>
                </a:lnTo>
                <a:lnTo>
                  <a:pt x="1912620" y="3965447"/>
                </a:lnTo>
                <a:lnTo>
                  <a:pt x="1930908" y="3913631"/>
                </a:lnTo>
                <a:lnTo>
                  <a:pt x="1935479" y="3875531"/>
                </a:lnTo>
                <a:lnTo>
                  <a:pt x="1935479" y="199643"/>
                </a:lnTo>
                <a:lnTo>
                  <a:pt x="1930908" y="161543"/>
                </a:lnTo>
                <a:lnTo>
                  <a:pt x="1912620" y="109727"/>
                </a:lnTo>
                <a:lnTo>
                  <a:pt x="1879091" y="65531"/>
                </a:lnTo>
                <a:lnTo>
                  <a:pt x="1836420" y="33527"/>
                </a:lnTo>
                <a:lnTo>
                  <a:pt x="1784604" y="13715"/>
                </a:lnTo>
                <a:lnTo>
                  <a:pt x="1766316" y="10667"/>
                </a:lnTo>
                <a:lnTo>
                  <a:pt x="1808988" y="10667"/>
                </a:lnTo>
                <a:lnTo>
                  <a:pt x="1856232" y="33527"/>
                </a:lnTo>
                <a:lnTo>
                  <a:pt x="1886712" y="57911"/>
                </a:lnTo>
                <a:lnTo>
                  <a:pt x="1920240" y="103631"/>
                </a:lnTo>
                <a:lnTo>
                  <a:pt x="1935479" y="140207"/>
                </a:lnTo>
                <a:lnTo>
                  <a:pt x="1943100" y="178307"/>
                </a:lnTo>
                <a:lnTo>
                  <a:pt x="1944624" y="198119"/>
                </a:lnTo>
                <a:lnTo>
                  <a:pt x="1944624" y="3875531"/>
                </a:lnTo>
                <a:lnTo>
                  <a:pt x="1940051" y="3915155"/>
                </a:lnTo>
                <a:lnTo>
                  <a:pt x="1929383" y="3953255"/>
                </a:lnTo>
                <a:lnTo>
                  <a:pt x="1911095" y="3986784"/>
                </a:lnTo>
                <a:lnTo>
                  <a:pt x="1872995" y="4027931"/>
                </a:lnTo>
                <a:lnTo>
                  <a:pt x="1824228" y="4058411"/>
                </a:lnTo>
                <a:lnTo>
                  <a:pt x="1805940" y="4064508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0" name="object 30"/>
          <p:cNvSpPr txBox="1"/>
          <p:nvPr/>
        </p:nvSpPr>
        <p:spPr>
          <a:xfrm>
            <a:off x="6705796" y="1792670"/>
            <a:ext cx="115929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94" marR="4344" indent="-24977">
              <a:lnSpc>
                <a:spcPts val="2813"/>
              </a:lnSpc>
            </a:pPr>
            <a:r>
              <a:rPr sz="2565" spc="-13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565" spc="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565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65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565" spc="-1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56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65" spc="-9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565" spc="-4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2565" spc="-13" dirty="0">
                <a:solidFill>
                  <a:srgbClr val="FFFFFF"/>
                </a:solidFill>
                <a:latin typeface="Calibri"/>
                <a:cs typeface="Calibri"/>
              </a:rPr>
              <a:t>creation</a:t>
            </a:r>
            <a:endParaRPr sz="2565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03227" y="3484711"/>
            <a:ext cx="1322731" cy="681999"/>
          </a:xfrm>
          <a:custGeom>
            <a:avLst/>
            <a:gdLst/>
            <a:ahLst/>
            <a:cxnLst/>
            <a:rect l="l" t="t" r="r" b="b"/>
            <a:pathLst>
              <a:path w="1546859" h="797560">
                <a:moveTo>
                  <a:pt x="1467612" y="797052"/>
                </a:moveTo>
                <a:lnTo>
                  <a:pt x="79248" y="797052"/>
                </a:lnTo>
                <a:lnTo>
                  <a:pt x="48220" y="790884"/>
                </a:lnTo>
                <a:lnTo>
                  <a:pt x="23050" y="774001"/>
                </a:lnTo>
                <a:lnTo>
                  <a:pt x="6167" y="748831"/>
                </a:lnTo>
                <a:lnTo>
                  <a:pt x="0" y="717804"/>
                </a:lnTo>
                <a:lnTo>
                  <a:pt x="0" y="79248"/>
                </a:lnTo>
                <a:lnTo>
                  <a:pt x="6167" y="48220"/>
                </a:lnTo>
                <a:lnTo>
                  <a:pt x="23050" y="23050"/>
                </a:lnTo>
                <a:lnTo>
                  <a:pt x="48220" y="6167"/>
                </a:lnTo>
                <a:lnTo>
                  <a:pt x="79248" y="0"/>
                </a:lnTo>
                <a:lnTo>
                  <a:pt x="1467612" y="0"/>
                </a:lnTo>
                <a:lnTo>
                  <a:pt x="1498639" y="6167"/>
                </a:lnTo>
                <a:lnTo>
                  <a:pt x="1523809" y="23050"/>
                </a:lnTo>
                <a:lnTo>
                  <a:pt x="1540692" y="48220"/>
                </a:lnTo>
                <a:lnTo>
                  <a:pt x="1546859" y="79248"/>
                </a:lnTo>
                <a:lnTo>
                  <a:pt x="1546859" y="717804"/>
                </a:lnTo>
                <a:lnTo>
                  <a:pt x="1540692" y="748831"/>
                </a:lnTo>
                <a:lnTo>
                  <a:pt x="1523809" y="774001"/>
                </a:lnTo>
                <a:lnTo>
                  <a:pt x="1498639" y="790884"/>
                </a:lnTo>
                <a:lnTo>
                  <a:pt x="1467612" y="797052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2" name="object 32"/>
          <p:cNvSpPr/>
          <p:nvPr/>
        </p:nvSpPr>
        <p:spPr>
          <a:xfrm>
            <a:off x="6591499" y="3472983"/>
            <a:ext cx="1346622" cy="705348"/>
          </a:xfrm>
          <a:custGeom>
            <a:avLst/>
            <a:gdLst/>
            <a:ahLst/>
            <a:cxnLst/>
            <a:rect l="l" t="t" r="r" b="b"/>
            <a:pathLst>
              <a:path w="1574800" h="824864">
                <a:moveTo>
                  <a:pt x="1481328" y="824484"/>
                </a:moveTo>
                <a:lnTo>
                  <a:pt x="83820" y="824484"/>
                </a:lnTo>
                <a:lnTo>
                  <a:pt x="74676" y="822959"/>
                </a:lnTo>
                <a:lnTo>
                  <a:pt x="65532" y="819911"/>
                </a:lnTo>
                <a:lnTo>
                  <a:pt x="50292" y="813816"/>
                </a:lnTo>
                <a:lnTo>
                  <a:pt x="41148" y="809243"/>
                </a:lnTo>
                <a:lnTo>
                  <a:pt x="35052" y="803147"/>
                </a:lnTo>
                <a:lnTo>
                  <a:pt x="27432" y="797051"/>
                </a:lnTo>
                <a:lnTo>
                  <a:pt x="22859" y="790955"/>
                </a:lnTo>
                <a:lnTo>
                  <a:pt x="16764" y="783336"/>
                </a:lnTo>
                <a:lnTo>
                  <a:pt x="7620" y="768095"/>
                </a:lnTo>
                <a:lnTo>
                  <a:pt x="4572" y="760476"/>
                </a:lnTo>
                <a:lnTo>
                  <a:pt x="0" y="733043"/>
                </a:lnTo>
                <a:lnTo>
                  <a:pt x="0" y="92963"/>
                </a:lnTo>
                <a:lnTo>
                  <a:pt x="4572" y="65531"/>
                </a:lnTo>
                <a:lnTo>
                  <a:pt x="7620" y="57911"/>
                </a:lnTo>
                <a:lnTo>
                  <a:pt x="10668" y="48767"/>
                </a:lnTo>
                <a:lnTo>
                  <a:pt x="16764" y="41147"/>
                </a:lnTo>
                <a:lnTo>
                  <a:pt x="21336" y="35051"/>
                </a:lnTo>
                <a:lnTo>
                  <a:pt x="27432" y="27431"/>
                </a:lnTo>
                <a:lnTo>
                  <a:pt x="65532" y="4571"/>
                </a:lnTo>
                <a:lnTo>
                  <a:pt x="92964" y="0"/>
                </a:lnTo>
                <a:lnTo>
                  <a:pt x="1490471" y="0"/>
                </a:lnTo>
                <a:lnTo>
                  <a:pt x="1499616" y="1523"/>
                </a:lnTo>
                <a:lnTo>
                  <a:pt x="1508759" y="4571"/>
                </a:lnTo>
                <a:lnTo>
                  <a:pt x="1516379" y="7619"/>
                </a:lnTo>
                <a:lnTo>
                  <a:pt x="1525524" y="10667"/>
                </a:lnTo>
                <a:lnTo>
                  <a:pt x="1533144" y="15239"/>
                </a:lnTo>
                <a:lnTo>
                  <a:pt x="1539240" y="21335"/>
                </a:lnTo>
                <a:lnTo>
                  <a:pt x="1544954" y="25907"/>
                </a:lnTo>
                <a:lnTo>
                  <a:pt x="86868" y="25907"/>
                </a:lnTo>
                <a:lnTo>
                  <a:pt x="80772" y="27431"/>
                </a:lnTo>
                <a:lnTo>
                  <a:pt x="73152" y="28955"/>
                </a:lnTo>
                <a:lnTo>
                  <a:pt x="41148" y="50291"/>
                </a:lnTo>
                <a:lnTo>
                  <a:pt x="35052" y="60959"/>
                </a:lnTo>
                <a:lnTo>
                  <a:pt x="32004" y="65531"/>
                </a:lnTo>
                <a:lnTo>
                  <a:pt x="28956" y="73151"/>
                </a:lnTo>
                <a:lnTo>
                  <a:pt x="25908" y="85343"/>
                </a:lnTo>
                <a:lnTo>
                  <a:pt x="25908" y="737616"/>
                </a:lnTo>
                <a:lnTo>
                  <a:pt x="41148" y="774191"/>
                </a:lnTo>
                <a:lnTo>
                  <a:pt x="54864" y="786384"/>
                </a:lnTo>
                <a:lnTo>
                  <a:pt x="60960" y="790955"/>
                </a:lnTo>
                <a:lnTo>
                  <a:pt x="67056" y="794003"/>
                </a:lnTo>
                <a:lnTo>
                  <a:pt x="85344" y="798576"/>
                </a:lnTo>
                <a:lnTo>
                  <a:pt x="1545335" y="798576"/>
                </a:lnTo>
                <a:lnTo>
                  <a:pt x="1540763" y="803147"/>
                </a:lnTo>
                <a:lnTo>
                  <a:pt x="1517904" y="816863"/>
                </a:lnTo>
                <a:lnTo>
                  <a:pt x="1508759" y="819911"/>
                </a:lnTo>
                <a:lnTo>
                  <a:pt x="1501140" y="822959"/>
                </a:lnTo>
                <a:lnTo>
                  <a:pt x="1491995" y="822959"/>
                </a:lnTo>
                <a:lnTo>
                  <a:pt x="1481328" y="824484"/>
                </a:lnTo>
                <a:close/>
              </a:path>
              <a:path w="1574800" h="824864">
                <a:moveTo>
                  <a:pt x="1545335" y="798576"/>
                </a:moveTo>
                <a:lnTo>
                  <a:pt x="1487424" y="798576"/>
                </a:lnTo>
                <a:lnTo>
                  <a:pt x="1493520" y="797051"/>
                </a:lnTo>
                <a:lnTo>
                  <a:pt x="1501140" y="795528"/>
                </a:lnTo>
                <a:lnTo>
                  <a:pt x="1507236" y="794003"/>
                </a:lnTo>
                <a:lnTo>
                  <a:pt x="1513332" y="790955"/>
                </a:lnTo>
                <a:lnTo>
                  <a:pt x="1517904" y="787907"/>
                </a:lnTo>
                <a:lnTo>
                  <a:pt x="1524000" y="783336"/>
                </a:lnTo>
                <a:lnTo>
                  <a:pt x="1528571" y="780288"/>
                </a:lnTo>
                <a:lnTo>
                  <a:pt x="1533144" y="774191"/>
                </a:lnTo>
                <a:lnTo>
                  <a:pt x="1536191" y="769620"/>
                </a:lnTo>
                <a:lnTo>
                  <a:pt x="1539240" y="763524"/>
                </a:lnTo>
                <a:lnTo>
                  <a:pt x="1542287" y="758951"/>
                </a:lnTo>
                <a:lnTo>
                  <a:pt x="1545336" y="752855"/>
                </a:lnTo>
                <a:lnTo>
                  <a:pt x="1546859" y="745236"/>
                </a:lnTo>
                <a:lnTo>
                  <a:pt x="1548383" y="739139"/>
                </a:lnTo>
                <a:lnTo>
                  <a:pt x="1548383" y="86867"/>
                </a:lnTo>
                <a:lnTo>
                  <a:pt x="1546859" y="80771"/>
                </a:lnTo>
                <a:lnTo>
                  <a:pt x="1545336" y="73151"/>
                </a:lnTo>
                <a:lnTo>
                  <a:pt x="1524000" y="41147"/>
                </a:lnTo>
                <a:lnTo>
                  <a:pt x="1519428" y="38099"/>
                </a:lnTo>
                <a:lnTo>
                  <a:pt x="1513332" y="33527"/>
                </a:lnTo>
                <a:lnTo>
                  <a:pt x="1507236" y="32003"/>
                </a:lnTo>
                <a:lnTo>
                  <a:pt x="1501140" y="28955"/>
                </a:lnTo>
                <a:lnTo>
                  <a:pt x="1488948" y="25907"/>
                </a:lnTo>
                <a:lnTo>
                  <a:pt x="1544954" y="25907"/>
                </a:lnTo>
                <a:lnTo>
                  <a:pt x="1546859" y="27431"/>
                </a:lnTo>
                <a:lnTo>
                  <a:pt x="1569720" y="65531"/>
                </a:lnTo>
                <a:lnTo>
                  <a:pt x="1574291" y="92963"/>
                </a:lnTo>
                <a:lnTo>
                  <a:pt x="1574291" y="731520"/>
                </a:lnTo>
                <a:lnTo>
                  <a:pt x="1569720" y="758951"/>
                </a:lnTo>
                <a:lnTo>
                  <a:pt x="1566671" y="766572"/>
                </a:lnTo>
                <a:lnTo>
                  <a:pt x="1563624" y="775716"/>
                </a:lnTo>
                <a:lnTo>
                  <a:pt x="1559051" y="783336"/>
                </a:lnTo>
                <a:lnTo>
                  <a:pt x="1552955" y="789432"/>
                </a:lnTo>
                <a:lnTo>
                  <a:pt x="1546859" y="797051"/>
                </a:lnTo>
                <a:lnTo>
                  <a:pt x="1545335" y="798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3" name="object 33"/>
          <p:cNvSpPr txBox="1"/>
          <p:nvPr/>
        </p:nvSpPr>
        <p:spPr>
          <a:xfrm>
            <a:off x="6799550" y="3715811"/>
            <a:ext cx="929604" cy="184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RIS Demo</a:t>
            </a:r>
            <a:r>
              <a:rPr sz="1197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97" spc="-13" dirty="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endParaRPr sz="1197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603227" y="4290078"/>
            <a:ext cx="1322731" cy="683085"/>
          </a:xfrm>
          <a:custGeom>
            <a:avLst/>
            <a:gdLst/>
            <a:ahLst/>
            <a:cxnLst/>
            <a:rect l="l" t="t" r="r" b="b"/>
            <a:pathLst>
              <a:path w="1546859" h="798829">
                <a:moveTo>
                  <a:pt x="1467612" y="798575"/>
                </a:moveTo>
                <a:lnTo>
                  <a:pt x="79248" y="798575"/>
                </a:lnTo>
                <a:lnTo>
                  <a:pt x="48220" y="792170"/>
                </a:lnTo>
                <a:lnTo>
                  <a:pt x="23050" y="774763"/>
                </a:lnTo>
                <a:lnTo>
                  <a:pt x="6167" y="749069"/>
                </a:lnTo>
                <a:lnTo>
                  <a:pt x="0" y="717804"/>
                </a:lnTo>
                <a:lnTo>
                  <a:pt x="0" y="79248"/>
                </a:lnTo>
                <a:lnTo>
                  <a:pt x="6167" y="48220"/>
                </a:lnTo>
                <a:lnTo>
                  <a:pt x="23050" y="23050"/>
                </a:lnTo>
                <a:lnTo>
                  <a:pt x="48220" y="6167"/>
                </a:lnTo>
                <a:lnTo>
                  <a:pt x="79248" y="0"/>
                </a:lnTo>
                <a:lnTo>
                  <a:pt x="1467612" y="0"/>
                </a:lnTo>
                <a:lnTo>
                  <a:pt x="1498639" y="6167"/>
                </a:lnTo>
                <a:lnTo>
                  <a:pt x="1523809" y="23050"/>
                </a:lnTo>
                <a:lnTo>
                  <a:pt x="1540692" y="48220"/>
                </a:lnTo>
                <a:lnTo>
                  <a:pt x="1546859" y="79248"/>
                </a:lnTo>
                <a:lnTo>
                  <a:pt x="1546859" y="717804"/>
                </a:lnTo>
                <a:lnTo>
                  <a:pt x="1540692" y="749069"/>
                </a:lnTo>
                <a:lnTo>
                  <a:pt x="1523809" y="774763"/>
                </a:lnTo>
                <a:lnTo>
                  <a:pt x="1498639" y="792170"/>
                </a:lnTo>
                <a:lnTo>
                  <a:pt x="1467612" y="79857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5" name="object 35"/>
          <p:cNvSpPr/>
          <p:nvPr/>
        </p:nvSpPr>
        <p:spPr>
          <a:xfrm>
            <a:off x="6591499" y="4279653"/>
            <a:ext cx="1346622" cy="703719"/>
          </a:xfrm>
          <a:custGeom>
            <a:avLst/>
            <a:gdLst/>
            <a:ahLst/>
            <a:cxnLst/>
            <a:rect l="l" t="t" r="r" b="b"/>
            <a:pathLst>
              <a:path w="1574800" h="822960">
                <a:moveTo>
                  <a:pt x="1491995" y="822960"/>
                </a:moveTo>
                <a:lnTo>
                  <a:pt x="83820" y="822960"/>
                </a:lnTo>
                <a:lnTo>
                  <a:pt x="65532" y="819912"/>
                </a:lnTo>
                <a:lnTo>
                  <a:pt x="57912" y="816864"/>
                </a:lnTo>
                <a:lnTo>
                  <a:pt x="50292" y="812291"/>
                </a:lnTo>
                <a:lnTo>
                  <a:pt x="41148" y="807719"/>
                </a:lnTo>
                <a:lnTo>
                  <a:pt x="35052" y="803148"/>
                </a:lnTo>
                <a:lnTo>
                  <a:pt x="27432" y="797052"/>
                </a:lnTo>
                <a:lnTo>
                  <a:pt x="22859" y="789431"/>
                </a:lnTo>
                <a:lnTo>
                  <a:pt x="16764" y="783335"/>
                </a:lnTo>
                <a:lnTo>
                  <a:pt x="12192" y="775715"/>
                </a:lnTo>
                <a:lnTo>
                  <a:pt x="7620" y="766571"/>
                </a:lnTo>
                <a:lnTo>
                  <a:pt x="4572" y="758952"/>
                </a:lnTo>
                <a:lnTo>
                  <a:pt x="0" y="731519"/>
                </a:lnTo>
                <a:lnTo>
                  <a:pt x="0" y="91439"/>
                </a:lnTo>
                <a:lnTo>
                  <a:pt x="1524" y="83819"/>
                </a:lnTo>
                <a:lnTo>
                  <a:pt x="4572" y="65531"/>
                </a:lnTo>
                <a:lnTo>
                  <a:pt x="7620" y="56387"/>
                </a:lnTo>
                <a:lnTo>
                  <a:pt x="10668" y="48767"/>
                </a:lnTo>
                <a:lnTo>
                  <a:pt x="16764" y="41147"/>
                </a:lnTo>
                <a:lnTo>
                  <a:pt x="21336" y="33527"/>
                </a:lnTo>
                <a:lnTo>
                  <a:pt x="56387" y="7619"/>
                </a:lnTo>
                <a:lnTo>
                  <a:pt x="65532" y="4571"/>
                </a:lnTo>
                <a:lnTo>
                  <a:pt x="73152" y="1523"/>
                </a:lnTo>
                <a:lnTo>
                  <a:pt x="82296" y="0"/>
                </a:lnTo>
                <a:lnTo>
                  <a:pt x="1490471" y="0"/>
                </a:lnTo>
                <a:lnTo>
                  <a:pt x="1533144" y="15239"/>
                </a:lnTo>
                <a:lnTo>
                  <a:pt x="1544954" y="24383"/>
                </a:lnTo>
                <a:lnTo>
                  <a:pt x="86868" y="24383"/>
                </a:lnTo>
                <a:lnTo>
                  <a:pt x="80772" y="25907"/>
                </a:lnTo>
                <a:lnTo>
                  <a:pt x="73152" y="27431"/>
                </a:lnTo>
                <a:lnTo>
                  <a:pt x="67056" y="30479"/>
                </a:lnTo>
                <a:lnTo>
                  <a:pt x="60960" y="32003"/>
                </a:lnTo>
                <a:lnTo>
                  <a:pt x="56387" y="36575"/>
                </a:lnTo>
                <a:lnTo>
                  <a:pt x="50292" y="39623"/>
                </a:lnTo>
                <a:lnTo>
                  <a:pt x="41148" y="48767"/>
                </a:lnTo>
                <a:lnTo>
                  <a:pt x="38100" y="53339"/>
                </a:lnTo>
                <a:lnTo>
                  <a:pt x="28956" y="71627"/>
                </a:lnTo>
                <a:lnTo>
                  <a:pt x="25908" y="83819"/>
                </a:lnTo>
                <a:lnTo>
                  <a:pt x="25908" y="737615"/>
                </a:lnTo>
                <a:lnTo>
                  <a:pt x="54864" y="786383"/>
                </a:lnTo>
                <a:lnTo>
                  <a:pt x="73152" y="794004"/>
                </a:lnTo>
                <a:lnTo>
                  <a:pt x="79248" y="797052"/>
                </a:lnTo>
                <a:lnTo>
                  <a:pt x="85344" y="797052"/>
                </a:lnTo>
                <a:lnTo>
                  <a:pt x="92964" y="798575"/>
                </a:lnTo>
                <a:lnTo>
                  <a:pt x="1543811" y="798575"/>
                </a:lnTo>
                <a:lnTo>
                  <a:pt x="1508759" y="818387"/>
                </a:lnTo>
                <a:lnTo>
                  <a:pt x="1501140" y="821435"/>
                </a:lnTo>
                <a:lnTo>
                  <a:pt x="1491995" y="822960"/>
                </a:lnTo>
                <a:close/>
              </a:path>
              <a:path w="1574800" h="822960">
                <a:moveTo>
                  <a:pt x="1543811" y="798575"/>
                </a:moveTo>
                <a:lnTo>
                  <a:pt x="1481328" y="798575"/>
                </a:lnTo>
                <a:lnTo>
                  <a:pt x="1487424" y="797052"/>
                </a:lnTo>
                <a:lnTo>
                  <a:pt x="1493520" y="797052"/>
                </a:lnTo>
                <a:lnTo>
                  <a:pt x="1501140" y="795527"/>
                </a:lnTo>
                <a:lnTo>
                  <a:pt x="1513332" y="789431"/>
                </a:lnTo>
                <a:lnTo>
                  <a:pt x="1517904" y="786383"/>
                </a:lnTo>
                <a:lnTo>
                  <a:pt x="1524000" y="783335"/>
                </a:lnTo>
                <a:lnTo>
                  <a:pt x="1533144" y="774191"/>
                </a:lnTo>
                <a:lnTo>
                  <a:pt x="1536191" y="768096"/>
                </a:lnTo>
                <a:lnTo>
                  <a:pt x="1539240" y="763523"/>
                </a:lnTo>
                <a:lnTo>
                  <a:pt x="1545336" y="751331"/>
                </a:lnTo>
                <a:lnTo>
                  <a:pt x="1548383" y="739139"/>
                </a:lnTo>
                <a:lnTo>
                  <a:pt x="1548383" y="85343"/>
                </a:lnTo>
                <a:lnTo>
                  <a:pt x="1519428" y="36575"/>
                </a:lnTo>
                <a:lnTo>
                  <a:pt x="1495044" y="25907"/>
                </a:lnTo>
                <a:lnTo>
                  <a:pt x="1488948" y="25907"/>
                </a:lnTo>
                <a:lnTo>
                  <a:pt x="1481328" y="24383"/>
                </a:lnTo>
                <a:lnTo>
                  <a:pt x="1544954" y="24383"/>
                </a:lnTo>
                <a:lnTo>
                  <a:pt x="1546859" y="25907"/>
                </a:lnTo>
                <a:lnTo>
                  <a:pt x="1552955" y="32003"/>
                </a:lnTo>
                <a:lnTo>
                  <a:pt x="1566671" y="54863"/>
                </a:lnTo>
                <a:lnTo>
                  <a:pt x="1569720" y="64007"/>
                </a:lnTo>
                <a:lnTo>
                  <a:pt x="1574291" y="91439"/>
                </a:lnTo>
                <a:lnTo>
                  <a:pt x="1574291" y="731519"/>
                </a:lnTo>
                <a:lnTo>
                  <a:pt x="1572767" y="739139"/>
                </a:lnTo>
                <a:lnTo>
                  <a:pt x="1569720" y="757427"/>
                </a:lnTo>
                <a:lnTo>
                  <a:pt x="1566671" y="766571"/>
                </a:lnTo>
                <a:lnTo>
                  <a:pt x="1563624" y="774191"/>
                </a:lnTo>
                <a:lnTo>
                  <a:pt x="1559051" y="781812"/>
                </a:lnTo>
                <a:lnTo>
                  <a:pt x="1552955" y="789431"/>
                </a:lnTo>
                <a:lnTo>
                  <a:pt x="1543811" y="79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6" name="object 36"/>
          <p:cNvSpPr txBox="1"/>
          <p:nvPr/>
        </p:nvSpPr>
        <p:spPr>
          <a:xfrm>
            <a:off x="6809973" y="4455993"/>
            <a:ext cx="910056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318" marR="4344" indent="-240001">
              <a:lnSpc>
                <a:spcPts val="1317"/>
              </a:lnSpc>
            </a:pPr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RIS </a:t>
            </a:r>
            <a:r>
              <a:rPr sz="1197" spc="-9" dirty="0">
                <a:solidFill>
                  <a:srgbClr val="FFFFFF"/>
                </a:solidFill>
                <a:latin typeface="Calibri"/>
                <a:cs typeface="Calibri"/>
              </a:rPr>
              <a:t>Innovation  Grants</a:t>
            </a:r>
            <a:endParaRPr sz="1197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03227" y="2687163"/>
            <a:ext cx="1322731" cy="683085"/>
          </a:xfrm>
          <a:custGeom>
            <a:avLst/>
            <a:gdLst/>
            <a:ahLst/>
            <a:cxnLst/>
            <a:rect l="l" t="t" r="r" b="b"/>
            <a:pathLst>
              <a:path w="1546859" h="798829">
                <a:moveTo>
                  <a:pt x="1467612" y="798576"/>
                </a:moveTo>
                <a:lnTo>
                  <a:pt x="79248" y="798576"/>
                </a:lnTo>
                <a:lnTo>
                  <a:pt x="48220" y="792408"/>
                </a:lnTo>
                <a:lnTo>
                  <a:pt x="23050" y="775525"/>
                </a:lnTo>
                <a:lnTo>
                  <a:pt x="6167" y="750355"/>
                </a:lnTo>
                <a:lnTo>
                  <a:pt x="0" y="719328"/>
                </a:lnTo>
                <a:lnTo>
                  <a:pt x="0" y="80772"/>
                </a:lnTo>
                <a:lnTo>
                  <a:pt x="6167" y="49506"/>
                </a:lnTo>
                <a:lnTo>
                  <a:pt x="23050" y="23812"/>
                </a:lnTo>
                <a:lnTo>
                  <a:pt x="48220" y="6405"/>
                </a:lnTo>
                <a:lnTo>
                  <a:pt x="79248" y="0"/>
                </a:lnTo>
                <a:lnTo>
                  <a:pt x="1467612" y="0"/>
                </a:lnTo>
                <a:lnTo>
                  <a:pt x="1498639" y="6405"/>
                </a:lnTo>
                <a:lnTo>
                  <a:pt x="1523809" y="23812"/>
                </a:lnTo>
                <a:lnTo>
                  <a:pt x="1540692" y="49506"/>
                </a:lnTo>
                <a:lnTo>
                  <a:pt x="1546859" y="80772"/>
                </a:lnTo>
                <a:lnTo>
                  <a:pt x="1546859" y="719328"/>
                </a:lnTo>
                <a:lnTo>
                  <a:pt x="1540692" y="750355"/>
                </a:lnTo>
                <a:lnTo>
                  <a:pt x="1523809" y="775525"/>
                </a:lnTo>
                <a:lnTo>
                  <a:pt x="1498639" y="792408"/>
                </a:lnTo>
                <a:lnTo>
                  <a:pt x="1467612" y="798576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8" name="object 38"/>
          <p:cNvSpPr/>
          <p:nvPr/>
        </p:nvSpPr>
        <p:spPr>
          <a:xfrm>
            <a:off x="6591499" y="2676737"/>
            <a:ext cx="1346622" cy="703719"/>
          </a:xfrm>
          <a:custGeom>
            <a:avLst/>
            <a:gdLst/>
            <a:ahLst/>
            <a:cxnLst/>
            <a:rect l="l" t="t" r="r" b="b"/>
            <a:pathLst>
              <a:path w="1574800" h="822960">
                <a:moveTo>
                  <a:pt x="1491995" y="822959"/>
                </a:moveTo>
                <a:lnTo>
                  <a:pt x="83820" y="822959"/>
                </a:lnTo>
                <a:lnTo>
                  <a:pt x="65532" y="819911"/>
                </a:lnTo>
                <a:lnTo>
                  <a:pt x="57912" y="816863"/>
                </a:lnTo>
                <a:lnTo>
                  <a:pt x="50292" y="812291"/>
                </a:lnTo>
                <a:lnTo>
                  <a:pt x="41148" y="807720"/>
                </a:lnTo>
                <a:lnTo>
                  <a:pt x="35052" y="803147"/>
                </a:lnTo>
                <a:lnTo>
                  <a:pt x="27432" y="797051"/>
                </a:lnTo>
                <a:lnTo>
                  <a:pt x="22859" y="790955"/>
                </a:lnTo>
                <a:lnTo>
                  <a:pt x="16764" y="783336"/>
                </a:lnTo>
                <a:lnTo>
                  <a:pt x="7620" y="768095"/>
                </a:lnTo>
                <a:lnTo>
                  <a:pt x="4572" y="758951"/>
                </a:lnTo>
                <a:lnTo>
                  <a:pt x="0" y="731520"/>
                </a:lnTo>
                <a:lnTo>
                  <a:pt x="0" y="92963"/>
                </a:lnTo>
                <a:lnTo>
                  <a:pt x="4572" y="65531"/>
                </a:lnTo>
                <a:lnTo>
                  <a:pt x="7620" y="56387"/>
                </a:lnTo>
                <a:lnTo>
                  <a:pt x="10668" y="48767"/>
                </a:lnTo>
                <a:lnTo>
                  <a:pt x="16764" y="41147"/>
                </a:lnTo>
                <a:lnTo>
                  <a:pt x="21336" y="33527"/>
                </a:lnTo>
                <a:lnTo>
                  <a:pt x="56387" y="7619"/>
                </a:lnTo>
                <a:lnTo>
                  <a:pt x="65532" y="4571"/>
                </a:lnTo>
                <a:lnTo>
                  <a:pt x="73152" y="1523"/>
                </a:lnTo>
                <a:lnTo>
                  <a:pt x="82296" y="0"/>
                </a:lnTo>
                <a:lnTo>
                  <a:pt x="1490471" y="0"/>
                </a:lnTo>
                <a:lnTo>
                  <a:pt x="1499616" y="1523"/>
                </a:lnTo>
                <a:lnTo>
                  <a:pt x="1508759" y="4571"/>
                </a:lnTo>
                <a:lnTo>
                  <a:pt x="1516379" y="6095"/>
                </a:lnTo>
                <a:lnTo>
                  <a:pt x="1525524" y="10667"/>
                </a:lnTo>
                <a:lnTo>
                  <a:pt x="1533144" y="15239"/>
                </a:lnTo>
                <a:lnTo>
                  <a:pt x="1539240" y="21335"/>
                </a:lnTo>
                <a:lnTo>
                  <a:pt x="1546859" y="25907"/>
                </a:lnTo>
                <a:lnTo>
                  <a:pt x="80772" y="25907"/>
                </a:lnTo>
                <a:lnTo>
                  <a:pt x="73152" y="27431"/>
                </a:lnTo>
                <a:lnTo>
                  <a:pt x="60960" y="33527"/>
                </a:lnTo>
                <a:lnTo>
                  <a:pt x="56387" y="36575"/>
                </a:lnTo>
                <a:lnTo>
                  <a:pt x="50292" y="39623"/>
                </a:lnTo>
                <a:lnTo>
                  <a:pt x="41148" y="48767"/>
                </a:lnTo>
                <a:lnTo>
                  <a:pt x="38100" y="54863"/>
                </a:lnTo>
                <a:lnTo>
                  <a:pt x="35052" y="59435"/>
                </a:lnTo>
                <a:lnTo>
                  <a:pt x="28956" y="71627"/>
                </a:lnTo>
                <a:lnTo>
                  <a:pt x="27432" y="77723"/>
                </a:lnTo>
                <a:lnTo>
                  <a:pt x="25908" y="85343"/>
                </a:lnTo>
                <a:lnTo>
                  <a:pt x="25908" y="737616"/>
                </a:lnTo>
                <a:lnTo>
                  <a:pt x="28956" y="749807"/>
                </a:lnTo>
                <a:lnTo>
                  <a:pt x="30480" y="757428"/>
                </a:lnTo>
                <a:lnTo>
                  <a:pt x="33528" y="761999"/>
                </a:lnTo>
                <a:lnTo>
                  <a:pt x="36576" y="768095"/>
                </a:lnTo>
                <a:lnTo>
                  <a:pt x="41148" y="772668"/>
                </a:lnTo>
                <a:lnTo>
                  <a:pt x="45719" y="778763"/>
                </a:lnTo>
                <a:lnTo>
                  <a:pt x="50292" y="781811"/>
                </a:lnTo>
                <a:lnTo>
                  <a:pt x="54864" y="786384"/>
                </a:lnTo>
                <a:lnTo>
                  <a:pt x="73152" y="795528"/>
                </a:lnTo>
                <a:lnTo>
                  <a:pt x="85344" y="798576"/>
                </a:lnTo>
                <a:lnTo>
                  <a:pt x="1543811" y="798576"/>
                </a:lnTo>
                <a:lnTo>
                  <a:pt x="1540763" y="801624"/>
                </a:lnTo>
                <a:lnTo>
                  <a:pt x="1533144" y="807720"/>
                </a:lnTo>
                <a:lnTo>
                  <a:pt x="1517904" y="816863"/>
                </a:lnTo>
                <a:lnTo>
                  <a:pt x="1508759" y="819911"/>
                </a:lnTo>
                <a:lnTo>
                  <a:pt x="1501140" y="821436"/>
                </a:lnTo>
                <a:lnTo>
                  <a:pt x="1491995" y="822959"/>
                </a:lnTo>
                <a:close/>
              </a:path>
              <a:path w="1574800" h="822960">
                <a:moveTo>
                  <a:pt x="1543811" y="798576"/>
                </a:moveTo>
                <a:lnTo>
                  <a:pt x="1487424" y="798576"/>
                </a:lnTo>
                <a:lnTo>
                  <a:pt x="1493520" y="797051"/>
                </a:lnTo>
                <a:lnTo>
                  <a:pt x="1501140" y="795528"/>
                </a:lnTo>
                <a:lnTo>
                  <a:pt x="1507236" y="792480"/>
                </a:lnTo>
                <a:lnTo>
                  <a:pt x="1545336" y="751332"/>
                </a:lnTo>
                <a:lnTo>
                  <a:pt x="1548383" y="739139"/>
                </a:lnTo>
                <a:lnTo>
                  <a:pt x="1548383" y="86867"/>
                </a:lnTo>
                <a:lnTo>
                  <a:pt x="1519428" y="36575"/>
                </a:lnTo>
                <a:lnTo>
                  <a:pt x="1501140" y="28955"/>
                </a:lnTo>
                <a:lnTo>
                  <a:pt x="1495044" y="25907"/>
                </a:lnTo>
                <a:lnTo>
                  <a:pt x="1546859" y="25907"/>
                </a:lnTo>
                <a:lnTo>
                  <a:pt x="1552955" y="33527"/>
                </a:lnTo>
                <a:lnTo>
                  <a:pt x="1574291" y="91439"/>
                </a:lnTo>
                <a:lnTo>
                  <a:pt x="1574291" y="731520"/>
                </a:lnTo>
                <a:lnTo>
                  <a:pt x="1563624" y="774191"/>
                </a:lnTo>
                <a:lnTo>
                  <a:pt x="1552955" y="789432"/>
                </a:lnTo>
                <a:lnTo>
                  <a:pt x="1543811" y="798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9" name="object 39"/>
          <p:cNvSpPr txBox="1"/>
          <p:nvPr/>
        </p:nvSpPr>
        <p:spPr>
          <a:xfrm>
            <a:off x="6809973" y="2854434"/>
            <a:ext cx="910056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959" marR="4344" indent="-178643">
              <a:lnSpc>
                <a:spcPts val="1317"/>
              </a:lnSpc>
            </a:pPr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RIS </a:t>
            </a:r>
            <a:r>
              <a:rPr sz="1197" spc="-9" dirty="0">
                <a:solidFill>
                  <a:srgbClr val="FFFFFF"/>
                </a:solidFill>
                <a:latin typeface="Calibri"/>
                <a:cs typeface="Calibri"/>
              </a:rPr>
              <a:t>Innovation  </a:t>
            </a:r>
            <a:r>
              <a:rPr sz="1197" spc="-4" dirty="0">
                <a:solidFill>
                  <a:srgbClr val="FFFFFF"/>
                </a:solidFill>
                <a:latin typeface="Calibri"/>
                <a:cs typeface="Calibri"/>
              </a:rPr>
              <a:t>Scouting</a:t>
            </a:r>
            <a:endParaRPr sz="1197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36072" y="1640707"/>
            <a:ext cx="5220876" cy="3483842"/>
          </a:xfrm>
          <a:custGeom>
            <a:avLst/>
            <a:gdLst/>
            <a:ahLst/>
            <a:cxnLst/>
            <a:rect l="l" t="t" r="r" b="b"/>
            <a:pathLst>
              <a:path w="6105525" h="4074160">
                <a:moveTo>
                  <a:pt x="6102096" y="4073652"/>
                </a:moveTo>
                <a:lnTo>
                  <a:pt x="1524" y="4073652"/>
                </a:lnTo>
                <a:lnTo>
                  <a:pt x="0" y="4072128"/>
                </a:lnTo>
                <a:lnTo>
                  <a:pt x="0" y="3048"/>
                </a:lnTo>
                <a:lnTo>
                  <a:pt x="1524" y="0"/>
                </a:lnTo>
                <a:lnTo>
                  <a:pt x="6102096" y="0"/>
                </a:lnTo>
                <a:lnTo>
                  <a:pt x="6105144" y="3048"/>
                </a:lnTo>
                <a:lnTo>
                  <a:pt x="6105144" y="4572"/>
                </a:lnTo>
                <a:lnTo>
                  <a:pt x="9144" y="4572"/>
                </a:lnTo>
                <a:lnTo>
                  <a:pt x="4572" y="10668"/>
                </a:lnTo>
                <a:lnTo>
                  <a:pt x="9144" y="10668"/>
                </a:lnTo>
                <a:lnTo>
                  <a:pt x="9144" y="4064507"/>
                </a:lnTo>
                <a:lnTo>
                  <a:pt x="4572" y="4064507"/>
                </a:lnTo>
                <a:lnTo>
                  <a:pt x="9144" y="4069080"/>
                </a:lnTo>
                <a:lnTo>
                  <a:pt x="6105144" y="4069080"/>
                </a:lnTo>
                <a:lnTo>
                  <a:pt x="6105144" y="4072128"/>
                </a:lnTo>
                <a:lnTo>
                  <a:pt x="6102096" y="4073652"/>
                </a:lnTo>
                <a:close/>
              </a:path>
              <a:path w="6105525" h="4074160">
                <a:moveTo>
                  <a:pt x="9144" y="10668"/>
                </a:moveTo>
                <a:lnTo>
                  <a:pt x="4572" y="10668"/>
                </a:lnTo>
                <a:lnTo>
                  <a:pt x="9144" y="4572"/>
                </a:lnTo>
                <a:lnTo>
                  <a:pt x="9144" y="10668"/>
                </a:lnTo>
                <a:close/>
              </a:path>
              <a:path w="6105525" h="4074160">
                <a:moveTo>
                  <a:pt x="6096000" y="10668"/>
                </a:moveTo>
                <a:lnTo>
                  <a:pt x="9144" y="10668"/>
                </a:lnTo>
                <a:lnTo>
                  <a:pt x="9144" y="4572"/>
                </a:lnTo>
                <a:lnTo>
                  <a:pt x="6096000" y="4572"/>
                </a:lnTo>
                <a:lnTo>
                  <a:pt x="6096000" y="10668"/>
                </a:lnTo>
                <a:close/>
              </a:path>
              <a:path w="6105525" h="4074160">
                <a:moveTo>
                  <a:pt x="6096000" y="4069080"/>
                </a:moveTo>
                <a:lnTo>
                  <a:pt x="6096000" y="4572"/>
                </a:lnTo>
                <a:lnTo>
                  <a:pt x="6100571" y="10668"/>
                </a:lnTo>
                <a:lnTo>
                  <a:pt x="6105144" y="10668"/>
                </a:lnTo>
                <a:lnTo>
                  <a:pt x="6105144" y="4064507"/>
                </a:lnTo>
                <a:lnTo>
                  <a:pt x="6100571" y="4064507"/>
                </a:lnTo>
                <a:lnTo>
                  <a:pt x="6096000" y="4069080"/>
                </a:lnTo>
                <a:close/>
              </a:path>
              <a:path w="6105525" h="4074160">
                <a:moveTo>
                  <a:pt x="6105144" y="10668"/>
                </a:moveTo>
                <a:lnTo>
                  <a:pt x="6100571" y="10668"/>
                </a:lnTo>
                <a:lnTo>
                  <a:pt x="6096000" y="4572"/>
                </a:lnTo>
                <a:lnTo>
                  <a:pt x="6105144" y="4572"/>
                </a:lnTo>
                <a:lnTo>
                  <a:pt x="6105144" y="10668"/>
                </a:lnTo>
                <a:close/>
              </a:path>
              <a:path w="6105525" h="4074160">
                <a:moveTo>
                  <a:pt x="9144" y="4069080"/>
                </a:moveTo>
                <a:lnTo>
                  <a:pt x="4572" y="4064507"/>
                </a:lnTo>
                <a:lnTo>
                  <a:pt x="9144" y="4064507"/>
                </a:lnTo>
                <a:lnTo>
                  <a:pt x="9144" y="4069080"/>
                </a:lnTo>
                <a:close/>
              </a:path>
              <a:path w="6105525" h="4074160">
                <a:moveTo>
                  <a:pt x="6096000" y="4069080"/>
                </a:moveTo>
                <a:lnTo>
                  <a:pt x="9144" y="4069080"/>
                </a:lnTo>
                <a:lnTo>
                  <a:pt x="9144" y="4064507"/>
                </a:lnTo>
                <a:lnTo>
                  <a:pt x="6096000" y="4064507"/>
                </a:lnTo>
                <a:lnTo>
                  <a:pt x="6096000" y="4069080"/>
                </a:lnTo>
                <a:close/>
              </a:path>
              <a:path w="6105525" h="4074160">
                <a:moveTo>
                  <a:pt x="6105144" y="4069080"/>
                </a:moveTo>
                <a:lnTo>
                  <a:pt x="6096000" y="4069080"/>
                </a:lnTo>
                <a:lnTo>
                  <a:pt x="6100571" y="4064507"/>
                </a:lnTo>
                <a:lnTo>
                  <a:pt x="6105144" y="4064507"/>
                </a:lnTo>
                <a:lnTo>
                  <a:pt x="6105144" y="4069080"/>
                </a:lnTo>
                <a:close/>
              </a:path>
            </a:pathLst>
          </a:custGeom>
          <a:solidFill>
            <a:srgbClr val="01265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729305" y="517327"/>
            <a:ext cx="8273517" cy="883522"/>
          </a:xfrm>
          <a:prstGeom prst="rect">
            <a:avLst/>
          </a:prstGeom>
        </p:spPr>
        <p:txBody>
          <a:bodyPr vert="horz" wrap="square" lIns="0" tIns="143457" rIns="0" bIns="0" rtlCol="0">
            <a:spAutoFit/>
          </a:bodyPr>
          <a:lstStyle/>
          <a:p>
            <a:pPr marL="2381005" marR="4344"/>
            <a:r>
              <a:rPr sz="2400" spc="47" dirty="0">
                <a:latin typeface="Times New Roman"/>
                <a:cs typeface="Times New Roman"/>
              </a:rPr>
              <a:t>Complementari</a:t>
            </a:r>
            <a:r>
              <a:rPr lang="it-IT" sz="2400" spc="47" dirty="0">
                <a:latin typeface="Times New Roman"/>
                <a:cs typeface="Times New Roman"/>
              </a:rPr>
              <a:t>tà fra i pilastri</a:t>
            </a:r>
            <a:r>
              <a:rPr sz="2400" spc="26" dirty="0">
                <a:latin typeface="Times New Roman"/>
                <a:cs typeface="Times New Roman"/>
              </a:rPr>
              <a:t> </a:t>
            </a:r>
            <a:r>
              <a:rPr sz="2400" spc="-261" dirty="0">
                <a:latin typeface="Times New Roman"/>
                <a:cs typeface="Times New Roman"/>
              </a:rPr>
              <a:t>EIT </a:t>
            </a:r>
            <a:r>
              <a:rPr sz="2400" spc="-4" dirty="0">
                <a:latin typeface="Times New Roman"/>
                <a:cs typeface="Times New Roman"/>
              </a:rPr>
              <a:t>Food</a:t>
            </a:r>
            <a:r>
              <a:rPr sz="2400" spc="-103" dirty="0">
                <a:latin typeface="Times New Roman"/>
                <a:cs typeface="Times New Roman"/>
              </a:rPr>
              <a:t> </a:t>
            </a:r>
            <a:r>
              <a:rPr lang="it-IT" sz="2400" spc="-4" dirty="0">
                <a:latin typeface="Times New Roman"/>
                <a:cs typeface="Times New Roman"/>
              </a:rPr>
              <a:t>e progetti </a:t>
            </a:r>
            <a:r>
              <a:rPr sz="2400" spc="-261" dirty="0">
                <a:latin typeface="Times New Roman"/>
                <a:cs typeface="Times New Roman"/>
              </a:rPr>
              <a:t>EIT  </a:t>
            </a:r>
            <a:r>
              <a:rPr sz="2400" spc="-4" dirty="0">
                <a:latin typeface="Times New Roman"/>
                <a:cs typeface="Times New Roman"/>
              </a:rPr>
              <a:t>Food </a:t>
            </a:r>
            <a:r>
              <a:rPr lang="it-IT" sz="2400" spc="-4" dirty="0">
                <a:latin typeface="Times New Roman"/>
                <a:cs typeface="Times New Roman"/>
              </a:rPr>
              <a:t>nell’ambito del RIS</a:t>
            </a:r>
            <a:r>
              <a:rPr sz="2400" spc="-359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(2018)</a:t>
            </a:r>
          </a:p>
        </p:txBody>
      </p:sp>
      <p:sp>
        <p:nvSpPr>
          <p:cNvPr id="42" name="object 42"/>
          <p:cNvSpPr/>
          <p:nvPr/>
        </p:nvSpPr>
        <p:spPr>
          <a:xfrm>
            <a:off x="1738446" y="2272750"/>
            <a:ext cx="924174" cy="1463909"/>
          </a:xfrm>
          <a:custGeom>
            <a:avLst/>
            <a:gdLst/>
            <a:ahLst/>
            <a:cxnLst/>
            <a:rect l="l" t="t" r="r" b="b"/>
            <a:pathLst>
              <a:path w="1080770" h="1711960">
                <a:moveTo>
                  <a:pt x="810767" y="1711451"/>
                </a:moveTo>
                <a:lnTo>
                  <a:pt x="810767" y="1575816"/>
                </a:lnTo>
                <a:lnTo>
                  <a:pt x="0" y="1575816"/>
                </a:lnTo>
                <a:lnTo>
                  <a:pt x="0" y="0"/>
                </a:lnTo>
                <a:lnTo>
                  <a:pt x="269748" y="0"/>
                </a:lnTo>
                <a:lnTo>
                  <a:pt x="269748" y="1306067"/>
                </a:lnTo>
                <a:lnTo>
                  <a:pt x="945641" y="1306067"/>
                </a:lnTo>
                <a:lnTo>
                  <a:pt x="1080516" y="1441704"/>
                </a:lnTo>
                <a:lnTo>
                  <a:pt x="810767" y="1711451"/>
                </a:lnTo>
                <a:close/>
              </a:path>
              <a:path w="1080770" h="1711960">
                <a:moveTo>
                  <a:pt x="945641" y="1306067"/>
                </a:moveTo>
                <a:lnTo>
                  <a:pt x="810767" y="1306067"/>
                </a:lnTo>
                <a:lnTo>
                  <a:pt x="810767" y="1170431"/>
                </a:lnTo>
                <a:lnTo>
                  <a:pt x="945641" y="1306067"/>
                </a:lnTo>
                <a:close/>
              </a:path>
            </a:pathLst>
          </a:custGeom>
          <a:solidFill>
            <a:srgbClr val="C3E2B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3" name="object 43"/>
          <p:cNvSpPr/>
          <p:nvPr/>
        </p:nvSpPr>
        <p:spPr>
          <a:xfrm>
            <a:off x="1728019" y="2261023"/>
            <a:ext cx="950238" cy="1501375"/>
          </a:xfrm>
          <a:custGeom>
            <a:avLst/>
            <a:gdLst/>
            <a:ahLst/>
            <a:cxnLst/>
            <a:rect l="l" t="t" r="r" b="b"/>
            <a:pathLst>
              <a:path w="1111250" h="1755775">
                <a:moveTo>
                  <a:pt x="809243" y="1601724"/>
                </a:moveTo>
                <a:lnTo>
                  <a:pt x="0" y="1601724"/>
                </a:lnTo>
                <a:lnTo>
                  <a:pt x="0" y="0"/>
                </a:lnTo>
                <a:lnTo>
                  <a:pt x="295656" y="0"/>
                </a:lnTo>
                <a:lnTo>
                  <a:pt x="295656" y="13716"/>
                </a:lnTo>
                <a:lnTo>
                  <a:pt x="24384" y="13716"/>
                </a:lnTo>
                <a:lnTo>
                  <a:pt x="12192" y="25908"/>
                </a:lnTo>
                <a:lnTo>
                  <a:pt x="24384" y="25907"/>
                </a:lnTo>
                <a:lnTo>
                  <a:pt x="24384" y="1577340"/>
                </a:lnTo>
                <a:lnTo>
                  <a:pt x="12192" y="1577340"/>
                </a:lnTo>
                <a:lnTo>
                  <a:pt x="24384" y="1589532"/>
                </a:lnTo>
                <a:lnTo>
                  <a:pt x="809243" y="1589532"/>
                </a:lnTo>
                <a:lnTo>
                  <a:pt x="809243" y="1601724"/>
                </a:lnTo>
                <a:close/>
              </a:path>
              <a:path w="1111250" h="1755775">
                <a:moveTo>
                  <a:pt x="24384" y="25907"/>
                </a:moveTo>
                <a:lnTo>
                  <a:pt x="12192" y="25908"/>
                </a:lnTo>
                <a:lnTo>
                  <a:pt x="24384" y="13716"/>
                </a:lnTo>
                <a:lnTo>
                  <a:pt x="24384" y="25907"/>
                </a:lnTo>
                <a:close/>
              </a:path>
              <a:path w="1111250" h="1755775">
                <a:moveTo>
                  <a:pt x="269748" y="25907"/>
                </a:moveTo>
                <a:lnTo>
                  <a:pt x="24384" y="25907"/>
                </a:lnTo>
                <a:lnTo>
                  <a:pt x="24384" y="13716"/>
                </a:lnTo>
                <a:lnTo>
                  <a:pt x="269748" y="13716"/>
                </a:lnTo>
                <a:lnTo>
                  <a:pt x="269748" y="25907"/>
                </a:lnTo>
                <a:close/>
              </a:path>
              <a:path w="1111250" h="1755775">
                <a:moveTo>
                  <a:pt x="835152" y="1331975"/>
                </a:moveTo>
                <a:lnTo>
                  <a:pt x="269748" y="1331975"/>
                </a:lnTo>
                <a:lnTo>
                  <a:pt x="269748" y="13716"/>
                </a:lnTo>
                <a:lnTo>
                  <a:pt x="281940" y="25908"/>
                </a:lnTo>
                <a:lnTo>
                  <a:pt x="295656" y="25907"/>
                </a:lnTo>
                <a:lnTo>
                  <a:pt x="295656" y="1307591"/>
                </a:lnTo>
                <a:lnTo>
                  <a:pt x="281940" y="1307591"/>
                </a:lnTo>
                <a:lnTo>
                  <a:pt x="295656" y="1319783"/>
                </a:lnTo>
                <a:lnTo>
                  <a:pt x="835152" y="1319783"/>
                </a:lnTo>
                <a:lnTo>
                  <a:pt x="835152" y="1331975"/>
                </a:lnTo>
                <a:close/>
              </a:path>
              <a:path w="1111250" h="1755775">
                <a:moveTo>
                  <a:pt x="295656" y="25907"/>
                </a:moveTo>
                <a:lnTo>
                  <a:pt x="281940" y="25908"/>
                </a:lnTo>
                <a:lnTo>
                  <a:pt x="269748" y="13716"/>
                </a:lnTo>
                <a:lnTo>
                  <a:pt x="295656" y="13716"/>
                </a:lnTo>
                <a:lnTo>
                  <a:pt x="295656" y="25907"/>
                </a:lnTo>
                <a:close/>
              </a:path>
              <a:path w="1111250" h="1755775">
                <a:moveTo>
                  <a:pt x="809243" y="1319783"/>
                </a:moveTo>
                <a:lnTo>
                  <a:pt x="809243" y="1153668"/>
                </a:lnTo>
                <a:lnTo>
                  <a:pt x="839723" y="1184148"/>
                </a:lnTo>
                <a:lnTo>
                  <a:pt x="835152" y="1184148"/>
                </a:lnTo>
                <a:lnTo>
                  <a:pt x="813816" y="1193291"/>
                </a:lnTo>
                <a:lnTo>
                  <a:pt x="835152" y="1214627"/>
                </a:lnTo>
                <a:lnTo>
                  <a:pt x="835152" y="1307591"/>
                </a:lnTo>
                <a:lnTo>
                  <a:pt x="822960" y="1307591"/>
                </a:lnTo>
                <a:lnTo>
                  <a:pt x="809243" y="1319783"/>
                </a:lnTo>
                <a:close/>
              </a:path>
              <a:path w="1111250" h="1755775">
                <a:moveTo>
                  <a:pt x="835152" y="1214627"/>
                </a:moveTo>
                <a:lnTo>
                  <a:pt x="813816" y="1193291"/>
                </a:lnTo>
                <a:lnTo>
                  <a:pt x="835152" y="1184148"/>
                </a:lnTo>
                <a:lnTo>
                  <a:pt x="835152" y="1214627"/>
                </a:lnTo>
                <a:close/>
              </a:path>
              <a:path w="1111250" h="1755775">
                <a:moveTo>
                  <a:pt x="1075181" y="1454658"/>
                </a:moveTo>
                <a:lnTo>
                  <a:pt x="835152" y="1214627"/>
                </a:lnTo>
                <a:lnTo>
                  <a:pt x="835152" y="1184148"/>
                </a:lnTo>
                <a:lnTo>
                  <a:pt x="839723" y="1184148"/>
                </a:lnTo>
                <a:lnTo>
                  <a:pt x="1101851" y="1446275"/>
                </a:lnTo>
                <a:lnTo>
                  <a:pt x="1083564" y="1446275"/>
                </a:lnTo>
                <a:lnTo>
                  <a:pt x="1075181" y="1454658"/>
                </a:lnTo>
                <a:close/>
              </a:path>
              <a:path w="1111250" h="1755775">
                <a:moveTo>
                  <a:pt x="295656" y="1319783"/>
                </a:moveTo>
                <a:lnTo>
                  <a:pt x="281940" y="1307591"/>
                </a:lnTo>
                <a:lnTo>
                  <a:pt x="295656" y="1307591"/>
                </a:lnTo>
                <a:lnTo>
                  <a:pt x="295656" y="1319783"/>
                </a:lnTo>
                <a:close/>
              </a:path>
              <a:path w="1111250" h="1755775">
                <a:moveTo>
                  <a:pt x="809243" y="1319783"/>
                </a:moveTo>
                <a:lnTo>
                  <a:pt x="295656" y="1319783"/>
                </a:lnTo>
                <a:lnTo>
                  <a:pt x="295656" y="1307591"/>
                </a:lnTo>
                <a:lnTo>
                  <a:pt x="809243" y="1307591"/>
                </a:lnTo>
                <a:lnTo>
                  <a:pt x="809243" y="1319783"/>
                </a:lnTo>
                <a:close/>
              </a:path>
              <a:path w="1111250" h="1755775">
                <a:moveTo>
                  <a:pt x="835152" y="1319783"/>
                </a:moveTo>
                <a:lnTo>
                  <a:pt x="809243" y="1319783"/>
                </a:lnTo>
                <a:lnTo>
                  <a:pt x="822960" y="1307591"/>
                </a:lnTo>
                <a:lnTo>
                  <a:pt x="835152" y="1307591"/>
                </a:lnTo>
                <a:lnTo>
                  <a:pt x="835152" y="1319783"/>
                </a:lnTo>
                <a:close/>
              </a:path>
              <a:path w="1111250" h="1755775">
                <a:moveTo>
                  <a:pt x="1083564" y="1463040"/>
                </a:moveTo>
                <a:lnTo>
                  <a:pt x="1075181" y="1454658"/>
                </a:lnTo>
                <a:lnTo>
                  <a:pt x="1083564" y="1446275"/>
                </a:lnTo>
                <a:lnTo>
                  <a:pt x="1083564" y="1463040"/>
                </a:lnTo>
                <a:close/>
              </a:path>
              <a:path w="1111250" h="1755775">
                <a:moveTo>
                  <a:pt x="1103337" y="1463040"/>
                </a:moveTo>
                <a:lnTo>
                  <a:pt x="1083564" y="1463040"/>
                </a:lnTo>
                <a:lnTo>
                  <a:pt x="1083564" y="1446275"/>
                </a:lnTo>
                <a:lnTo>
                  <a:pt x="1101851" y="1446275"/>
                </a:lnTo>
                <a:lnTo>
                  <a:pt x="1110995" y="1455420"/>
                </a:lnTo>
                <a:lnTo>
                  <a:pt x="1103337" y="1463040"/>
                </a:lnTo>
                <a:close/>
              </a:path>
              <a:path w="1111250" h="1755775">
                <a:moveTo>
                  <a:pt x="839878" y="1725167"/>
                </a:moveTo>
                <a:lnTo>
                  <a:pt x="835152" y="1725167"/>
                </a:lnTo>
                <a:lnTo>
                  <a:pt x="835152" y="1694688"/>
                </a:lnTo>
                <a:lnTo>
                  <a:pt x="1075181" y="1454658"/>
                </a:lnTo>
                <a:lnTo>
                  <a:pt x="1083564" y="1463040"/>
                </a:lnTo>
                <a:lnTo>
                  <a:pt x="1103337" y="1463040"/>
                </a:lnTo>
                <a:lnTo>
                  <a:pt x="839878" y="1725167"/>
                </a:lnTo>
                <a:close/>
              </a:path>
              <a:path w="1111250" h="1755775">
                <a:moveTo>
                  <a:pt x="24384" y="1589532"/>
                </a:moveTo>
                <a:lnTo>
                  <a:pt x="12192" y="1577340"/>
                </a:lnTo>
                <a:lnTo>
                  <a:pt x="24384" y="1577340"/>
                </a:lnTo>
                <a:lnTo>
                  <a:pt x="24384" y="1589532"/>
                </a:lnTo>
                <a:close/>
              </a:path>
              <a:path w="1111250" h="1755775">
                <a:moveTo>
                  <a:pt x="835152" y="1601724"/>
                </a:moveTo>
                <a:lnTo>
                  <a:pt x="822960" y="1601724"/>
                </a:lnTo>
                <a:lnTo>
                  <a:pt x="809243" y="1589532"/>
                </a:lnTo>
                <a:lnTo>
                  <a:pt x="24384" y="1589532"/>
                </a:lnTo>
                <a:lnTo>
                  <a:pt x="24384" y="1577340"/>
                </a:lnTo>
                <a:lnTo>
                  <a:pt x="835152" y="1577340"/>
                </a:lnTo>
                <a:lnTo>
                  <a:pt x="835152" y="1601724"/>
                </a:lnTo>
                <a:close/>
              </a:path>
              <a:path w="1111250" h="1755775">
                <a:moveTo>
                  <a:pt x="809243" y="1755648"/>
                </a:moveTo>
                <a:lnTo>
                  <a:pt x="809243" y="1589532"/>
                </a:lnTo>
                <a:lnTo>
                  <a:pt x="822960" y="1601724"/>
                </a:lnTo>
                <a:lnTo>
                  <a:pt x="835152" y="1601724"/>
                </a:lnTo>
                <a:lnTo>
                  <a:pt x="835152" y="1694688"/>
                </a:lnTo>
                <a:lnTo>
                  <a:pt x="813816" y="1716024"/>
                </a:lnTo>
                <a:lnTo>
                  <a:pt x="835152" y="1725167"/>
                </a:lnTo>
                <a:lnTo>
                  <a:pt x="839878" y="1725167"/>
                </a:lnTo>
                <a:lnTo>
                  <a:pt x="809243" y="1755648"/>
                </a:lnTo>
                <a:close/>
              </a:path>
              <a:path w="1111250" h="1755775">
                <a:moveTo>
                  <a:pt x="835152" y="1725167"/>
                </a:moveTo>
                <a:lnTo>
                  <a:pt x="813816" y="1716024"/>
                </a:lnTo>
                <a:lnTo>
                  <a:pt x="835152" y="1694688"/>
                </a:lnTo>
                <a:lnTo>
                  <a:pt x="835152" y="1725167"/>
                </a:lnTo>
                <a:close/>
              </a:path>
            </a:pathLst>
          </a:custGeom>
          <a:solidFill>
            <a:srgbClr val="A5D48E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4" name="object 44"/>
          <p:cNvSpPr txBox="1"/>
          <p:nvPr/>
        </p:nvSpPr>
        <p:spPr>
          <a:xfrm>
            <a:off x="4546452" y="5242366"/>
            <a:ext cx="1975951" cy="771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394" spc="-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9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94" spc="-4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2394" spc="-17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2394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94" spc="-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394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94" spc="-1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94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39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94" spc="-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2394">
              <a:latin typeface="Calibri"/>
              <a:cs typeface="Calibri"/>
            </a:endParaRPr>
          </a:p>
          <a:p>
            <a:pPr marR="67331" algn="ctr">
              <a:spcBef>
                <a:spcPts val="1539"/>
              </a:spcBef>
            </a:pPr>
            <a:r>
              <a:rPr sz="1368" spc="-4" dirty="0">
                <a:solidFill>
                  <a:srgbClr val="FFFFFF"/>
                </a:solidFill>
                <a:latin typeface="Calibri"/>
                <a:cs typeface="Calibri"/>
              </a:rPr>
              <a:t>RIS</a:t>
            </a:r>
            <a:r>
              <a:rPr sz="1368" spc="-6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68" spc="-13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1368">
              <a:latin typeface="Calibri"/>
              <a:cs typeface="Calibri"/>
            </a:endParaRPr>
          </a:p>
        </p:txBody>
      </p:sp>
      <p:sp>
        <p:nvSpPr>
          <p:cNvPr id="48" name="object 22"/>
          <p:cNvSpPr/>
          <p:nvPr/>
        </p:nvSpPr>
        <p:spPr>
          <a:xfrm>
            <a:off x="4880311" y="4237017"/>
            <a:ext cx="1324360" cy="683085"/>
          </a:xfrm>
          <a:custGeom>
            <a:avLst/>
            <a:gdLst/>
            <a:ahLst/>
            <a:cxnLst/>
            <a:rect l="l" t="t" r="r" b="b"/>
            <a:pathLst>
              <a:path w="1548765" h="798829">
                <a:moveTo>
                  <a:pt x="1467612" y="798576"/>
                </a:moveTo>
                <a:lnTo>
                  <a:pt x="79248" y="798576"/>
                </a:lnTo>
                <a:lnTo>
                  <a:pt x="48220" y="792408"/>
                </a:lnTo>
                <a:lnTo>
                  <a:pt x="23050" y="775525"/>
                </a:lnTo>
                <a:lnTo>
                  <a:pt x="6167" y="750355"/>
                </a:lnTo>
                <a:lnTo>
                  <a:pt x="0" y="719328"/>
                </a:lnTo>
                <a:lnTo>
                  <a:pt x="0" y="80772"/>
                </a:lnTo>
                <a:lnTo>
                  <a:pt x="6167" y="49506"/>
                </a:lnTo>
                <a:lnTo>
                  <a:pt x="23050" y="23812"/>
                </a:lnTo>
                <a:lnTo>
                  <a:pt x="48220" y="6405"/>
                </a:lnTo>
                <a:lnTo>
                  <a:pt x="79248" y="0"/>
                </a:lnTo>
                <a:lnTo>
                  <a:pt x="1467612" y="0"/>
                </a:lnTo>
                <a:lnTo>
                  <a:pt x="1498877" y="6405"/>
                </a:lnTo>
                <a:lnTo>
                  <a:pt x="1524571" y="23812"/>
                </a:lnTo>
                <a:lnTo>
                  <a:pt x="1541978" y="49506"/>
                </a:lnTo>
                <a:lnTo>
                  <a:pt x="1548383" y="80772"/>
                </a:lnTo>
                <a:lnTo>
                  <a:pt x="1548383" y="719328"/>
                </a:lnTo>
                <a:lnTo>
                  <a:pt x="1541978" y="750355"/>
                </a:lnTo>
                <a:lnTo>
                  <a:pt x="1524571" y="775525"/>
                </a:lnTo>
                <a:lnTo>
                  <a:pt x="1498877" y="792408"/>
                </a:lnTo>
                <a:lnTo>
                  <a:pt x="1467612" y="798576"/>
                </a:lnTo>
                <a:close/>
              </a:path>
            </a:pathLst>
          </a:custGeom>
          <a:solidFill>
            <a:srgbClr val="034DA1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6" name="object 26"/>
          <p:cNvSpPr/>
          <p:nvPr/>
        </p:nvSpPr>
        <p:spPr>
          <a:xfrm>
            <a:off x="4873905" y="4252285"/>
            <a:ext cx="1344993" cy="705348"/>
          </a:xfrm>
          <a:custGeom>
            <a:avLst/>
            <a:gdLst/>
            <a:ahLst/>
            <a:cxnLst/>
            <a:rect l="l" t="t" r="r" b="b"/>
            <a:pathLst>
              <a:path w="1572895" h="824864">
                <a:moveTo>
                  <a:pt x="1490471" y="824484"/>
                </a:moveTo>
                <a:lnTo>
                  <a:pt x="83820" y="824484"/>
                </a:lnTo>
                <a:lnTo>
                  <a:pt x="73152" y="822959"/>
                </a:lnTo>
                <a:lnTo>
                  <a:pt x="65532" y="819911"/>
                </a:lnTo>
                <a:lnTo>
                  <a:pt x="56387" y="816863"/>
                </a:lnTo>
                <a:lnTo>
                  <a:pt x="21336" y="790955"/>
                </a:lnTo>
                <a:lnTo>
                  <a:pt x="0" y="742188"/>
                </a:lnTo>
                <a:lnTo>
                  <a:pt x="0" y="83819"/>
                </a:lnTo>
                <a:lnTo>
                  <a:pt x="15240" y="41147"/>
                </a:lnTo>
                <a:lnTo>
                  <a:pt x="54864" y="7619"/>
                </a:lnTo>
                <a:lnTo>
                  <a:pt x="91439" y="0"/>
                </a:lnTo>
                <a:lnTo>
                  <a:pt x="1479804" y="0"/>
                </a:lnTo>
                <a:lnTo>
                  <a:pt x="1488948" y="1523"/>
                </a:lnTo>
                <a:lnTo>
                  <a:pt x="1498091" y="1523"/>
                </a:lnTo>
                <a:lnTo>
                  <a:pt x="1507236" y="4571"/>
                </a:lnTo>
                <a:lnTo>
                  <a:pt x="1514855" y="7619"/>
                </a:lnTo>
                <a:lnTo>
                  <a:pt x="1524000" y="10667"/>
                </a:lnTo>
                <a:lnTo>
                  <a:pt x="1531620" y="15239"/>
                </a:lnTo>
                <a:lnTo>
                  <a:pt x="1539240" y="21335"/>
                </a:lnTo>
                <a:lnTo>
                  <a:pt x="1543812" y="25907"/>
                </a:lnTo>
                <a:lnTo>
                  <a:pt x="85344" y="25907"/>
                </a:lnTo>
                <a:lnTo>
                  <a:pt x="67056" y="30479"/>
                </a:lnTo>
                <a:lnTo>
                  <a:pt x="54864" y="36575"/>
                </a:lnTo>
                <a:lnTo>
                  <a:pt x="50292" y="41147"/>
                </a:lnTo>
                <a:lnTo>
                  <a:pt x="44195" y="45719"/>
                </a:lnTo>
                <a:lnTo>
                  <a:pt x="41148" y="50291"/>
                </a:lnTo>
                <a:lnTo>
                  <a:pt x="36576" y="54863"/>
                </a:lnTo>
                <a:lnTo>
                  <a:pt x="27432" y="73151"/>
                </a:lnTo>
                <a:lnTo>
                  <a:pt x="24384" y="85343"/>
                </a:lnTo>
                <a:lnTo>
                  <a:pt x="24384" y="737616"/>
                </a:lnTo>
                <a:lnTo>
                  <a:pt x="25908" y="745236"/>
                </a:lnTo>
                <a:lnTo>
                  <a:pt x="27432" y="751332"/>
                </a:lnTo>
                <a:lnTo>
                  <a:pt x="30480" y="757428"/>
                </a:lnTo>
                <a:lnTo>
                  <a:pt x="32004" y="763524"/>
                </a:lnTo>
                <a:lnTo>
                  <a:pt x="35052" y="768095"/>
                </a:lnTo>
                <a:lnTo>
                  <a:pt x="39624" y="774191"/>
                </a:lnTo>
                <a:lnTo>
                  <a:pt x="48768" y="783336"/>
                </a:lnTo>
                <a:lnTo>
                  <a:pt x="53339" y="786384"/>
                </a:lnTo>
                <a:lnTo>
                  <a:pt x="59436" y="790955"/>
                </a:lnTo>
                <a:lnTo>
                  <a:pt x="65532" y="794003"/>
                </a:lnTo>
                <a:lnTo>
                  <a:pt x="83820" y="798576"/>
                </a:lnTo>
                <a:lnTo>
                  <a:pt x="1543812" y="798576"/>
                </a:lnTo>
                <a:lnTo>
                  <a:pt x="1539240" y="803147"/>
                </a:lnTo>
                <a:lnTo>
                  <a:pt x="1533144" y="807720"/>
                </a:lnTo>
                <a:lnTo>
                  <a:pt x="1524000" y="812291"/>
                </a:lnTo>
                <a:lnTo>
                  <a:pt x="1516379" y="816863"/>
                </a:lnTo>
                <a:lnTo>
                  <a:pt x="1508759" y="819911"/>
                </a:lnTo>
                <a:lnTo>
                  <a:pt x="1499616" y="822959"/>
                </a:lnTo>
                <a:lnTo>
                  <a:pt x="1490471" y="824484"/>
                </a:lnTo>
                <a:close/>
              </a:path>
              <a:path w="1572895" h="824864">
                <a:moveTo>
                  <a:pt x="1543812" y="798576"/>
                </a:moveTo>
                <a:lnTo>
                  <a:pt x="1485900" y="798576"/>
                </a:lnTo>
                <a:lnTo>
                  <a:pt x="1493520" y="797051"/>
                </a:lnTo>
                <a:lnTo>
                  <a:pt x="1505712" y="794003"/>
                </a:lnTo>
                <a:lnTo>
                  <a:pt x="1511808" y="790955"/>
                </a:lnTo>
                <a:lnTo>
                  <a:pt x="1516379" y="787907"/>
                </a:lnTo>
                <a:lnTo>
                  <a:pt x="1522475" y="783336"/>
                </a:lnTo>
                <a:lnTo>
                  <a:pt x="1527048" y="780288"/>
                </a:lnTo>
                <a:lnTo>
                  <a:pt x="1531620" y="775716"/>
                </a:lnTo>
                <a:lnTo>
                  <a:pt x="1534667" y="769620"/>
                </a:lnTo>
                <a:lnTo>
                  <a:pt x="1539240" y="765047"/>
                </a:lnTo>
                <a:lnTo>
                  <a:pt x="1542287" y="758951"/>
                </a:lnTo>
                <a:lnTo>
                  <a:pt x="1543812" y="752855"/>
                </a:lnTo>
                <a:lnTo>
                  <a:pt x="1545336" y="745236"/>
                </a:lnTo>
                <a:lnTo>
                  <a:pt x="1546859" y="739139"/>
                </a:lnTo>
                <a:lnTo>
                  <a:pt x="1546859" y="86867"/>
                </a:lnTo>
                <a:lnTo>
                  <a:pt x="1545336" y="80771"/>
                </a:lnTo>
                <a:lnTo>
                  <a:pt x="1543812" y="73151"/>
                </a:lnTo>
                <a:lnTo>
                  <a:pt x="1542287" y="67055"/>
                </a:lnTo>
                <a:lnTo>
                  <a:pt x="1539240" y="60959"/>
                </a:lnTo>
                <a:lnTo>
                  <a:pt x="1536191" y="56387"/>
                </a:lnTo>
                <a:lnTo>
                  <a:pt x="1531620" y="50291"/>
                </a:lnTo>
                <a:lnTo>
                  <a:pt x="1528571" y="45719"/>
                </a:lnTo>
                <a:lnTo>
                  <a:pt x="1522475" y="41147"/>
                </a:lnTo>
                <a:lnTo>
                  <a:pt x="1517904" y="38099"/>
                </a:lnTo>
                <a:lnTo>
                  <a:pt x="1513332" y="33527"/>
                </a:lnTo>
                <a:lnTo>
                  <a:pt x="1507236" y="32003"/>
                </a:lnTo>
                <a:lnTo>
                  <a:pt x="1501140" y="28955"/>
                </a:lnTo>
                <a:lnTo>
                  <a:pt x="1493520" y="27431"/>
                </a:lnTo>
                <a:lnTo>
                  <a:pt x="1487424" y="25907"/>
                </a:lnTo>
                <a:lnTo>
                  <a:pt x="1543812" y="25907"/>
                </a:lnTo>
                <a:lnTo>
                  <a:pt x="1551432" y="33527"/>
                </a:lnTo>
                <a:lnTo>
                  <a:pt x="1565148" y="56387"/>
                </a:lnTo>
                <a:lnTo>
                  <a:pt x="1568195" y="65531"/>
                </a:lnTo>
                <a:lnTo>
                  <a:pt x="1571244" y="73151"/>
                </a:lnTo>
                <a:lnTo>
                  <a:pt x="1571244" y="82295"/>
                </a:lnTo>
                <a:lnTo>
                  <a:pt x="1572767" y="92963"/>
                </a:lnTo>
                <a:lnTo>
                  <a:pt x="1572767" y="740663"/>
                </a:lnTo>
                <a:lnTo>
                  <a:pt x="1571244" y="749807"/>
                </a:lnTo>
                <a:lnTo>
                  <a:pt x="1568195" y="758951"/>
                </a:lnTo>
                <a:lnTo>
                  <a:pt x="1565148" y="766572"/>
                </a:lnTo>
                <a:lnTo>
                  <a:pt x="1562100" y="775716"/>
                </a:lnTo>
                <a:lnTo>
                  <a:pt x="1557528" y="783336"/>
                </a:lnTo>
                <a:lnTo>
                  <a:pt x="1551432" y="789432"/>
                </a:lnTo>
                <a:lnTo>
                  <a:pt x="1545336" y="797051"/>
                </a:lnTo>
                <a:lnTo>
                  <a:pt x="1543812" y="798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7" name="object 27"/>
          <p:cNvSpPr txBox="1"/>
          <p:nvPr/>
        </p:nvSpPr>
        <p:spPr>
          <a:xfrm>
            <a:off x="5100333" y="4428502"/>
            <a:ext cx="970328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119" marR="4344" indent="-243802">
              <a:lnSpc>
                <a:spcPts val="1317"/>
              </a:lnSpc>
            </a:pPr>
            <a:r>
              <a:rPr sz="1197" spc="-4" dirty="0">
                <a:solidFill>
                  <a:srgbClr val="FFFFFF"/>
                </a:solidFill>
                <a:cs typeface="Times New Roman"/>
              </a:rPr>
              <a:t>Summer</a:t>
            </a:r>
            <a:r>
              <a:rPr sz="1197" spc="-107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197" spc="-30" dirty="0">
                <a:solidFill>
                  <a:srgbClr val="FFFFFF"/>
                </a:solidFill>
                <a:cs typeface="Times New Roman"/>
              </a:rPr>
              <a:t>School  </a:t>
            </a:r>
            <a:r>
              <a:rPr sz="1197" spc="13" dirty="0">
                <a:solidFill>
                  <a:srgbClr val="FFFFFF"/>
                </a:solidFill>
                <a:cs typeface="Times New Roman"/>
              </a:rPr>
              <a:t>on</a:t>
            </a:r>
            <a:r>
              <a:rPr sz="1197" spc="-111" dirty="0">
                <a:solidFill>
                  <a:srgbClr val="FFFFFF"/>
                </a:solidFill>
                <a:cs typeface="Times New Roman"/>
              </a:rPr>
              <a:t> </a:t>
            </a:r>
            <a:r>
              <a:rPr sz="1197" spc="-94" dirty="0">
                <a:solidFill>
                  <a:srgbClr val="FFFFFF"/>
                </a:solidFill>
                <a:cs typeface="Times New Roman"/>
              </a:rPr>
              <a:t>NPD</a:t>
            </a:r>
            <a:endParaRPr sz="1197" dirty="0">
              <a:cs typeface="Times New Roman"/>
            </a:endParaRPr>
          </a:p>
        </p:txBody>
      </p:sp>
      <p:sp>
        <p:nvSpPr>
          <p:cNvPr id="51" name="object 11"/>
          <p:cNvSpPr/>
          <p:nvPr/>
        </p:nvSpPr>
        <p:spPr>
          <a:xfrm>
            <a:off x="3117322" y="3470377"/>
            <a:ext cx="1324360" cy="610215"/>
          </a:xfrm>
          <a:custGeom>
            <a:avLst/>
            <a:gdLst/>
            <a:ahLst/>
            <a:cxnLst/>
            <a:rect l="l" t="t" r="r" b="b"/>
            <a:pathLst>
              <a:path w="1548764" h="1225550">
                <a:moveTo>
                  <a:pt x="1424940" y="1225296"/>
                </a:moveTo>
                <a:lnTo>
                  <a:pt x="123444" y="1225296"/>
                </a:lnTo>
                <a:lnTo>
                  <a:pt x="90487" y="1220921"/>
                </a:lnTo>
                <a:lnTo>
                  <a:pt x="36004" y="1189481"/>
                </a:lnTo>
                <a:lnTo>
                  <a:pt x="4381" y="1135690"/>
                </a:lnTo>
                <a:lnTo>
                  <a:pt x="0" y="1103375"/>
                </a:lnTo>
                <a:lnTo>
                  <a:pt x="0" y="123444"/>
                </a:lnTo>
                <a:lnTo>
                  <a:pt x="16763" y="60960"/>
                </a:lnTo>
                <a:lnTo>
                  <a:pt x="60959" y="16764"/>
                </a:lnTo>
                <a:lnTo>
                  <a:pt x="123444" y="0"/>
                </a:lnTo>
                <a:lnTo>
                  <a:pt x="1424940" y="0"/>
                </a:lnTo>
                <a:lnTo>
                  <a:pt x="1487424" y="16764"/>
                </a:lnTo>
                <a:lnTo>
                  <a:pt x="1531619" y="60960"/>
                </a:lnTo>
                <a:lnTo>
                  <a:pt x="1548383" y="123444"/>
                </a:lnTo>
                <a:lnTo>
                  <a:pt x="1548383" y="1103375"/>
                </a:lnTo>
                <a:lnTo>
                  <a:pt x="1531619" y="1164787"/>
                </a:lnTo>
                <a:lnTo>
                  <a:pt x="1487424" y="1208588"/>
                </a:lnTo>
                <a:lnTo>
                  <a:pt x="1424940" y="12252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9" name="object 12"/>
          <p:cNvSpPr/>
          <p:nvPr/>
        </p:nvSpPr>
        <p:spPr>
          <a:xfrm>
            <a:off x="3104714" y="3444514"/>
            <a:ext cx="1344993" cy="620641"/>
          </a:xfrm>
          <a:custGeom>
            <a:avLst/>
            <a:gdLst/>
            <a:ahLst/>
            <a:cxnLst/>
            <a:rect l="l" t="t" r="r" b="b"/>
            <a:pathLst>
              <a:path w="1572895" h="1251585">
                <a:moveTo>
                  <a:pt x="1438655" y="1251204"/>
                </a:moveTo>
                <a:lnTo>
                  <a:pt x="135636" y="1251204"/>
                </a:lnTo>
                <a:lnTo>
                  <a:pt x="108204" y="1248156"/>
                </a:lnTo>
                <a:lnTo>
                  <a:pt x="96012" y="1245108"/>
                </a:lnTo>
                <a:lnTo>
                  <a:pt x="82296" y="1240536"/>
                </a:lnTo>
                <a:lnTo>
                  <a:pt x="71628" y="1234440"/>
                </a:lnTo>
                <a:lnTo>
                  <a:pt x="59436" y="1228344"/>
                </a:lnTo>
                <a:lnTo>
                  <a:pt x="30480" y="1202436"/>
                </a:lnTo>
                <a:lnTo>
                  <a:pt x="10668" y="1168908"/>
                </a:lnTo>
                <a:lnTo>
                  <a:pt x="0" y="1129284"/>
                </a:lnTo>
                <a:lnTo>
                  <a:pt x="0" y="121920"/>
                </a:lnTo>
                <a:lnTo>
                  <a:pt x="10668" y="82296"/>
                </a:lnTo>
                <a:lnTo>
                  <a:pt x="30480" y="48768"/>
                </a:lnTo>
                <a:lnTo>
                  <a:pt x="59436" y="22860"/>
                </a:lnTo>
                <a:lnTo>
                  <a:pt x="94488" y="6096"/>
                </a:lnTo>
                <a:lnTo>
                  <a:pt x="120396" y="0"/>
                </a:lnTo>
                <a:lnTo>
                  <a:pt x="1450848" y="0"/>
                </a:lnTo>
                <a:lnTo>
                  <a:pt x="1501140" y="15240"/>
                </a:lnTo>
                <a:lnTo>
                  <a:pt x="1515160" y="24384"/>
                </a:lnTo>
                <a:lnTo>
                  <a:pt x="135636" y="24384"/>
                </a:lnTo>
                <a:lnTo>
                  <a:pt x="124968" y="25908"/>
                </a:lnTo>
                <a:lnTo>
                  <a:pt x="83820" y="38100"/>
                </a:lnTo>
                <a:lnTo>
                  <a:pt x="50292" y="64008"/>
                </a:lnTo>
                <a:lnTo>
                  <a:pt x="27432" y="112776"/>
                </a:lnTo>
                <a:lnTo>
                  <a:pt x="24384" y="135636"/>
                </a:lnTo>
                <a:lnTo>
                  <a:pt x="24384" y="1114044"/>
                </a:lnTo>
                <a:lnTo>
                  <a:pt x="33528" y="1158240"/>
                </a:lnTo>
                <a:lnTo>
                  <a:pt x="50292" y="1184148"/>
                </a:lnTo>
                <a:lnTo>
                  <a:pt x="56387" y="1193292"/>
                </a:lnTo>
                <a:lnTo>
                  <a:pt x="91439" y="1216152"/>
                </a:lnTo>
                <a:lnTo>
                  <a:pt x="135636" y="1225296"/>
                </a:lnTo>
                <a:lnTo>
                  <a:pt x="1515465" y="1225296"/>
                </a:lnTo>
                <a:lnTo>
                  <a:pt x="1502663" y="1234440"/>
                </a:lnTo>
                <a:lnTo>
                  <a:pt x="1466087" y="1248156"/>
                </a:lnTo>
                <a:lnTo>
                  <a:pt x="1438655" y="1251204"/>
                </a:lnTo>
                <a:close/>
              </a:path>
              <a:path w="1572895" h="1251585">
                <a:moveTo>
                  <a:pt x="1515465" y="1225296"/>
                </a:moveTo>
                <a:lnTo>
                  <a:pt x="1447800" y="1225296"/>
                </a:lnTo>
                <a:lnTo>
                  <a:pt x="1458467" y="1223771"/>
                </a:lnTo>
                <a:lnTo>
                  <a:pt x="1469136" y="1220723"/>
                </a:lnTo>
                <a:lnTo>
                  <a:pt x="1507236" y="1200911"/>
                </a:lnTo>
                <a:lnTo>
                  <a:pt x="1528571" y="1176527"/>
                </a:lnTo>
                <a:lnTo>
                  <a:pt x="1534667" y="1168908"/>
                </a:lnTo>
                <a:lnTo>
                  <a:pt x="1539240" y="1158240"/>
                </a:lnTo>
                <a:lnTo>
                  <a:pt x="1542287" y="1149096"/>
                </a:lnTo>
                <a:lnTo>
                  <a:pt x="1545336" y="1138427"/>
                </a:lnTo>
                <a:lnTo>
                  <a:pt x="1546859" y="1127760"/>
                </a:lnTo>
                <a:lnTo>
                  <a:pt x="1546859" y="124968"/>
                </a:lnTo>
                <a:lnTo>
                  <a:pt x="1534667" y="83820"/>
                </a:lnTo>
                <a:lnTo>
                  <a:pt x="1508759" y="50292"/>
                </a:lnTo>
                <a:lnTo>
                  <a:pt x="1459991" y="27432"/>
                </a:lnTo>
                <a:lnTo>
                  <a:pt x="135636" y="24384"/>
                </a:lnTo>
                <a:lnTo>
                  <a:pt x="1515160" y="24384"/>
                </a:lnTo>
                <a:lnTo>
                  <a:pt x="1549908" y="59436"/>
                </a:lnTo>
                <a:lnTo>
                  <a:pt x="1566671" y="94488"/>
                </a:lnTo>
                <a:lnTo>
                  <a:pt x="1572767" y="120396"/>
                </a:lnTo>
                <a:lnTo>
                  <a:pt x="1572767" y="1127760"/>
                </a:lnTo>
                <a:lnTo>
                  <a:pt x="1566671" y="1155192"/>
                </a:lnTo>
                <a:lnTo>
                  <a:pt x="1557528" y="1179575"/>
                </a:lnTo>
                <a:lnTo>
                  <a:pt x="1542287" y="1200911"/>
                </a:lnTo>
                <a:lnTo>
                  <a:pt x="1524000" y="1219200"/>
                </a:lnTo>
                <a:lnTo>
                  <a:pt x="1515465" y="12252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2" name="object 13"/>
          <p:cNvSpPr txBox="1"/>
          <p:nvPr/>
        </p:nvSpPr>
        <p:spPr>
          <a:xfrm>
            <a:off x="3117321" y="3494159"/>
            <a:ext cx="1312522" cy="493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46697" algn="ctr">
              <a:lnSpc>
                <a:spcPts val="1317"/>
              </a:lnSpc>
            </a:pPr>
            <a:r>
              <a:rPr lang="it-IT" sz="1197" spc="-4" dirty="0" err="1">
                <a:solidFill>
                  <a:srgbClr val="FFFFFF"/>
                </a:solidFill>
                <a:cs typeface="Calibri"/>
              </a:rPr>
              <a:t>Bootcamp</a:t>
            </a:r>
            <a:r>
              <a:rPr lang="it-IT" sz="1197" spc="-4" dirty="0">
                <a:solidFill>
                  <a:srgbClr val="FFFFFF"/>
                </a:solidFill>
                <a:cs typeface="Calibri"/>
              </a:rPr>
              <a:t> </a:t>
            </a:r>
          </a:p>
          <a:p>
            <a:pPr marL="10860" marR="4344" indent="46697" algn="ctr">
              <a:lnSpc>
                <a:spcPts val="1317"/>
              </a:lnSpc>
            </a:pPr>
            <a:r>
              <a:rPr lang="it-IT" sz="1026" spc="-4" dirty="0">
                <a:solidFill>
                  <a:srgbClr val="FFFFFF"/>
                </a:solidFill>
                <a:cs typeface="Calibri"/>
              </a:rPr>
              <a:t>Business Idea </a:t>
            </a:r>
            <a:r>
              <a:rPr lang="it-IT" sz="1026" spc="-4" dirty="0" err="1">
                <a:solidFill>
                  <a:srgbClr val="FFFFFF"/>
                </a:solidFill>
                <a:cs typeface="Calibri"/>
              </a:rPr>
              <a:t>Competition</a:t>
            </a:r>
            <a:endParaRPr lang="it-IT" sz="1026" spc="-4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903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5688014"/>
            <a:ext cx="2411412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10590" y="5625132"/>
            <a:ext cx="2133408" cy="1232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5821" y="152405"/>
            <a:ext cx="855578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lang="it-IT" sz="3200" dirty="0">
                <a:solidFill>
                  <a:srgbClr val="034EA2"/>
                </a:solidFill>
              </a:rPr>
              <a:t>Istituto europeo di innovazione e tecnologia (EIT)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2962556" y="3417094"/>
            <a:ext cx="313344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 marR="5078" algn="just"/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2000" dirty="0" err="1">
                <a:solidFill>
                  <a:srgbClr val="333333"/>
                </a:solidFill>
                <a:latin typeface="Calibri"/>
                <a:cs typeface="Calibri"/>
              </a:rPr>
              <a:t>ncre</a:t>
            </a:r>
            <a:r>
              <a:rPr lang="it-IT" sz="2000" dirty="0" err="1">
                <a:solidFill>
                  <a:srgbClr val="333333"/>
                </a:solidFill>
                <a:latin typeface="Calibri"/>
                <a:cs typeface="Calibri"/>
              </a:rPr>
              <a:t>mentare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la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333333"/>
                </a:solidFill>
                <a:latin typeface="Calibri"/>
                <a:cs typeface="Calibri"/>
              </a:rPr>
              <a:t>coopera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zi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333333"/>
                </a:solidFill>
                <a:latin typeface="Calibri"/>
                <a:cs typeface="Calibri"/>
              </a:rPr>
              <a:t>integra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zione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 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tra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istruzione superiore, ricerca e impresa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per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333333"/>
                </a:solidFill>
                <a:latin typeface="Calibri"/>
                <a:cs typeface="Calibri"/>
              </a:rPr>
              <a:t>facilita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e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la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000" spc="5" dirty="0" err="1">
                <a:solidFill>
                  <a:srgbClr val="333333"/>
                </a:solidFill>
                <a:latin typeface="Calibri"/>
                <a:cs typeface="Calibri"/>
              </a:rPr>
              <a:t>transi</a:t>
            </a:r>
            <a:r>
              <a:rPr lang="it-IT" sz="2000" spc="5" dirty="0">
                <a:solidFill>
                  <a:srgbClr val="333333"/>
                </a:solidFill>
                <a:latin typeface="Calibri"/>
                <a:cs typeface="Calibri"/>
              </a:rPr>
              <a:t>zione</a:t>
            </a:r>
            <a:r>
              <a:rPr sz="2000" spc="-1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33333"/>
                </a:solidFill>
                <a:latin typeface="Calibri"/>
                <a:cs typeface="Calibri"/>
              </a:rPr>
              <a:t>da</a:t>
            </a:r>
            <a:r>
              <a:rPr sz="2000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13466" y="5321615"/>
            <a:ext cx="2439670" cy="1066165"/>
          </a:xfrm>
          <a:custGeom>
            <a:avLst/>
            <a:gdLst/>
            <a:ahLst/>
            <a:cxnLst/>
            <a:rect l="l" t="t" r="r" b="b"/>
            <a:pathLst>
              <a:path w="2439670" h="1066164">
                <a:moveTo>
                  <a:pt x="2439259" y="0"/>
                </a:moveTo>
                <a:lnTo>
                  <a:pt x="177670" y="0"/>
                </a:lnTo>
                <a:lnTo>
                  <a:pt x="130438" y="6346"/>
                </a:lnTo>
                <a:lnTo>
                  <a:pt x="87996" y="24257"/>
                </a:lnTo>
                <a:lnTo>
                  <a:pt x="52038" y="52038"/>
                </a:lnTo>
                <a:lnTo>
                  <a:pt x="24257" y="87996"/>
                </a:lnTo>
                <a:lnTo>
                  <a:pt x="6346" y="130438"/>
                </a:lnTo>
                <a:lnTo>
                  <a:pt x="0" y="177670"/>
                </a:lnTo>
                <a:lnTo>
                  <a:pt x="0" y="1066004"/>
                </a:lnTo>
                <a:lnTo>
                  <a:pt x="2261589" y="1066004"/>
                </a:lnTo>
                <a:lnTo>
                  <a:pt x="2308820" y="1059657"/>
                </a:lnTo>
                <a:lnTo>
                  <a:pt x="2351262" y="1041746"/>
                </a:lnTo>
                <a:lnTo>
                  <a:pt x="2387221" y="1013965"/>
                </a:lnTo>
                <a:lnTo>
                  <a:pt x="2415002" y="978007"/>
                </a:lnTo>
                <a:lnTo>
                  <a:pt x="2432913" y="935565"/>
                </a:lnTo>
                <a:lnTo>
                  <a:pt x="2439259" y="888333"/>
                </a:lnTo>
                <a:lnTo>
                  <a:pt x="2439259" y="0"/>
                </a:lnTo>
                <a:close/>
              </a:path>
            </a:pathLst>
          </a:custGeom>
          <a:solidFill>
            <a:srgbClr val="7CC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312" y="5321615"/>
            <a:ext cx="2509520" cy="1066165"/>
          </a:xfrm>
          <a:custGeom>
            <a:avLst/>
            <a:gdLst/>
            <a:ahLst/>
            <a:cxnLst/>
            <a:rect l="l" t="t" r="r" b="b"/>
            <a:pathLst>
              <a:path w="2509520" h="1066164">
                <a:moveTo>
                  <a:pt x="2509068" y="0"/>
                </a:moveTo>
                <a:lnTo>
                  <a:pt x="177671" y="0"/>
                </a:lnTo>
                <a:lnTo>
                  <a:pt x="130439" y="6346"/>
                </a:lnTo>
                <a:lnTo>
                  <a:pt x="87997" y="24257"/>
                </a:lnTo>
                <a:lnTo>
                  <a:pt x="52038" y="52038"/>
                </a:lnTo>
                <a:lnTo>
                  <a:pt x="24257" y="87996"/>
                </a:lnTo>
                <a:lnTo>
                  <a:pt x="6346" y="130438"/>
                </a:lnTo>
                <a:lnTo>
                  <a:pt x="0" y="177670"/>
                </a:lnTo>
                <a:lnTo>
                  <a:pt x="0" y="1066004"/>
                </a:lnTo>
                <a:lnTo>
                  <a:pt x="2331397" y="1066004"/>
                </a:lnTo>
                <a:lnTo>
                  <a:pt x="2378629" y="1059657"/>
                </a:lnTo>
                <a:lnTo>
                  <a:pt x="2421071" y="1041746"/>
                </a:lnTo>
                <a:lnTo>
                  <a:pt x="2457029" y="1013965"/>
                </a:lnTo>
                <a:lnTo>
                  <a:pt x="2484811" y="978007"/>
                </a:lnTo>
                <a:lnTo>
                  <a:pt x="2502722" y="935565"/>
                </a:lnTo>
                <a:lnTo>
                  <a:pt x="2509068" y="888333"/>
                </a:lnTo>
                <a:lnTo>
                  <a:pt x="2509068" y="0"/>
                </a:lnTo>
                <a:close/>
              </a:path>
            </a:pathLst>
          </a:custGeom>
          <a:solidFill>
            <a:srgbClr val="7CC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51332" y="5321615"/>
            <a:ext cx="2297430" cy="1066165"/>
          </a:xfrm>
          <a:custGeom>
            <a:avLst/>
            <a:gdLst/>
            <a:ahLst/>
            <a:cxnLst/>
            <a:rect l="l" t="t" r="r" b="b"/>
            <a:pathLst>
              <a:path w="2297429" h="1066164">
                <a:moveTo>
                  <a:pt x="2119459" y="0"/>
                </a:moveTo>
                <a:lnTo>
                  <a:pt x="0" y="0"/>
                </a:lnTo>
                <a:lnTo>
                  <a:pt x="0" y="888333"/>
                </a:lnTo>
                <a:lnTo>
                  <a:pt x="6346" y="935565"/>
                </a:lnTo>
                <a:lnTo>
                  <a:pt x="24257" y="978007"/>
                </a:lnTo>
                <a:lnTo>
                  <a:pt x="52038" y="1013965"/>
                </a:lnTo>
                <a:lnTo>
                  <a:pt x="87997" y="1041746"/>
                </a:lnTo>
                <a:lnTo>
                  <a:pt x="130439" y="1059657"/>
                </a:lnTo>
                <a:lnTo>
                  <a:pt x="177671" y="1066004"/>
                </a:lnTo>
                <a:lnTo>
                  <a:pt x="2297131" y="1066004"/>
                </a:lnTo>
                <a:lnTo>
                  <a:pt x="2297131" y="177670"/>
                </a:lnTo>
                <a:lnTo>
                  <a:pt x="2290784" y="130438"/>
                </a:lnTo>
                <a:lnTo>
                  <a:pt x="2272874" y="87996"/>
                </a:lnTo>
                <a:lnTo>
                  <a:pt x="2245092" y="52038"/>
                </a:lnTo>
                <a:lnTo>
                  <a:pt x="2209134" y="24257"/>
                </a:lnTo>
                <a:lnTo>
                  <a:pt x="2166691" y="6346"/>
                </a:lnTo>
                <a:lnTo>
                  <a:pt x="2119459" y="0"/>
                </a:lnTo>
                <a:close/>
              </a:path>
            </a:pathLst>
          </a:custGeom>
          <a:solidFill>
            <a:srgbClr val="7CC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8313" y="5531746"/>
            <a:ext cx="235108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 marR="5078" indent="130751" algn="ctr"/>
            <a:r>
              <a:rPr lang="it-IT"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 err="1">
                <a:solidFill>
                  <a:srgbClr val="FFFFFF"/>
                </a:solidFill>
                <a:latin typeface="Calibri"/>
                <a:cs typeface="Calibri"/>
              </a:rPr>
              <a:t>tudent</a:t>
            </a:r>
            <a:r>
              <a:rPr lang="it-IT" sz="2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2000" b="1" dirty="0">
                <a:solidFill>
                  <a:srgbClr val="FFFFFF"/>
                </a:solidFill>
                <a:latin typeface="Calibri"/>
                <a:cs typeface="Calibri"/>
                <a:sym typeface="Symbol"/>
              </a:rPr>
              <a:t>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it-IT" sz="2000" b="1" dirty="0">
                <a:solidFill>
                  <a:srgbClr val="FFFFFF"/>
                </a:solidFill>
                <a:latin typeface="Calibri"/>
                <a:cs typeface="Calibri"/>
              </a:rPr>
              <a:t>imprenditore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87001" y="5681714"/>
            <a:ext cx="20347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lang="it-IT" sz="20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 err="1">
                <a:solidFill>
                  <a:srgbClr val="FFFFFF"/>
                </a:solidFill>
                <a:latin typeface="Calibri"/>
                <a:cs typeface="Calibri"/>
              </a:rPr>
              <a:t>dea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2000" b="1" dirty="0">
                <a:solidFill>
                  <a:srgbClr val="FFFFFF"/>
                </a:solidFill>
                <a:cs typeface="Calibri"/>
                <a:sym typeface="Symbol"/>
              </a:rPr>
              <a:t>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2000" b="1" dirty="0">
                <a:solidFill>
                  <a:srgbClr val="FFFFFF"/>
                </a:solidFill>
                <a:latin typeface="Calibri"/>
                <a:cs typeface="Calibri"/>
              </a:rPr>
              <a:t>prodotto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32754" y="5670870"/>
            <a:ext cx="16827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lang="it-IT"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dirty="0" err="1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lang="it-IT" sz="2000" b="1" dirty="0">
                <a:solidFill>
                  <a:srgbClr val="FFFFFF"/>
                </a:solidFill>
                <a:latin typeface="Calibri"/>
                <a:cs typeface="Calibri"/>
              </a:rPr>
              <a:t>oratorio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it-IT" sz="2000" b="1" dirty="0">
                <a:solidFill>
                  <a:srgbClr val="FFFFFF"/>
                </a:solidFill>
                <a:cs typeface="Calibri"/>
                <a:sym typeface="Symbol"/>
              </a:rPr>
              <a:t> consumatore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47765" y="5157191"/>
            <a:ext cx="332105" cy="328930"/>
          </a:xfrm>
          <a:custGeom>
            <a:avLst/>
            <a:gdLst/>
            <a:ahLst/>
            <a:cxnLst/>
            <a:rect l="l" t="t" r="r" b="b"/>
            <a:pathLst>
              <a:path w="332105" h="328929">
                <a:moveTo>
                  <a:pt x="165973" y="0"/>
                </a:moveTo>
                <a:lnTo>
                  <a:pt x="121851" y="5873"/>
                </a:lnTo>
                <a:lnTo>
                  <a:pt x="82203" y="22448"/>
                </a:lnTo>
                <a:lnTo>
                  <a:pt x="48612" y="48157"/>
                </a:lnTo>
                <a:lnTo>
                  <a:pt x="22660" y="81433"/>
                </a:lnTo>
                <a:lnTo>
                  <a:pt x="5928" y="120709"/>
                </a:lnTo>
                <a:lnTo>
                  <a:pt x="0" y="164418"/>
                </a:lnTo>
                <a:lnTo>
                  <a:pt x="5928" y="208126"/>
                </a:lnTo>
                <a:lnTo>
                  <a:pt x="22660" y="247402"/>
                </a:lnTo>
                <a:lnTo>
                  <a:pt x="48612" y="280678"/>
                </a:lnTo>
                <a:lnTo>
                  <a:pt x="82203" y="306388"/>
                </a:lnTo>
                <a:lnTo>
                  <a:pt x="121851" y="322962"/>
                </a:lnTo>
                <a:lnTo>
                  <a:pt x="165973" y="328836"/>
                </a:lnTo>
                <a:lnTo>
                  <a:pt x="210096" y="322962"/>
                </a:lnTo>
                <a:lnTo>
                  <a:pt x="249743" y="306388"/>
                </a:lnTo>
                <a:lnTo>
                  <a:pt x="283334" y="280678"/>
                </a:lnTo>
                <a:lnTo>
                  <a:pt x="309287" y="247402"/>
                </a:lnTo>
                <a:lnTo>
                  <a:pt x="326018" y="208126"/>
                </a:lnTo>
                <a:lnTo>
                  <a:pt x="331947" y="164418"/>
                </a:lnTo>
                <a:lnTo>
                  <a:pt x="326018" y="120709"/>
                </a:lnTo>
                <a:lnTo>
                  <a:pt x="309287" y="81433"/>
                </a:lnTo>
                <a:lnTo>
                  <a:pt x="283334" y="48157"/>
                </a:lnTo>
                <a:lnTo>
                  <a:pt x="249743" y="22448"/>
                </a:lnTo>
                <a:lnTo>
                  <a:pt x="210096" y="5873"/>
                </a:lnTo>
                <a:lnTo>
                  <a:pt x="165973" y="0"/>
                </a:lnTo>
                <a:close/>
              </a:path>
            </a:pathLst>
          </a:custGeom>
          <a:solidFill>
            <a:srgbClr val="006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48154" y="5157191"/>
            <a:ext cx="312420" cy="328930"/>
          </a:xfrm>
          <a:custGeom>
            <a:avLst/>
            <a:gdLst/>
            <a:ahLst/>
            <a:cxnLst/>
            <a:rect l="l" t="t" r="r" b="b"/>
            <a:pathLst>
              <a:path w="312420" h="328929">
                <a:moveTo>
                  <a:pt x="155939" y="0"/>
                </a:moveTo>
                <a:lnTo>
                  <a:pt x="106650" y="8382"/>
                </a:lnTo>
                <a:lnTo>
                  <a:pt x="63843" y="31723"/>
                </a:lnTo>
                <a:lnTo>
                  <a:pt x="30087" y="67315"/>
                </a:lnTo>
                <a:lnTo>
                  <a:pt x="7949" y="112449"/>
                </a:lnTo>
                <a:lnTo>
                  <a:pt x="0" y="164418"/>
                </a:lnTo>
                <a:lnTo>
                  <a:pt x="7949" y="216386"/>
                </a:lnTo>
                <a:lnTo>
                  <a:pt x="30087" y="261520"/>
                </a:lnTo>
                <a:lnTo>
                  <a:pt x="63843" y="297112"/>
                </a:lnTo>
                <a:lnTo>
                  <a:pt x="106650" y="320453"/>
                </a:lnTo>
                <a:lnTo>
                  <a:pt x="155939" y="328836"/>
                </a:lnTo>
                <a:lnTo>
                  <a:pt x="205228" y="320453"/>
                </a:lnTo>
                <a:lnTo>
                  <a:pt x="248034" y="297112"/>
                </a:lnTo>
                <a:lnTo>
                  <a:pt x="281790" y="261520"/>
                </a:lnTo>
                <a:lnTo>
                  <a:pt x="303927" y="216386"/>
                </a:lnTo>
                <a:lnTo>
                  <a:pt x="311877" y="164418"/>
                </a:lnTo>
                <a:lnTo>
                  <a:pt x="303927" y="112449"/>
                </a:lnTo>
                <a:lnTo>
                  <a:pt x="281790" y="67315"/>
                </a:lnTo>
                <a:lnTo>
                  <a:pt x="248034" y="31723"/>
                </a:lnTo>
                <a:lnTo>
                  <a:pt x="205228" y="8382"/>
                </a:lnTo>
                <a:lnTo>
                  <a:pt x="155939" y="0"/>
                </a:lnTo>
                <a:close/>
              </a:path>
            </a:pathLst>
          </a:custGeom>
          <a:solidFill>
            <a:srgbClr val="006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33224" y="5157191"/>
            <a:ext cx="332740" cy="328930"/>
          </a:xfrm>
          <a:custGeom>
            <a:avLst/>
            <a:gdLst/>
            <a:ahLst/>
            <a:cxnLst/>
            <a:rect l="l" t="t" r="r" b="b"/>
            <a:pathLst>
              <a:path w="332740" h="328929">
                <a:moveTo>
                  <a:pt x="166203" y="0"/>
                </a:moveTo>
                <a:lnTo>
                  <a:pt x="122020" y="5873"/>
                </a:lnTo>
                <a:lnTo>
                  <a:pt x="82317" y="22448"/>
                </a:lnTo>
                <a:lnTo>
                  <a:pt x="48679" y="48157"/>
                </a:lnTo>
                <a:lnTo>
                  <a:pt x="22691" y="81433"/>
                </a:lnTo>
                <a:lnTo>
                  <a:pt x="5936" y="120709"/>
                </a:lnTo>
                <a:lnTo>
                  <a:pt x="0" y="164418"/>
                </a:lnTo>
                <a:lnTo>
                  <a:pt x="5936" y="208126"/>
                </a:lnTo>
                <a:lnTo>
                  <a:pt x="22691" y="247402"/>
                </a:lnTo>
                <a:lnTo>
                  <a:pt x="48679" y="280678"/>
                </a:lnTo>
                <a:lnTo>
                  <a:pt x="82317" y="306388"/>
                </a:lnTo>
                <a:lnTo>
                  <a:pt x="122020" y="322962"/>
                </a:lnTo>
                <a:lnTo>
                  <a:pt x="166203" y="328836"/>
                </a:lnTo>
                <a:lnTo>
                  <a:pt x="210386" y="322962"/>
                </a:lnTo>
                <a:lnTo>
                  <a:pt x="250088" y="306388"/>
                </a:lnTo>
                <a:lnTo>
                  <a:pt x="283726" y="280678"/>
                </a:lnTo>
                <a:lnTo>
                  <a:pt x="309714" y="247402"/>
                </a:lnTo>
                <a:lnTo>
                  <a:pt x="326469" y="208126"/>
                </a:lnTo>
                <a:lnTo>
                  <a:pt x="332405" y="164418"/>
                </a:lnTo>
                <a:lnTo>
                  <a:pt x="326469" y="120709"/>
                </a:lnTo>
                <a:lnTo>
                  <a:pt x="309714" y="81433"/>
                </a:lnTo>
                <a:lnTo>
                  <a:pt x="283726" y="48157"/>
                </a:lnTo>
                <a:lnTo>
                  <a:pt x="250088" y="22448"/>
                </a:lnTo>
                <a:lnTo>
                  <a:pt x="210386" y="5873"/>
                </a:lnTo>
                <a:lnTo>
                  <a:pt x="166203" y="0"/>
                </a:lnTo>
                <a:close/>
              </a:path>
            </a:pathLst>
          </a:custGeom>
          <a:solidFill>
            <a:srgbClr val="006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3201" y="5316194"/>
            <a:ext cx="0" cy="1066165"/>
          </a:xfrm>
          <a:custGeom>
            <a:avLst/>
            <a:gdLst/>
            <a:ahLst/>
            <a:cxnLst/>
            <a:rect l="l" t="t" r="r" b="b"/>
            <a:pathLst>
              <a:path h="1066164">
                <a:moveTo>
                  <a:pt x="0" y="1066004"/>
                </a:moveTo>
                <a:lnTo>
                  <a:pt x="0" y="0"/>
                </a:lnTo>
              </a:path>
            </a:pathLst>
          </a:custGeom>
          <a:ln w="6349">
            <a:solidFill>
              <a:srgbClr val="00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29728" y="5310773"/>
            <a:ext cx="0" cy="1066165"/>
          </a:xfrm>
          <a:custGeom>
            <a:avLst/>
            <a:gdLst/>
            <a:ahLst/>
            <a:cxnLst/>
            <a:rect l="l" t="t" r="r" b="b"/>
            <a:pathLst>
              <a:path h="1066164">
                <a:moveTo>
                  <a:pt x="0" y="1066004"/>
                </a:moveTo>
                <a:lnTo>
                  <a:pt x="1" y="0"/>
                </a:lnTo>
              </a:path>
            </a:pathLst>
          </a:custGeom>
          <a:ln w="6349">
            <a:solidFill>
              <a:srgbClr val="00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8552" y="1065444"/>
            <a:ext cx="8318500" cy="1626840"/>
          </a:xfrm>
          <a:custGeom>
            <a:avLst/>
            <a:gdLst/>
            <a:ahLst/>
            <a:cxnLst/>
            <a:rect l="l" t="t" r="r" b="b"/>
            <a:pathLst>
              <a:path w="8318500" h="1290320">
                <a:moveTo>
                  <a:pt x="8317901" y="0"/>
                </a:moveTo>
                <a:lnTo>
                  <a:pt x="215009" y="0"/>
                </a:lnTo>
                <a:lnTo>
                  <a:pt x="165710" y="5678"/>
                </a:lnTo>
                <a:lnTo>
                  <a:pt x="120453" y="21853"/>
                </a:lnTo>
                <a:lnTo>
                  <a:pt x="80532" y="47235"/>
                </a:lnTo>
                <a:lnTo>
                  <a:pt x="47235" y="80532"/>
                </a:lnTo>
                <a:lnTo>
                  <a:pt x="21853" y="120454"/>
                </a:lnTo>
                <a:lnTo>
                  <a:pt x="5678" y="165710"/>
                </a:lnTo>
                <a:lnTo>
                  <a:pt x="0" y="215009"/>
                </a:lnTo>
                <a:lnTo>
                  <a:pt x="0" y="1290034"/>
                </a:lnTo>
                <a:lnTo>
                  <a:pt x="8102891" y="1290034"/>
                </a:lnTo>
                <a:lnTo>
                  <a:pt x="8152191" y="1284355"/>
                </a:lnTo>
                <a:lnTo>
                  <a:pt x="8197447" y="1268180"/>
                </a:lnTo>
                <a:lnTo>
                  <a:pt x="8237369" y="1242798"/>
                </a:lnTo>
                <a:lnTo>
                  <a:pt x="8270666" y="1209502"/>
                </a:lnTo>
                <a:lnTo>
                  <a:pt x="8296047" y="1169580"/>
                </a:lnTo>
                <a:lnTo>
                  <a:pt x="8312222" y="1124324"/>
                </a:lnTo>
                <a:lnTo>
                  <a:pt x="8317901" y="1075024"/>
                </a:lnTo>
                <a:lnTo>
                  <a:pt x="8317901" y="0"/>
                </a:lnTo>
                <a:close/>
              </a:path>
            </a:pathLst>
          </a:custGeom>
          <a:solidFill>
            <a:srgbClr val="006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2302" y="1219200"/>
            <a:ext cx="7790815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0" marR="5078" indent="-4445" algn="ctr">
              <a:lnSpc>
                <a:spcPct val="125000"/>
              </a:lnSpc>
            </a:pP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L’EIT è stato istituito per contribuire ad una crescita economica sostenibile e competitiva  rafforzando la capacità di innovazione dell’Unione e </a:t>
            </a:r>
          </a:p>
          <a:p>
            <a:pPr marL="12060" marR="5078" indent="-4445" algn="ctr">
              <a:lnSpc>
                <a:spcPct val="125000"/>
              </a:lnSpc>
            </a:pPr>
            <a:r>
              <a:rPr lang="it-IT" sz="2000" dirty="0">
                <a:solidFill>
                  <a:schemeClr val="bg1"/>
                </a:solidFill>
                <a:latin typeface="Calibri"/>
                <a:cs typeface="Calibri"/>
              </a:rPr>
              <a:t>far fronte alle sfide della società per mezzo dell’innovazione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3898" y="3233300"/>
            <a:ext cx="2167402" cy="1466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4" descr="Triangolo delle conoscen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713" y="2692281"/>
            <a:ext cx="2603110" cy="22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9678" y="232062"/>
            <a:ext cx="516038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lang="it-IT" sz="2800" spc="-261" dirty="0">
                <a:latin typeface="Calibri" panose="020F0502020204030204" pitchFamily="34" charset="0"/>
                <a:cs typeface="Times New Roman"/>
              </a:rPr>
              <a:t>Strumenti  </a:t>
            </a:r>
            <a:r>
              <a:rPr sz="2800" spc="-261" dirty="0">
                <a:latin typeface="Calibri" panose="020F0502020204030204" pitchFamily="34" charset="0"/>
                <a:cs typeface="Times New Roman"/>
              </a:rPr>
              <a:t>EIT </a:t>
            </a:r>
            <a:r>
              <a:rPr lang="it-IT" sz="2800" spc="-261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800" spc="-4" dirty="0">
                <a:latin typeface="Calibri" panose="020F0502020204030204" pitchFamily="34" charset="0"/>
                <a:cs typeface="Times New Roman"/>
              </a:rPr>
              <a:t>Food</a:t>
            </a:r>
            <a:r>
              <a:rPr lang="it-IT" sz="2800" spc="-4" dirty="0">
                <a:latin typeface="Calibri" panose="020F0502020204030204" pitchFamily="34" charset="0"/>
                <a:cs typeface="Times New Roman"/>
              </a:rPr>
              <a:t>:   </a:t>
            </a:r>
            <a:br>
              <a:rPr lang="it-IT" sz="2800" spc="-4" dirty="0">
                <a:latin typeface="Calibri" panose="020F0502020204030204" pitchFamily="34" charset="0"/>
                <a:cs typeface="Times New Roman"/>
              </a:rPr>
            </a:br>
            <a:r>
              <a:rPr lang="it-IT" sz="2800" spc="-4" dirty="0">
                <a:latin typeface="Calibri" panose="020F0502020204030204" pitchFamily="34" charset="0"/>
                <a:cs typeface="Times New Roman"/>
              </a:rPr>
              <a:t>          l</a:t>
            </a:r>
            <a:r>
              <a:rPr lang="it-IT" sz="2800" spc="-9" dirty="0">
                <a:latin typeface="Calibri" panose="020F0502020204030204" pitchFamily="34" charset="0"/>
                <a:cs typeface="Times New Roman"/>
              </a:rPr>
              <a:t>a prospettiva degli </a:t>
            </a:r>
            <a:r>
              <a:rPr sz="2800" spc="56" dirty="0">
                <a:latin typeface="Calibri" panose="020F0502020204030204" pitchFamily="34" charset="0"/>
                <a:cs typeface="Times New Roman"/>
              </a:rPr>
              <a:t>stakeholders</a:t>
            </a:r>
          </a:p>
        </p:txBody>
      </p:sp>
      <p:sp>
        <p:nvSpPr>
          <p:cNvPr id="4" name="object 4"/>
          <p:cNvSpPr/>
          <p:nvPr/>
        </p:nvSpPr>
        <p:spPr>
          <a:xfrm>
            <a:off x="5287012" y="1524724"/>
            <a:ext cx="1422097" cy="1422097"/>
          </a:xfrm>
          <a:custGeom>
            <a:avLst/>
            <a:gdLst/>
            <a:ahLst/>
            <a:cxnLst/>
            <a:rect l="l" t="t" r="r" b="b"/>
            <a:pathLst>
              <a:path w="1663065" h="1663064">
                <a:moveTo>
                  <a:pt x="832104" y="1662683"/>
                </a:moveTo>
                <a:lnTo>
                  <a:pt x="760209" y="1659635"/>
                </a:lnTo>
                <a:lnTo>
                  <a:pt x="690031" y="1650655"/>
                </a:lnTo>
                <a:lnTo>
                  <a:pt x="621818" y="1635993"/>
                </a:lnTo>
                <a:lnTo>
                  <a:pt x="555818" y="1615899"/>
                </a:lnTo>
                <a:lnTo>
                  <a:pt x="492280" y="1590622"/>
                </a:lnTo>
                <a:lnTo>
                  <a:pt x="431450" y="1560410"/>
                </a:lnTo>
                <a:lnTo>
                  <a:pt x="373577" y="1525514"/>
                </a:lnTo>
                <a:lnTo>
                  <a:pt x="318909" y="1486183"/>
                </a:lnTo>
                <a:lnTo>
                  <a:pt x="267694" y="1442666"/>
                </a:lnTo>
                <a:lnTo>
                  <a:pt x="220179" y="1395211"/>
                </a:lnTo>
                <a:lnTo>
                  <a:pt x="176614" y="1344070"/>
                </a:lnTo>
                <a:lnTo>
                  <a:pt x="137245" y="1289490"/>
                </a:lnTo>
                <a:lnTo>
                  <a:pt x="102321" y="1231721"/>
                </a:lnTo>
                <a:lnTo>
                  <a:pt x="72089" y="1171013"/>
                </a:lnTo>
                <a:lnTo>
                  <a:pt x="46798" y="1107614"/>
                </a:lnTo>
                <a:lnTo>
                  <a:pt x="26696" y="1041775"/>
                </a:lnTo>
                <a:lnTo>
                  <a:pt x="12030" y="973744"/>
                </a:lnTo>
                <a:lnTo>
                  <a:pt x="3048" y="903770"/>
                </a:lnTo>
                <a:lnTo>
                  <a:pt x="0" y="832104"/>
                </a:lnTo>
                <a:lnTo>
                  <a:pt x="767" y="796071"/>
                </a:lnTo>
                <a:lnTo>
                  <a:pt x="6813" y="725196"/>
                </a:lnTo>
                <a:lnTo>
                  <a:pt x="18668" y="656117"/>
                </a:lnTo>
                <a:lnTo>
                  <a:pt x="36083" y="589087"/>
                </a:lnTo>
                <a:lnTo>
                  <a:pt x="58810" y="524357"/>
                </a:lnTo>
                <a:lnTo>
                  <a:pt x="86603" y="462179"/>
                </a:lnTo>
                <a:lnTo>
                  <a:pt x="119212" y="402805"/>
                </a:lnTo>
                <a:lnTo>
                  <a:pt x="156389" y="346488"/>
                </a:lnTo>
                <a:lnTo>
                  <a:pt x="197887" y="293479"/>
                </a:lnTo>
                <a:lnTo>
                  <a:pt x="243459" y="244030"/>
                </a:lnTo>
                <a:lnTo>
                  <a:pt x="292854" y="198393"/>
                </a:lnTo>
                <a:lnTo>
                  <a:pt x="345827" y="156820"/>
                </a:lnTo>
                <a:lnTo>
                  <a:pt x="402128" y="119564"/>
                </a:lnTo>
                <a:lnTo>
                  <a:pt x="461511" y="86875"/>
                </a:lnTo>
                <a:lnTo>
                  <a:pt x="523726" y="59006"/>
                </a:lnTo>
                <a:lnTo>
                  <a:pt x="588526" y="36209"/>
                </a:lnTo>
                <a:lnTo>
                  <a:pt x="655663" y="18736"/>
                </a:lnTo>
                <a:lnTo>
                  <a:pt x="724890" y="6839"/>
                </a:lnTo>
                <a:lnTo>
                  <a:pt x="795957" y="770"/>
                </a:lnTo>
                <a:lnTo>
                  <a:pt x="832104" y="0"/>
                </a:lnTo>
                <a:lnTo>
                  <a:pt x="868133" y="770"/>
                </a:lnTo>
                <a:lnTo>
                  <a:pt x="938984" y="6839"/>
                </a:lnTo>
                <a:lnTo>
                  <a:pt x="1008018" y="18736"/>
                </a:lnTo>
                <a:lnTo>
                  <a:pt x="1074984" y="36209"/>
                </a:lnTo>
                <a:lnTo>
                  <a:pt x="1139634" y="59006"/>
                </a:lnTo>
                <a:lnTo>
                  <a:pt x="1201719" y="86875"/>
                </a:lnTo>
                <a:lnTo>
                  <a:pt x="1260989" y="119564"/>
                </a:lnTo>
                <a:lnTo>
                  <a:pt x="1317194" y="156820"/>
                </a:lnTo>
                <a:lnTo>
                  <a:pt x="1370086" y="198393"/>
                </a:lnTo>
                <a:lnTo>
                  <a:pt x="1419415" y="244030"/>
                </a:lnTo>
                <a:lnTo>
                  <a:pt x="1464932" y="293479"/>
                </a:lnTo>
                <a:lnTo>
                  <a:pt x="1506388" y="346488"/>
                </a:lnTo>
                <a:lnTo>
                  <a:pt x="1543532" y="402805"/>
                </a:lnTo>
                <a:lnTo>
                  <a:pt x="1576117" y="462179"/>
                </a:lnTo>
                <a:lnTo>
                  <a:pt x="1603893" y="524357"/>
                </a:lnTo>
                <a:lnTo>
                  <a:pt x="1626610" y="589087"/>
                </a:lnTo>
                <a:lnTo>
                  <a:pt x="1644019" y="656117"/>
                </a:lnTo>
                <a:lnTo>
                  <a:pt x="1655871" y="725196"/>
                </a:lnTo>
                <a:lnTo>
                  <a:pt x="1661916" y="796071"/>
                </a:lnTo>
                <a:lnTo>
                  <a:pt x="1662683" y="832104"/>
                </a:lnTo>
                <a:lnTo>
                  <a:pt x="1661916" y="868133"/>
                </a:lnTo>
                <a:lnTo>
                  <a:pt x="1655871" y="938984"/>
                </a:lnTo>
                <a:lnTo>
                  <a:pt x="1644019" y="1008018"/>
                </a:lnTo>
                <a:lnTo>
                  <a:pt x="1626610" y="1074984"/>
                </a:lnTo>
                <a:lnTo>
                  <a:pt x="1603893" y="1139634"/>
                </a:lnTo>
                <a:lnTo>
                  <a:pt x="1576117" y="1201719"/>
                </a:lnTo>
                <a:lnTo>
                  <a:pt x="1543532" y="1260989"/>
                </a:lnTo>
                <a:lnTo>
                  <a:pt x="1506388" y="1317194"/>
                </a:lnTo>
                <a:lnTo>
                  <a:pt x="1464932" y="1370086"/>
                </a:lnTo>
                <a:lnTo>
                  <a:pt x="1419415" y="1419415"/>
                </a:lnTo>
                <a:lnTo>
                  <a:pt x="1370086" y="1464932"/>
                </a:lnTo>
                <a:lnTo>
                  <a:pt x="1317194" y="1506388"/>
                </a:lnTo>
                <a:lnTo>
                  <a:pt x="1260989" y="1543532"/>
                </a:lnTo>
                <a:lnTo>
                  <a:pt x="1201719" y="1576117"/>
                </a:lnTo>
                <a:lnTo>
                  <a:pt x="1139634" y="1603893"/>
                </a:lnTo>
                <a:lnTo>
                  <a:pt x="1074984" y="1626610"/>
                </a:lnTo>
                <a:lnTo>
                  <a:pt x="1008018" y="1644019"/>
                </a:lnTo>
                <a:lnTo>
                  <a:pt x="938984" y="1655871"/>
                </a:lnTo>
                <a:lnTo>
                  <a:pt x="868133" y="1661916"/>
                </a:lnTo>
                <a:lnTo>
                  <a:pt x="832104" y="1662683"/>
                </a:lnTo>
                <a:close/>
              </a:path>
            </a:pathLst>
          </a:custGeom>
          <a:solidFill>
            <a:srgbClr val="FDCD1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5276588" y="1514299"/>
            <a:ext cx="1442732" cy="1444361"/>
          </a:xfrm>
          <a:custGeom>
            <a:avLst/>
            <a:gdLst/>
            <a:ahLst/>
            <a:cxnLst/>
            <a:rect l="l" t="t" r="r" b="b"/>
            <a:pathLst>
              <a:path w="1687195" h="1689100">
                <a:moveTo>
                  <a:pt x="844295" y="1688592"/>
                </a:moveTo>
                <a:lnTo>
                  <a:pt x="800099" y="1687068"/>
                </a:lnTo>
                <a:lnTo>
                  <a:pt x="757427" y="1684020"/>
                </a:lnTo>
                <a:lnTo>
                  <a:pt x="714755" y="1677923"/>
                </a:lnTo>
                <a:lnTo>
                  <a:pt x="673607" y="1670304"/>
                </a:lnTo>
                <a:lnTo>
                  <a:pt x="632459" y="1661160"/>
                </a:lnTo>
                <a:lnTo>
                  <a:pt x="592835" y="1650492"/>
                </a:lnTo>
                <a:lnTo>
                  <a:pt x="553211" y="1636776"/>
                </a:lnTo>
                <a:lnTo>
                  <a:pt x="515111" y="1621536"/>
                </a:lnTo>
                <a:lnTo>
                  <a:pt x="478535" y="1604771"/>
                </a:lnTo>
                <a:lnTo>
                  <a:pt x="441959" y="1586484"/>
                </a:lnTo>
                <a:lnTo>
                  <a:pt x="406907" y="1566671"/>
                </a:lnTo>
                <a:lnTo>
                  <a:pt x="371855" y="1543812"/>
                </a:lnTo>
                <a:lnTo>
                  <a:pt x="338327" y="1520952"/>
                </a:lnTo>
                <a:lnTo>
                  <a:pt x="306323" y="1495044"/>
                </a:lnTo>
                <a:lnTo>
                  <a:pt x="275843" y="1469136"/>
                </a:lnTo>
                <a:lnTo>
                  <a:pt x="246887" y="1441704"/>
                </a:lnTo>
                <a:lnTo>
                  <a:pt x="192023" y="1380744"/>
                </a:lnTo>
                <a:lnTo>
                  <a:pt x="143255" y="1316736"/>
                </a:lnTo>
                <a:lnTo>
                  <a:pt x="121919" y="1281684"/>
                </a:lnTo>
                <a:lnTo>
                  <a:pt x="102107" y="1246631"/>
                </a:lnTo>
                <a:lnTo>
                  <a:pt x="82295" y="1210055"/>
                </a:lnTo>
                <a:lnTo>
                  <a:pt x="65531" y="1173479"/>
                </a:lnTo>
                <a:lnTo>
                  <a:pt x="50291" y="1135379"/>
                </a:lnTo>
                <a:lnTo>
                  <a:pt x="38100" y="1095755"/>
                </a:lnTo>
                <a:lnTo>
                  <a:pt x="25907" y="1054608"/>
                </a:lnTo>
                <a:lnTo>
                  <a:pt x="16763" y="1014984"/>
                </a:lnTo>
                <a:lnTo>
                  <a:pt x="9143" y="972312"/>
                </a:lnTo>
                <a:lnTo>
                  <a:pt x="4571" y="931163"/>
                </a:lnTo>
                <a:lnTo>
                  <a:pt x="1523" y="888491"/>
                </a:lnTo>
                <a:lnTo>
                  <a:pt x="0" y="844296"/>
                </a:lnTo>
                <a:lnTo>
                  <a:pt x="0" y="801624"/>
                </a:lnTo>
                <a:lnTo>
                  <a:pt x="9143" y="716279"/>
                </a:lnTo>
                <a:lnTo>
                  <a:pt x="16763" y="675132"/>
                </a:lnTo>
                <a:lnTo>
                  <a:pt x="25907" y="633983"/>
                </a:lnTo>
                <a:lnTo>
                  <a:pt x="38100" y="592836"/>
                </a:lnTo>
                <a:lnTo>
                  <a:pt x="50291" y="554736"/>
                </a:lnTo>
                <a:lnTo>
                  <a:pt x="65531" y="516636"/>
                </a:lnTo>
                <a:lnTo>
                  <a:pt x="82295" y="478536"/>
                </a:lnTo>
                <a:lnTo>
                  <a:pt x="102107" y="441960"/>
                </a:lnTo>
                <a:lnTo>
                  <a:pt x="121919" y="406908"/>
                </a:lnTo>
                <a:lnTo>
                  <a:pt x="143255" y="371856"/>
                </a:lnTo>
                <a:lnTo>
                  <a:pt x="192023" y="307848"/>
                </a:lnTo>
                <a:lnTo>
                  <a:pt x="246887" y="246887"/>
                </a:lnTo>
                <a:lnTo>
                  <a:pt x="275843" y="219456"/>
                </a:lnTo>
                <a:lnTo>
                  <a:pt x="306323" y="193548"/>
                </a:lnTo>
                <a:lnTo>
                  <a:pt x="338327" y="167640"/>
                </a:lnTo>
                <a:lnTo>
                  <a:pt x="405383" y="121920"/>
                </a:lnTo>
                <a:lnTo>
                  <a:pt x="440435" y="102108"/>
                </a:lnTo>
                <a:lnTo>
                  <a:pt x="477011" y="83820"/>
                </a:lnTo>
                <a:lnTo>
                  <a:pt x="515111" y="67056"/>
                </a:lnTo>
                <a:lnTo>
                  <a:pt x="553211" y="51816"/>
                </a:lnTo>
                <a:lnTo>
                  <a:pt x="592835" y="38100"/>
                </a:lnTo>
                <a:lnTo>
                  <a:pt x="673607" y="16763"/>
                </a:lnTo>
                <a:lnTo>
                  <a:pt x="757427" y="4571"/>
                </a:lnTo>
                <a:lnTo>
                  <a:pt x="800099" y="1524"/>
                </a:lnTo>
                <a:lnTo>
                  <a:pt x="842771" y="0"/>
                </a:lnTo>
                <a:lnTo>
                  <a:pt x="886967" y="1524"/>
                </a:lnTo>
                <a:lnTo>
                  <a:pt x="929639" y="4571"/>
                </a:lnTo>
                <a:lnTo>
                  <a:pt x="1013459" y="16763"/>
                </a:lnTo>
                <a:lnTo>
                  <a:pt x="1048729" y="25908"/>
                </a:lnTo>
                <a:lnTo>
                  <a:pt x="801623" y="25908"/>
                </a:lnTo>
                <a:lnTo>
                  <a:pt x="719327" y="35052"/>
                </a:lnTo>
                <a:lnTo>
                  <a:pt x="678179" y="42671"/>
                </a:lnTo>
                <a:lnTo>
                  <a:pt x="638555" y="51816"/>
                </a:lnTo>
                <a:lnTo>
                  <a:pt x="600455" y="62483"/>
                </a:lnTo>
                <a:lnTo>
                  <a:pt x="562355" y="74675"/>
                </a:lnTo>
                <a:lnTo>
                  <a:pt x="525779" y="89916"/>
                </a:lnTo>
                <a:lnTo>
                  <a:pt x="489203" y="106679"/>
                </a:lnTo>
                <a:lnTo>
                  <a:pt x="419099" y="143256"/>
                </a:lnTo>
                <a:lnTo>
                  <a:pt x="385571" y="164591"/>
                </a:lnTo>
                <a:lnTo>
                  <a:pt x="353567" y="187452"/>
                </a:lnTo>
                <a:lnTo>
                  <a:pt x="323087" y="211836"/>
                </a:lnTo>
                <a:lnTo>
                  <a:pt x="294131" y="237744"/>
                </a:lnTo>
                <a:lnTo>
                  <a:pt x="265175" y="265175"/>
                </a:lnTo>
                <a:lnTo>
                  <a:pt x="237743" y="294132"/>
                </a:lnTo>
                <a:lnTo>
                  <a:pt x="211835" y="323087"/>
                </a:lnTo>
                <a:lnTo>
                  <a:pt x="187451" y="353567"/>
                </a:lnTo>
                <a:lnTo>
                  <a:pt x="164591" y="385571"/>
                </a:lnTo>
                <a:lnTo>
                  <a:pt x="143255" y="419100"/>
                </a:lnTo>
                <a:lnTo>
                  <a:pt x="123443" y="454152"/>
                </a:lnTo>
                <a:lnTo>
                  <a:pt x="106679" y="489204"/>
                </a:lnTo>
                <a:lnTo>
                  <a:pt x="89916" y="525779"/>
                </a:lnTo>
                <a:lnTo>
                  <a:pt x="74675" y="562356"/>
                </a:lnTo>
                <a:lnTo>
                  <a:pt x="62483" y="600456"/>
                </a:lnTo>
                <a:lnTo>
                  <a:pt x="50291" y="640079"/>
                </a:lnTo>
                <a:lnTo>
                  <a:pt x="41147" y="678179"/>
                </a:lnTo>
                <a:lnTo>
                  <a:pt x="28955" y="760475"/>
                </a:lnTo>
                <a:lnTo>
                  <a:pt x="25907" y="801624"/>
                </a:lnTo>
                <a:lnTo>
                  <a:pt x="24383" y="844296"/>
                </a:lnTo>
                <a:lnTo>
                  <a:pt x="25907" y="885444"/>
                </a:lnTo>
                <a:lnTo>
                  <a:pt x="28955" y="928115"/>
                </a:lnTo>
                <a:lnTo>
                  <a:pt x="35051" y="969263"/>
                </a:lnTo>
                <a:lnTo>
                  <a:pt x="41147" y="1008887"/>
                </a:lnTo>
                <a:lnTo>
                  <a:pt x="50291" y="1048512"/>
                </a:lnTo>
                <a:lnTo>
                  <a:pt x="74675" y="1124712"/>
                </a:lnTo>
                <a:lnTo>
                  <a:pt x="89916" y="1162812"/>
                </a:lnTo>
                <a:lnTo>
                  <a:pt x="105155" y="1199387"/>
                </a:lnTo>
                <a:lnTo>
                  <a:pt x="123443" y="1234439"/>
                </a:lnTo>
                <a:lnTo>
                  <a:pt x="143255" y="1267968"/>
                </a:lnTo>
                <a:lnTo>
                  <a:pt x="164591" y="1301496"/>
                </a:lnTo>
                <a:lnTo>
                  <a:pt x="187451" y="1333500"/>
                </a:lnTo>
                <a:lnTo>
                  <a:pt x="211835" y="1363979"/>
                </a:lnTo>
                <a:lnTo>
                  <a:pt x="237743" y="1394460"/>
                </a:lnTo>
                <a:lnTo>
                  <a:pt x="265175" y="1423415"/>
                </a:lnTo>
                <a:lnTo>
                  <a:pt x="323087" y="1475231"/>
                </a:lnTo>
                <a:lnTo>
                  <a:pt x="353567" y="1499615"/>
                </a:lnTo>
                <a:lnTo>
                  <a:pt x="385571" y="1522476"/>
                </a:lnTo>
                <a:lnTo>
                  <a:pt x="419099" y="1543812"/>
                </a:lnTo>
                <a:lnTo>
                  <a:pt x="452627" y="1563623"/>
                </a:lnTo>
                <a:lnTo>
                  <a:pt x="489203" y="1581912"/>
                </a:lnTo>
                <a:lnTo>
                  <a:pt x="524255" y="1598676"/>
                </a:lnTo>
                <a:lnTo>
                  <a:pt x="600455" y="1626108"/>
                </a:lnTo>
                <a:lnTo>
                  <a:pt x="638555" y="1636776"/>
                </a:lnTo>
                <a:lnTo>
                  <a:pt x="678179" y="1645920"/>
                </a:lnTo>
                <a:lnTo>
                  <a:pt x="719327" y="1653539"/>
                </a:lnTo>
                <a:lnTo>
                  <a:pt x="758951" y="1658112"/>
                </a:lnTo>
                <a:lnTo>
                  <a:pt x="801623" y="1661160"/>
                </a:lnTo>
                <a:lnTo>
                  <a:pt x="842771" y="1662684"/>
                </a:lnTo>
                <a:lnTo>
                  <a:pt x="1047749" y="1662684"/>
                </a:lnTo>
                <a:lnTo>
                  <a:pt x="1013459" y="1670304"/>
                </a:lnTo>
                <a:lnTo>
                  <a:pt x="972311" y="1677923"/>
                </a:lnTo>
                <a:lnTo>
                  <a:pt x="929639" y="1684020"/>
                </a:lnTo>
                <a:lnTo>
                  <a:pt x="886967" y="1687068"/>
                </a:lnTo>
                <a:lnTo>
                  <a:pt x="844295" y="1688592"/>
                </a:lnTo>
                <a:close/>
              </a:path>
              <a:path w="1687195" h="1689100">
                <a:moveTo>
                  <a:pt x="1047749" y="1662684"/>
                </a:moveTo>
                <a:lnTo>
                  <a:pt x="842771" y="1662684"/>
                </a:lnTo>
                <a:lnTo>
                  <a:pt x="885443" y="1661160"/>
                </a:lnTo>
                <a:lnTo>
                  <a:pt x="926591" y="1658112"/>
                </a:lnTo>
                <a:lnTo>
                  <a:pt x="967739" y="1653539"/>
                </a:lnTo>
                <a:lnTo>
                  <a:pt x="1008887" y="1645920"/>
                </a:lnTo>
                <a:lnTo>
                  <a:pt x="1046987" y="1636776"/>
                </a:lnTo>
                <a:lnTo>
                  <a:pt x="1086611" y="1626108"/>
                </a:lnTo>
                <a:lnTo>
                  <a:pt x="1124711" y="1612392"/>
                </a:lnTo>
                <a:lnTo>
                  <a:pt x="1161287" y="1598676"/>
                </a:lnTo>
                <a:lnTo>
                  <a:pt x="1197863" y="1581912"/>
                </a:lnTo>
                <a:lnTo>
                  <a:pt x="1232916" y="1563623"/>
                </a:lnTo>
                <a:lnTo>
                  <a:pt x="1267967" y="1543812"/>
                </a:lnTo>
                <a:lnTo>
                  <a:pt x="1301495" y="1522476"/>
                </a:lnTo>
                <a:lnTo>
                  <a:pt x="1333499" y="1499615"/>
                </a:lnTo>
                <a:lnTo>
                  <a:pt x="1363979" y="1475231"/>
                </a:lnTo>
                <a:lnTo>
                  <a:pt x="1421891" y="1423415"/>
                </a:lnTo>
                <a:lnTo>
                  <a:pt x="1449323" y="1394460"/>
                </a:lnTo>
                <a:lnTo>
                  <a:pt x="1475231" y="1365504"/>
                </a:lnTo>
                <a:lnTo>
                  <a:pt x="1499616" y="1333500"/>
                </a:lnTo>
                <a:lnTo>
                  <a:pt x="1522475" y="1301496"/>
                </a:lnTo>
                <a:lnTo>
                  <a:pt x="1543811" y="1269492"/>
                </a:lnTo>
                <a:lnTo>
                  <a:pt x="1563623" y="1234439"/>
                </a:lnTo>
                <a:lnTo>
                  <a:pt x="1580387" y="1199387"/>
                </a:lnTo>
                <a:lnTo>
                  <a:pt x="1597151" y="1162812"/>
                </a:lnTo>
                <a:lnTo>
                  <a:pt x="1612391" y="1126236"/>
                </a:lnTo>
                <a:lnTo>
                  <a:pt x="1624583" y="1088136"/>
                </a:lnTo>
                <a:lnTo>
                  <a:pt x="1636775" y="1048512"/>
                </a:lnTo>
                <a:lnTo>
                  <a:pt x="1645919" y="1008887"/>
                </a:lnTo>
                <a:lnTo>
                  <a:pt x="1652016" y="969263"/>
                </a:lnTo>
                <a:lnTo>
                  <a:pt x="1658111" y="928115"/>
                </a:lnTo>
                <a:lnTo>
                  <a:pt x="1661159" y="886967"/>
                </a:lnTo>
                <a:lnTo>
                  <a:pt x="1662683" y="844296"/>
                </a:lnTo>
                <a:lnTo>
                  <a:pt x="1661159" y="801624"/>
                </a:lnTo>
                <a:lnTo>
                  <a:pt x="1658111" y="760475"/>
                </a:lnTo>
                <a:lnTo>
                  <a:pt x="1652016" y="719328"/>
                </a:lnTo>
                <a:lnTo>
                  <a:pt x="1645919" y="679704"/>
                </a:lnTo>
                <a:lnTo>
                  <a:pt x="1636775" y="640079"/>
                </a:lnTo>
                <a:lnTo>
                  <a:pt x="1624583" y="600456"/>
                </a:lnTo>
                <a:lnTo>
                  <a:pt x="1612391" y="562356"/>
                </a:lnTo>
                <a:lnTo>
                  <a:pt x="1581911" y="489204"/>
                </a:lnTo>
                <a:lnTo>
                  <a:pt x="1563623" y="454152"/>
                </a:lnTo>
                <a:lnTo>
                  <a:pt x="1543811" y="420624"/>
                </a:lnTo>
                <a:lnTo>
                  <a:pt x="1522475" y="387096"/>
                </a:lnTo>
                <a:lnTo>
                  <a:pt x="1499616" y="355091"/>
                </a:lnTo>
                <a:lnTo>
                  <a:pt x="1475231" y="323087"/>
                </a:lnTo>
                <a:lnTo>
                  <a:pt x="1449323" y="294132"/>
                </a:lnTo>
                <a:lnTo>
                  <a:pt x="1421891" y="265175"/>
                </a:lnTo>
                <a:lnTo>
                  <a:pt x="1394459" y="237744"/>
                </a:lnTo>
                <a:lnTo>
                  <a:pt x="1333499" y="188975"/>
                </a:lnTo>
                <a:lnTo>
                  <a:pt x="1301495" y="166116"/>
                </a:lnTo>
                <a:lnTo>
                  <a:pt x="1267967" y="144779"/>
                </a:lnTo>
                <a:lnTo>
                  <a:pt x="1234439" y="124967"/>
                </a:lnTo>
                <a:lnTo>
                  <a:pt x="1199387" y="106679"/>
                </a:lnTo>
                <a:lnTo>
                  <a:pt x="1162811" y="89916"/>
                </a:lnTo>
                <a:lnTo>
                  <a:pt x="1086611" y="62483"/>
                </a:lnTo>
                <a:lnTo>
                  <a:pt x="1048511" y="51816"/>
                </a:lnTo>
                <a:lnTo>
                  <a:pt x="1008887" y="42671"/>
                </a:lnTo>
                <a:lnTo>
                  <a:pt x="969263" y="35052"/>
                </a:lnTo>
                <a:lnTo>
                  <a:pt x="928116" y="30479"/>
                </a:lnTo>
                <a:lnTo>
                  <a:pt x="885443" y="27432"/>
                </a:lnTo>
                <a:lnTo>
                  <a:pt x="844295" y="25908"/>
                </a:lnTo>
                <a:lnTo>
                  <a:pt x="1048729" y="25908"/>
                </a:lnTo>
                <a:lnTo>
                  <a:pt x="1094231" y="38100"/>
                </a:lnTo>
                <a:lnTo>
                  <a:pt x="1133855" y="51816"/>
                </a:lnTo>
                <a:lnTo>
                  <a:pt x="1171955" y="67056"/>
                </a:lnTo>
                <a:lnTo>
                  <a:pt x="1208531" y="83820"/>
                </a:lnTo>
                <a:lnTo>
                  <a:pt x="1245107" y="102108"/>
                </a:lnTo>
                <a:lnTo>
                  <a:pt x="1280159" y="121920"/>
                </a:lnTo>
                <a:lnTo>
                  <a:pt x="1315211" y="144779"/>
                </a:lnTo>
                <a:lnTo>
                  <a:pt x="1348739" y="167640"/>
                </a:lnTo>
                <a:lnTo>
                  <a:pt x="1380743" y="193548"/>
                </a:lnTo>
                <a:lnTo>
                  <a:pt x="1411223" y="219456"/>
                </a:lnTo>
                <a:lnTo>
                  <a:pt x="1440179" y="246887"/>
                </a:lnTo>
                <a:lnTo>
                  <a:pt x="1467611" y="275844"/>
                </a:lnTo>
                <a:lnTo>
                  <a:pt x="1495043" y="307848"/>
                </a:lnTo>
                <a:lnTo>
                  <a:pt x="1519427" y="338328"/>
                </a:lnTo>
                <a:lnTo>
                  <a:pt x="1543811" y="371856"/>
                </a:lnTo>
                <a:lnTo>
                  <a:pt x="1565147" y="406908"/>
                </a:lnTo>
                <a:lnTo>
                  <a:pt x="1584959" y="441960"/>
                </a:lnTo>
                <a:lnTo>
                  <a:pt x="1621535" y="515112"/>
                </a:lnTo>
                <a:lnTo>
                  <a:pt x="1636775" y="553212"/>
                </a:lnTo>
                <a:lnTo>
                  <a:pt x="1661159" y="632460"/>
                </a:lnTo>
                <a:lnTo>
                  <a:pt x="1670303" y="673608"/>
                </a:lnTo>
                <a:lnTo>
                  <a:pt x="1677923" y="714756"/>
                </a:lnTo>
                <a:lnTo>
                  <a:pt x="1682495" y="757428"/>
                </a:lnTo>
                <a:lnTo>
                  <a:pt x="1685543" y="800100"/>
                </a:lnTo>
                <a:lnTo>
                  <a:pt x="1687067" y="844296"/>
                </a:lnTo>
                <a:lnTo>
                  <a:pt x="1687067" y="886967"/>
                </a:lnTo>
                <a:lnTo>
                  <a:pt x="1677923" y="972312"/>
                </a:lnTo>
                <a:lnTo>
                  <a:pt x="1670303" y="1013460"/>
                </a:lnTo>
                <a:lnTo>
                  <a:pt x="1661159" y="1054608"/>
                </a:lnTo>
                <a:lnTo>
                  <a:pt x="1636775" y="1133855"/>
                </a:lnTo>
                <a:lnTo>
                  <a:pt x="1621535" y="1171955"/>
                </a:lnTo>
                <a:lnTo>
                  <a:pt x="1604771" y="1210055"/>
                </a:lnTo>
                <a:lnTo>
                  <a:pt x="1584959" y="1246631"/>
                </a:lnTo>
                <a:lnTo>
                  <a:pt x="1565147" y="1281684"/>
                </a:lnTo>
                <a:lnTo>
                  <a:pt x="1543811" y="1315212"/>
                </a:lnTo>
                <a:lnTo>
                  <a:pt x="1519427" y="1348739"/>
                </a:lnTo>
                <a:lnTo>
                  <a:pt x="1495043" y="1380744"/>
                </a:lnTo>
                <a:lnTo>
                  <a:pt x="1469135" y="1411223"/>
                </a:lnTo>
                <a:lnTo>
                  <a:pt x="1411223" y="1469136"/>
                </a:lnTo>
                <a:lnTo>
                  <a:pt x="1380743" y="1495044"/>
                </a:lnTo>
                <a:lnTo>
                  <a:pt x="1348739" y="1519428"/>
                </a:lnTo>
                <a:lnTo>
                  <a:pt x="1315211" y="1543812"/>
                </a:lnTo>
                <a:lnTo>
                  <a:pt x="1281683" y="1565147"/>
                </a:lnTo>
                <a:lnTo>
                  <a:pt x="1246631" y="1586484"/>
                </a:lnTo>
                <a:lnTo>
                  <a:pt x="1210055" y="1604771"/>
                </a:lnTo>
                <a:lnTo>
                  <a:pt x="1171955" y="1621536"/>
                </a:lnTo>
                <a:lnTo>
                  <a:pt x="1133855" y="1636776"/>
                </a:lnTo>
                <a:lnTo>
                  <a:pt x="1094231" y="1650492"/>
                </a:lnTo>
                <a:lnTo>
                  <a:pt x="1054607" y="1661160"/>
                </a:lnTo>
                <a:lnTo>
                  <a:pt x="1047749" y="1662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5330019" y="1567730"/>
            <a:ext cx="1334458" cy="1334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5323501" y="1562516"/>
            <a:ext cx="1348794" cy="1347708"/>
          </a:xfrm>
          <a:custGeom>
            <a:avLst/>
            <a:gdLst/>
            <a:ahLst/>
            <a:cxnLst/>
            <a:rect l="l" t="t" r="r" b="b"/>
            <a:pathLst>
              <a:path w="1577340" h="1576070">
                <a:moveTo>
                  <a:pt x="830580" y="1575816"/>
                </a:moveTo>
                <a:lnTo>
                  <a:pt x="748283" y="1575816"/>
                </a:lnTo>
                <a:lnTo>
                  <a:pt x="708660" y="1572767"/>
                </a:lnTo>
                <a:lnTo>
                  <a:pt x="630936" y="1560575"/>
                </a:lnTo>
                <a:lnTo>
                  <a:pt x="592836" y="1551432"/>
                </a:lnTo>
                <a:lnTo>
                  <a:pt x="554736" y="1540764"/>
                </a:lnTo>
                <a:lnTo>
                  <a:pt x="518160" y="1528572"/>
                </a:lnTo>
                <a:lnTo>
                  <a:pt x="481583" y="1514856"/>
                </a:lnTo>
                <a:lnTo>
                  <a:pt x="448056" y="1498091"/>
                </a:lnTo>
                <a:lnTo>
                  <a:pt x="413004" y="1481327"/>
                </a:lnTo>
                <a:lnTo>
                  <a:pt x="348996" y="1441704"/>
                </a:lnTo>
                <a:lnTo>
                  <a:pt x="316992" y="1420367"/>
                </a:lnTo>
                <a:lnTo>
                  <a:pt x="259080" y="1371600"/>
                </a:lnTo>
                <a:lnTo>
                  <a:pt x="205740" y="1318259"/>
                </a:lnTo>
                <a:lnTo>
                  <a:pt x="156972" y="1260348"/>
                </a:lnTo>
                <a:lnTo>
                  <a:pt x="114300" y="1196340"/>
                </a:lnTo>
                <a:lnTo>
                  <a:pt x="77724" y="1129283"/>
                </a:lnTo>
                <a:lnTo>
                  <a:pt x="62483" y="1094232"/>
                </a:lnTo>
                <a:lnTo>
                  <a:pt x="36576" y="1022604"/>
                </a:lnTo>
                <a:lnTo>
                  <a:pt x="25908" y="984504"/>
                </a:lnTo>
                <a:lnTo>
                  <a:pt x="16764" y="946404"/>
                </a:lnTo>
                <a:lnTo>
                  <a:pt x="9144" y="908304"/>
                </a:lnTo>
                <a:lnTo>
                  <a:pt x="4572" y="868680"/>
                </a:lnTo>
                <a:lnTo>
                  <a:pt x="1524" y="829056"/>
                </a:lnTo>
                <a:lnTo>
                  <a:pt x="0" y="787908"/>
                </a:lnTo>
                <a:lnTo>
                  <a:pt x="1524" y="748283"/>
                </a:lnTo>
                <a:lnTo>
                  <a:pt x="4572" y="707136"/>
                </a:lnTo>
                <a:lnTo>
                  <a:pt x="9144" y="667512"/>
                </a:lnTo>
                <a:lnTo>
                  <a:pt x="16764" y="629412"/>
                </a:lnTo>
                <a:lnTo>
                  <a:pt x="35052" y="553212"/>
                </a:lnTo>
                <a:lnTo>
                  <a:pt x="48767" y="516636"/>
                </a:lnTo>
                <a:lnTo>
                  <a:pt x="77724" y="446532"/>
                </a:lnTo>
                <a:lnTo>
                  <a:pt x="96012" y="411479"/>
                </a:lnTo>
                <a:lnTo>
                  <a:pt x="135636" y="347472"/>
                </a:lnTo>
                <a:lnTo>
                  <a:pt x="179832" y="286512"/>
                </a:lnTo>
                <a:lnTo>
                  <a:pt x="205740" y="257556"/>
                </a:lnTo>
                <a:lnTo>
                  <a:pt x="259080" y="204216"/>
                </a:lnTo>
                <a:lnTo>
                  <a:pt x="316992" y="155448"/>
                </a:lnTo>
                <a:lnTo>
                  <a:pt x="379476" y="114300"/>
                </a:lnTo>
                <a:lnTo>
                  <a:pt x="413004" y="94487"/>
                </a:lnTo>
                <a:lnTo>
                  <a:pt x="481583" y="60960"/>
                </a:lnTo>
                <a:lnTo>
                  <a:pt x="518160" y="47244"/>
                </a:lnTo>
                <a:lnTo>
                  <a:pt x="554736" y="35052"/>
                </a:lnTo>
                <a:lnTo>
                  <a:pt x="629412" y="15240"/>
                </a:lnTo>
                <a:lnTo>
                  <a:pt x="708660" y="3048"/>
                </a:lnTo>
                <a:lnTo>
                  <a:pt x="748283" y="0"/>
                </a:lnTo>
                <a:lnTo>
                  <a:pt x="829056" y="0"/>
                </a:lnTo>
                <a:lnTo>
                  <a:pt x="868680" y="3048"/>
                </a:lnTo>
                <a:lnTo>
                  <a:pt x="908304" y="7620"/>
                </a:lnTo>
                <a:lnTo>
                  <a:pt x="947928" y="15240"/>
                </a:lnTo>
                <a:lnTo>
                  <a:pt x="986028" y="24383"/>
                </a:lnTo>
                <a:lnTo>
                  <a:pt x="789432" y="24383"/>
                </a:lnTo>
                <a:lnTo>
                  <a:pt x="749808" y="25908"/>
                </a:lnTo>
                <a:lnTo>
                  <a:pt x="711708" y="28956"/>
                </a:lnTo>
                <a:lnTo>
                  <a:pt x="673608" y="33528"/>
                </a:lnTo>
                <a:lnTo>
                  <a:pt x="635508" y="39624"/>
                </a:lnTo>
                <a:lnTo>
                  <a:pt x="562356" y="59436"/>
                </a:lnTo>
                <a:lnTo>
                  <a:pt x="492252" y="83820"/>
                </a:lnTo>
                <a:lnTo>
                  <a:pt x="425196" y="117348"/>
                </a:lnTo>
                <a:lnTo>
                  <a:pt x="362712" y="155448"/>
                </a:lnTo>
                <a:lnTo>
                  <a:pt x="303276" y="198120"/>
                </a:lnTo>
                <a:lnTo>
                  <a:pt x="224028" y="274320"/>
                </a:lnTo>
                <a:lnTo>
                  <a:pt x="178308" y="330708"/>
                </a:lnTo>
                <a:lnTo>
                  <a:pt x="137160" y="391668"/>
                </a:lnTo>
                <a:lnTo>
                  <a:pt x="100583" y="457200"/>
                </a:lnTo>
                <a:lnTo>
                  <a:pt x="71628" y="525779"/>
                </a:lnTo>
                <a:lnTo>
                  <a:pt x="50292" y="597408"/>
                </a:lnTo>
                <a:lnTo>
                  <a:pt x="35052" y="670560"/>
                </a:lnTo>
                <a:lnTo>
                  <a:pt x="30480" y="708660"/>
                </a:lnTo>
                <a:lnTo>
                  <a:pt x="27432" y="748283"/>
                </a:lnTo>
                <a:lnTo>
                  <a:pt x="25908" y="787908"/>
                </a:lnTo>
                <a:lnTo>
                  <a:pt x="27432" y="826008"/>
                </a:lnTo>
                <a:lnTo>
                  <a:pt x="30480" y="865632"/>
                </a:lnTo>
                <a:lnTo>
                  <a:pt x="35052" y="903732"/>
                </a:lnTo>
                <a:lnTo>
                  <a:pt x="41148" y="941832"/>
                </a:lnTo>
                <a:lnTo>
                  <a:pt x="59436" y="1014983"/>
                </a:lnTo>
                <a:lnTo>
                  <a:pt x="85344" y="1085088"/>
                </a:lnTo>
                <a:lnTo>
                  <a:pt x="117348" y="1150620"/>
                </a:lnTo>
                <a:lnTo>
                  <a:pt x="155448" y="1214627"/>
                </a:lnTo>
                <a:lnTo>
                  <a:pt x="199644" y="1272540"/>
                </a:lnTo>
                <a:lnTo>
                  <a:pt x="248412" y="1327404"/>
                </a:lnTo>
                <a:lnTo>
                  <a:pt x="303276" y="1376172"/>
                </a:lnTo>
                <a:lnTo>
                  <a:pt x="362712" y="1420367"/>
                </a:lnTo>
                <a:lnTo>
                  <a:pt x="425196" y="1458467"/>
                </a:lnTo>
                <a:lnTo>
                  <a:pt x="492252" y="1490472"/>
                </a:lnTo>
                <a:lnTo>
                  <a:pt x="562356" y="1516380"/>
                </a:lnTo>
                <a:lnTo>
                  <a:pt x="672083" y="1542288"/>
                </a:lnTo>
                <a:lnTo>
                  <a:pt x="710183" y="1546859"/>
                </a:lnTo>
                <a:lnTo>
                  <a:pt x="749808" y="1549908"/>
                </a:lnTo>
                <a:lnTo>
                  <a:pt x="789432" y="1551432"/>
                </a:lnTo>
                <a:lnTo>
                  <a:pt x="986028" y="1551432"/>
                </a:lnTo>
                <a:lnTo>
                  <a:pt x="947928" y="1560575"/>
                </a:lnTo>
                <a:lnTo>
                  <a:pt x="870204" y="1572767"/>
                </a:lnTo>
                <a:lnTo>
                  <a:pt x="830580" y="1575816"/>
                </a:lnTo>
                <a:close/>
              </a:path>
              <a:path w="1577340" h="1576070">
                <a:moveTo>
                  <a:pt x="986028" y="1551432"/>
                </a:moveTo>
                <a:lnTo>
                  <a:pt x="789432" y="1551432"/>
                </a:lnTo>
                <a:lnTo>
                  <a:pt x="827532" y="1549908"/>
                </a:lnTo>
                <a:lnTo>
                  <a:pt x="867156" y="1546859"/>
                </a:lnTo>
                <a:lnTo>
                  <a:pt x="905256" y="1542288"/>
                </a:lnTo>
                <a:lnTo>
                  <a:pt x="979932" y="1527048"/>
                </a:lnTo>
                <a:lnTo>
                  <a:pt x="1051560" y="1504188"/>
                </a:lnTo>
                <a:lnTo>
                  <a:pt x="1120140" y="1475232"/>
                </a:lnTo>
                <a:lnTo>
                  <a:pt x="1184148" y="1440180"/>
                </a:lnTo>
                <a:lnTo>
                  <a:pt x="1245108" y="1399032"/>
                </a:lnTo>
                <a:lnTo>
                  <a:pt x="1301496" y="1353312"/>
                </a:lnTo>
                <a:lnTo>
                  <a:pt x="1353312" y="1301496"/>
                </a:lnTo>
                <a:lnTo>
                  <a:pt x="1400556" y="1245108"/>
                </a:lnTo>
                <a:lnTo>
                  <a:pt x="1441704" y="1184148"/>
                </a:lnTo>
                <a:lnTo>
                  <a:pt x="1476756" y="1118616"/>
                </a:lnTo>
                <a:lnTo>
                  <a:pt x="1505712" y="1050035"/>
                </a:lnTo>
                <a:lnTo>
                  <a:pt x="1528572" y="978408"/>
                </a:lnTo>
                <a:lnTo>
                  <a:pt x="1543812" y="903732"/>
                </a:lnTo>
                <a:lnTo>
                  <a:pt x="1548383" y="865632"/>
                </a:lnTo>
                <a:lnTo>
                  <a:pt x="1551432" y="827532"/>
                </a:lnTo>
                <a:lnTo>
                  <a:pt x="1552956" y="787908"/>
                </a:lnTo>
                <a:lnTo>
                  <a:pt x="1551432" y="748283"/>
                </a:lnTo>
                <a:lnTo>
                  <a:pt x="1548383" y="710183"/>
                </a:lnTo>
                <a:lnTo>
                  <a:pt x="1543812" y="672083"/>
                </a:lnTo>
                <a:lnTo>
                  <a:pt x="1536192" y="633983"/>
                </a:lnTo>
                <a:lnTo>
                  <a:pt x="1517904" y="560832"/>
                </a:lnTo>
                <a:lnTo>
                  <a:pt x="1491996" y="490728"/>
                </a:lnTo>
                <a:lnTo>
                  <a:pt x="1459992" y="423672"/>
                </a:lnTo>
                <a:lnTo>
                  <a:pt x="1421892" y="361187"/>
                </a:lnTo>
                <a:lnTo>
                  <a:pt x="1354836" y="274320"/>
                </a:lnTo>
                <a:lnTo>
                  <a:pt x="1303020" y="222504"/>
                </a:lnTo>
                <a:lnTo>
                  <a:pt x="1274064" y="199644"/>
                </a:lnTo>
                <a:lnTo>
                  <a:pt x="1246632" y="176783"/>
                </a:lnTo>
                <a:lnTo>
                  <a:pt x="1185672" y="135636"/>
                </a:lnTo>
                <a:lnTo>
                  <a:pt x="1120140" y="100583"/>
                </a:lnTo>
                <a:lnTo>
                  <a:pt x="1051560" y="71628"/>
                </a:lnTo>
                <a:lnTo>
                  <a:pt x="979932" y="48768"/>
                </a:lnTo>
                <a:lnTo>
                  <a:pt x="905256" y="33528"/>
                </a:lnTo>
                <a:lnTo>
                  <a:pt x="867156" y="28956"/>
                </a:lnTo>
                <a:lnTo>
                  <a:pt x="829056" y="25908"/>
                </a:lnTo>
                <a:lnTo>
                  <a:pt x="789432" y="24383"/>
                </a:lnTo>
                <a:lnTo>
                  <a:pt x="986028" y="24383"/>
                </a:lnTo>
                <a:lnTo>
                  <a:pt x="1022604" y="35052"/>
                </a:lnTo>
                <a:lnTo>
                  <a:pt x="1059180" y="47244"/>
                </a:lnTo>
                <a:lnTo>
                  <a:pt x="1095756" y="60960"/>
                </a:lnTo>
                <a:lnTo>
                  <a:pt x="1130808" y="76200"/>
                </a:lnTo>
                <a:lnTo>
                  <a:pt x="1197864" y="112775"/>
                </a:lnTo>
                <a:lnTo>
                  <a:pt x="1229867" y="134112"/>
                </a:lnTo>
                <a:lnTo>
                  <a:pt x="1290828" y="179832"/>
                </a:lnTo>
                <a:lnTo>
                  <a:pt x="1373124" y="257556"/>
                </a:lnTo>
                <a:lnTo>
                  <a:pt x="1420367" y="315468"/>
                </a:lnTo>
                <a:lnTo>
                  <a:pt x="1443228" y="345948"/>
                </a:lnTo>
                <a:lnTo>
                  <a:pt x="1482852" y="411479"/>
                </a:lnTo>
                <a:lnTo>
                  <a:pt x="1514856" y="480060"/>
                </a:lnTo>
                <a:lnTo>
                  <a:pt x="1530096" y="516636"/>
                </a:lnTo>
                <a:lnTo>
                  <a:pt x="1542288" y="553212"/>
                </a:lnTo>
                <a:lnTo>
                  <a:pt x="1562100" y="627887"/>
                </a:lnTo>
                <a:lnTo>
                  <a:pt x="1574292" y="707136"/>
                </a:lnTo>
                <a:lnTo>
                  <a:pt x="1575872" y="748283"/>
                </a:lnTo>
                <a:lnTo>
                  <a:pt x="1577340" y="787908"/>
                </a:lnTo>
                <a:lnTo>
                  <a:pt x="1577340" y="827532"/>
                </a:lnTo>
                <a:lnTo>
                  <a:pt x="1574292" y="868680"/>
                </a:lnTo>
                <a:lnTo>
                  <a:pt x="1568196" y="906780"/>
                </a:lnTo>
                <a:lnTo>
                  <a:pt x="1562100" y="946404"/>
                </a:lnTo>
                <a:lnTo>
                  <a:pt x="1552956" y="984504"/>
                </a:lnTo>
                <a:lnTo>
                  <a:pt x="1542288" y="1022604"/>
                </a:lnTo>
                <a:lnTo>
                  <a:pt x="1530096" y="1059180"/>
                </a:lnTo>
                <a:lnTo>
                  <a:pt x="1499616" y="1129283"/>
                </a:lnTo>
                <a:lnTo>
                  <a:pt x="1463040" y="1196340"/>
                </a:lnTo>
                <a:lnTo>
                  <a:pt x="1421892" y="1258824"/>
                </a:lnTo>
                <a:lnTo>
                  <a:pt x="1397508" y="1289304"/>
                </a:lnTo>
                <a:lnTo>
                  <a:pt x="1347216" y="1345691"/>
                </a:lnTo>
                <a:lnTo>
                  <a:pt x="1290828" y="1395983"/>
                </a:lnTo>
                <a:lnTo>
                  <a:pt x="1229867" y="1441704"/>
                </a:lnTo>
                <a:lnTo>
                  <a:pt x="1165860" y="1481327"/>
                </a:lnTo>
                <a:lnTo>
                  <a:pt x="1095756" y="1514856"/>
                </a:lnTo>
                <a:lnTo>
                  <a:pt x="1024128" y="1540764"/>
                </a:lnTo>
                <a:lnTo>
                  <a:pt x="986028" y="1551432"/>
                </a:lnTo>
                <a:close/>
              </a:path>
            </a:pathLst>
          </a:custGeom>
          <a:solidFill>
            <a:srgbClr val="FDCD1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 txBox="1"/>
          <p:nvPr/>
        </p:nvSpPr>
        <p:spPr>
          <a:xfrm>
            <a:off x="5562204" y="2012979"/>
            <a:ext cx="1047196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620" marR="4344" indent="-73303">
              <a:lnSpc>
                <a:spcPts val="1685"/>
              </a:lnSpc>
            </a:pPr>
            <a:r>
              <a:rPr lang="it-IT" sz="1539" spc="-128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Enti </a:t>
            </a:r>
            <a:r>
              <a:rPr lang="it-IT" sz="1539" spc="-128" dirty="0" err="1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Govenrnativi</a:t>
            </a:r>
            <a:endParaRPr sz="1539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5586" y="3018524"/>
            <a:ext cx="1266666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010" marR="48326" indent="-147150">
              <a:lnSpc>
                <a:spcPts val="1693"/>
              </a:lnSpc>
              <a:spcBef>
                <a:spcPts val="307"/>
              </a:spcBef>
              <a:buChar char="•"/>
              <a:tabLst>
                <a:tab pos="157467" algn="l"/>
              </a:tabLst>
            </a:pPr>
            <a:r>
              <a:rPr sz="1539" spc="4" dirty="0">
                <a:solidFill>
                  <a:srgbClr val="333333"/>
                </a:solidFill>
                <a:latin typeface="Calibri"/>
              </a:rPr>
              <a:t>EIT Food  Government  Executive  Academy</a:t>
            </a:r>
          </a:p>
        </p:txBody>
      </p:sp>
      <p:sp>
        <p:nvSpPr>
          <p:cNvPr id="10" name="object 10"/>
          <p:cNvSpPr/>
          <p:nvPr/>
        </p:nvSpPr>
        <p:spPr>
          <a:xfrm>
            <a:off x="3812136" y="1525050"/>
            <a:ext cx="1716400" cy="1421555"/>
          </a:xfrm>
          <a:custGeom>
            <a:avLst/>
            <a:gdLst/>
            <a:ahLst/>
            <a:cxnLst/>
            <a:rect l="l" t="t" r="r" b="b"/>
            <a:pathLst>
              <a:path w="2007235" h="1662430">
                <a:moveTo>
                  <a:pt x="830961" y="1661922"/>
                </a:moveTo>
                <a:lnTo>
                  <a:pt x="763883" y="1659224"/>
                </a:lnTo>
                <a:lnTo>
                  <a:pt x="697157" y="1651131"/>
                </a:lnTo>
                <a:lnTo>
                  <a:pt x="631136" y="1637643"/>
                </a:lnTo>
                <a:lnTo>
                  <a:pt x="566170" y="1618760"/>
                </a:lnTo>
                <a:lnTo>
                  <a:pt x="502612" y="1594481"/>
                </a:lnTo>
                <a:lnTo>
                  <a:pt x="440813" y="1564808"/>
                </a:lnTo>
                <a:lnTo>
                  <a:pt x="381127" y="1529739"/>
                </a:lnTo>
                <a:lnTo>
                  <a:pt x="323904" y="1489275"/>
                </a:lnTo>
                <a:lnTo>
                  <a:pt x="269496" y="1443415"/>
                </a:lnTo>
                <a:lnTo>
                  <a:pt x="218506" y="1392425"/>
                </a:lnTo>
                <a:lnTo>
                  <a:pt x="172646" y="1338017"/>
                </a:lnTo>
                <a:lnTo>
                  <a:pt x="132182" y="1280794"/>
                </a:lnTo>
                <a:lnTo>
                  <a:pt x="97113" y="1221108"/>
                </a:lnTo>
                <a:lnTo>
                  <a:pt x="67440" y="1159309"/>
                </a:lnTo>
                <a:lnTo>
                  <a:pt x="43161" y="1095751"/>
                </a:lnTo>
                <a:lnTo>
                  <a:pt x="24278" y="1030785"/>
                </a:lnTo>
                <a:lnTo>
                  <a:pt x="10790" y="964764"/>
                </a:lnTo>
                <a:lnTo>
                  <a:pt x="2697" y="898038"/>
                </a:lnTo>
                <a:lnTo>
                  <a:pt x="0" y="830961"/>
                </a:lnTo>
                <a:lnTo>
                  <a:pt x="674" y="797400"/>
                </a:lnTo>
                <a:lnTo>
                  <a:pt x="6069" y="730454"/>
                </a:lnTo>
                <a:lnTo>
                  <a:pt x="16860" y="664037"/>
                </a:lnTo>
                <a:lnTo>
                  <a:pt x="33045" y="598499"/>
                </a:lnTo>
                <a:lnTo>
                  <a:pt x="54626" y="534193"/>
                </a:lnTo>
                <a:lnTo>
                  <a:pt x="81602" y="471471"/>
                </a:lnTo>
                <a:lnTo>
                  <a:pt x="113973" y="410684"/>
                </a:lnTo>
                <a:lnTo>
                  <a:pt x="151740" y="352185"/>
                </a:lnTo>
                <a:lnTo>
                  <a:pt x="194902" y="296326"/>
                </a:lnTo>
                <a:lnTo>
                  <a:pt x="243459" y="243459"/>
                </a:lnTo>
                <a:lnTo>
                  <a:pt x="296326" y="194902"/>
                </a:lnTo>
                <a:lnTo>
                  <a:pt x="352185" y="151740"/>
                </a:lnTo>
                <a:lnTo>
                  <a:pt x="410684" y="113973"/>
                </a:lnTo>
                <a:lnTo>
                  <a:pt x="471471" y="81602"/>
                </a:lnTo>
                <a:lnTo>
                  <a:pt x="534193" y="54626"/>
                </a:lnTo>
                <a:lnTo>
                  <a:pt x="598499" y="33045"/>
                </a:lnTo>
                <a:lnTo>
                  <a:pt x="664037" y="16860"/>
                </a:lnTo>
                <a:lnTo>
                  <a:pt x="730454" y="6069"/>
                </a:lnTo>
                <a:lnTo>
                  <a:pt x="797400" y="674"/>
                </a:lnTo>
                <a:lnTo>
                  <a:pt x="830961" y="0"/>
                </a:lnTo>
                <a:lnTo>
                  <a:pt x="864521" y="674"/>
                </a:lnTo>
                <a:lnTo>
                  <a:pt x="931467" y="6069"/>
                </a:lnTo>
                <a:lnTo>
                  <a:pt x="997885" y="16860"/>
                </a:lnTo>
                <a:lnTo>
                  <a:pt x="1063422" y="33045"/>
                </a:lnTo>
                <a:lnTo>
                  <a:pt x="1127728" y="54626"/>
                </a:lnTo>
                <a:lnTo>
                  <a:pt x="1190450" y="81602"/>
                </a:lnTo>
                <a:lnTo>
                  <a:pt x="1251237" y="113973"/>
                </a:lnTo>
                <a:lnTo>
                  <a:pt x="1309736" y="151740"/>
                </a:lnTo>
                <a:lnTo>
                  <a:pt x="1365595" y="194902"/>
                </a:lnTo>
                <a:lnTo>
                  <a:pt x="1418463" y="243459"/>
                </a:lnTo>
                <a:lnTo>
                  <a:pt x="2006726" y="831722"/>
                </a:lnTo>
                <a:lnTo>
                  <a:pt x="1418463" y="1418463"/>
                </a:lnTo>
                <a:lnTo>
                  <a:pt x="1365595" y="1467019"/>
                </a:lnTo>
                <a:lnTo>
                  <a:pt x="1309736" y="1510181"/>
                </a:lnTo>
                <a:lnTo>
                  <a:pt x="1251237" y="1547948"/>
                </a:lnTo>
                <a:lnTo>
                  <a:pt x="1190450" y="1580319"/>
                </a:lnTo>
                <a:lnTo>
                  <a:pt x="1127728" y="1607295"/>
                </a:lnTo>
                <a:lnTo>
                  <a:pt x="1063422" y="1628876"/>
                </a:lnTo>
                <a:lnTo>
                  <a:pt x="997885" y="1645061"/>
                </a:lnTo>
                <a:lnTo>
                  <a:pt x="931467" y="1655852"/>
                </a:lnTo>
                <a:lnTo>
                  <a:pt x="864521" y="1661247"/>
                </a:lnTo>
                <a:lnTo>
                  <a:pt x="830961" y="1661922"/>
                </a:lnTo>
                <a:close/>
              </a:path>
            </a:pathLst>
          </a:custGeom>
          <a:solidFill>
            <a:srgbClr val="74EF01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/>
          <p:nvPr/>
        </p:nvSpPr>
        <p:spPr>
          <a:xfrm>
            <a:off x="3801385" y="1514298"/>
            <a:ext cx="1738663" cy="1442732"/>
          </a:xfrm>
          <a:custGeom>
            <a:avLst/>
            <a:gdLst/>
            <a:ahLst/>
            <a:cxnLst/>
            <a:rect l="l" t="t" r="r" b="b"/>
            <a:pathLst>
              <a:path w="2033270" h="1687195">
                <a:moveTo>
                  <a:pt x="883919" y="1687067"/>
                </a:moveTo>
                <a:lnTo>
                  <a:pt x="803147" y="1687067"/>
                </a:lnTo>
                <a:lnTo>
                  <a:pt x="763523" y="1684020"/>
                </a:lnTo>
                <a:lnTo>
                  <a:pt x="722375" y="1679447"/>
                </a:lnTo>
                <a:lnTo>
                  <a:pt x="643127" y="1664208"/>
                </a:lnTo>
                <a:lnTo>
                  <a:pt x="603503" y="1653539"/>
                </a:lnTo>
                <a:lnTo>
                  <a:pt x="565403" y="1641347"/>
                </a:lnTo>
                <a:lnTo>
                  <a:pt x="525779" y="1626108"/>
                </a:lnTo>
                <a:lnTo>
                  <a:pt x="489203" y="1609343"/>
                </a:lnTo>
                <a:lnTo>
                  <a:pt x="451103" y="1591055"/>
                </a:lnTo>
                <a:lnTo>
                  <a:pt x="414527" y="1571243"/>
                </a:lnTo>
                <a:lnTo>
                  <a:pt x="344423" y="1525524"/>
                </a:lnTo>
                <a:lnTo>
                  <a:pt x="310895" y="1498092"/>
                </a:lnTo>
                <a:lnTo>
                  <a:pt x="278891" y="1470659"/>
                </a:lnTo>
                <a:lnTo>
                  <a:pt x="246887" y="1440179"/>
                </a:lnTo>
                <a:lnTo>
                  <a:pt x="217931" y="1409700"/>
                </a:lnTo>
                <a:lnTo>
                  <a:pt x="188975" y="1376171"/>
                </a:lnTo>
                <a:lnTo>
                  <a:pt x="163067" y="1342644"/>
                </a:lnTo>
                <a:lnTo>
                  <a:pt x="138683" y="1309115"/>
                </a:lnTo>
                <a:lnTo>
                  <a:pt x="96011" y="1235963"/>
                </a:lnTo>
                <a:lnTo>
                  <a:pt x="77723" y="1199388"/>
                </a:lnTo>
                <a:lnTo>
                  <a:pt x="47243" y="1123188"/>
                </a:lnTo>
                <a:lnTo>
                  <a:pt x="35051" y="1085088"/>
                </a:lnTo>
                <a:lnTo>
                  <a:pt x="24383" y="1045463"/>
                </a:lnTo>
                <a:lnTo>
                  <a:pt x="15239" y="1005840"/>
                </a:lnTo>
                <a:lnTo>
                  <a:pt x="9143" y="964692"/>
                </a:lnTo>
                <a:lnTo>
                  <a:pt x="3047" y="925067"/>
                </a:lnTo>
                <a:lnTo>
                  <a:pt x="1523" y="885444"/>
                </a:lnTo>
                <a:lnTo>
                  <a:pt x="0" y="844284"/>
                </a:lnTo>
                <a:lnTo>
                  <a:pt x="1523" y="803148"/>
                </a:lnTo>
                <a:lnTo>
                  <a:pt x="3047" y="763524"/>
                </a:lnTo>
                <a:lnTo>
                  <a:pt x="9143" y="723900"/>
                </a:lnTo>
                <a:lnTo>
                  <a:pt x="15239" y="682751"/>
                </a:lnTo>
                <a:lnTo>
                  <a:pt x="24383" y="643127"/>
                </a:lnTo>
                <a:lnTo>
                  <a:pt x="35051" y="603503"/>
                </a:lnTo>
                <a:lnTo>
                  <a:pt x="47243" y="565403"/>
                </a:lnTo>
                <a:lnTo>
                  <a:pt x="60959" y="527304"/>
                </a:lnTo>
                <a:lnTo>
                  <a:pt x="77723" y="489204"/>
                </a:lnTo>
                <a:lnTo>
                  <a:pt x="96011" y="451104"/>
                </a:lnTo>
                <a:lnTo>
                  <a:pt x="115823" y="416052"/>
                </a:lnTo>
                <a:lnTo>
                  <a:pt x="138683" y="379475"/>
                </a:lnTo>
                <a:lnTo>
                  <a:pt x="163067" y="345948"/>
                </a:lnTo>
                <a:lnTo>
                  <a:pt x="188975" y="310895"/>
                </a:lnTo>
                <a:lnTo>
                  <a:pt x="216407" y="278891"/>
                </a:lnTo>
                <a:lnTo>
                  <a:pt x="246887" y="246887"/>
                </a:lnTo>
                <a:lnTo>
                  <a:pt x="310895" y="188975"/>
                </a:lnTo>
                <a:lnTo>
                  <a:pt x="344423" y="163067"/>
                </a:lnTo>
                <a:lnTo>
                  <a:pt x="379475" y="138683"/>
                </a:lnTo>
                <a:lnTo>
                  <a:pt x="414527" y="117347"/>
                </a:lnTo>
                <a:lnTo>
                  <a:pt x="451103" y="97535"/>
                </a:lnTo>
                <a:lnTo>
                  <a:pt x="487679" y="79247"/>
                </a:lnTo>
                <a:lnTo>
                  <a:pt x="525779" y="62483"/>
                </a:lnTo>
                <a:lnTo>
                  <a:pt x="563879" y="47244"/>
                </a:lnTo>
                <a:lnTo>
                  <a:pt x="603503" y="35051"/>
                </a:lnTo>
                <a:lnTo>
                  <a:pt x="643127" y="24383"/>
                </a:lnTo>
                <a:lnTo>
                  <a:pt x="682751" y="15239"/>
                </a:lnTo>
                <a:lnTo>
                  <a:pt x="722375" y="9144"/>
                </a:lnTo>
                <a:lnTo>
                  <a:pt x="761999" y="4571"/>
                </a:lnTo>
                <a:lnTo>
                  <a:pt x="803147" y="1523"/>
                </a:lnTo>
                <a:lnTo>
                  <a:pt x="842771" y="0"/>
                </a:lnTo>
                <a:lnTo>
                  <a:pt x="883919" y="1523"/>
                </a:lnTo>
                <a:lnTo>
                  <a:pt x="923543" y="4571"/>
                </a:lnTo>
                <a:lnTo>
                  <a:pt x="964691" y="9144"/>
                </a:lnTo>
                <a:lnTo>
                  <a:pt x="1004315" y="15239"/>
                </a:lnTo>
                <a:lnTo>
                  <a:pt x="1043939" y="24383"/>
                </a:lnTo>
                <a:lnTo>
                  <a:pt x="1049600" y="25907"/>
                </a:lnTo>
                <a:lnTo>
                  <a:pt x="804671" y="25907"/>
                </a:lnTo>
                <a:lnTo>
                  <a:pt x="765047" y="28956"/>
                </a:lnTo>
                <a:lnTo>
                  <a:pt x="726947" y="33528"/>
                </a:lnTo>
                <a:lnTo>
                  <a:pt x="649223" y="48768"/>
                </a:lnTo>
                <a:lnTo>
                  <a:pt x="611123" y="59435"/>
                </a:lnTo>
                <a:lnTo>
                  <a:pt x="573023" y="71627"/>
                </a:lnTo>
                <a:lnTo>
                  <a:pt x="536447" y="85344"/>
                </a:lnTo>
                <a:lnTo>
                  <a:pt x="499871" y="100583"/>
                </a:lnTo>
                <a:lnTo>
                  <a:pt x="463295" y="118871"/>
                </a:lnTo>
                <a:lnTo>
                  <a:pt x="428243" y="138683"/>
                </a:lnTo>
                <a:lnTo>
                  <a:pt x="393191" y="160019"/>
                </a:lnTo>
                <a:lnTo>
                  <a:pt x="359663" y="182879"/>
                </a:lnTo>
                <a:lnTo>
                  <a:pt x="327659" y="208787"/>
                </a:lnTo>
                <a:lnTo>
                  <a:pt x="295655" y="236219"/>
                </a:lnTo>
                <a:lnTo>
                  <a:pt x="265175" y="265176"/>
                </a:lnTo>
                <a:lnTo>
                  <a:pt x="236219" y="295655"/>
                </a:lnTo>
                <a:lnTo>
                  <a:pt x="208787" y="327659"/>
                </a:lnTo>
                <a:lnTo>
                  <a:pt x="182879" y="359663"/>
                </a:lnTo>
                <a:lnTo>
                  <a:pt x="160019" y="393191"/>
                </a:lnTo>
                <a:lnTo>
                  <a:pt x="138683" y="428244"/>
                </a:lnTo>
                <a:lnTo>
                  <a:pt x="118871" y="463295"/>
                </a:lnTo>
                <a:lnTo>
                  <a:pt x="100583" y="498347"/>
                </a:lnTo>
                <a:lnTo>
                  <a:pt x="85343" y="536447"/>
                </a:lnTo>
                <a:lnTo>
                  <a:pt x="71627" y="573024"/>
                </a:lnTo>
                <a:lnTo>
                  <a:pt x="59435" y="611124"/>
                </a:lnTo>
                <a:lnTo>
                  <a:pt x="48767" y="649224"/>
                </a:lnTo>
                <a:lnTo>
                  <a:pt x="39623" y="687324"/>
                </a:lnTo>
                <a:lnTo>
                  <a:pt x="33527" y="726948"/>
                </a:lnTo>
                <a:lnTo>
                  <a:pt x="28955" y="765048"/>
                </a:lnTo>
                <a:lnTo>
                  <a:pt x="25907" y="804672"/>
                </a:lnTo>
                <a:lnTo>
                  <a:pt x="25907" y="882396"/>
                </a:lnTo>
                <a:lnTo>
                  <a:pt x="28955" y="922019"/>
                </a:lnTo>
                <a:lnTo>
                  <a:pt x="33527" y="961644"/>
                </a:lnTo>
                <a:lnTo>
                  <a:pt x="39623" y="999744"/>
                </a:lnTo>
                <a:lnTo>
                  <a:pt x="48767" y="1037844"/>
                </a:lnTo>
                <a:lnTo>
                  <a:pt x="59435" y="1077467"/>
                </a:lnTo>
                <a:lnTo>
                  <a:pt x="71627" y="1114044"/>
                </a:lnTo>
                <a:lnTo>
                  <a:pt x="85343" y="1152144"/>
                </a:lnTo>
                <a:lnTo>
                  <a:pt x="100583" y="1188719"/>
                </a:lnTo>
                <a:lnTo>
                  <a:pt x="118871" y="1223771"/>
                </a:lnTo>
                <a:lnTo>
                  <a:pt x="138683" y="1258823"/>
                </a:lnTo>
                <a:lnTo>
                  <a:pt x="160019" y="1293875"/>
                </a:lnTo>
                <a:lnTo>
                  <a:pt x="182879" y="1327404"/>
                </a:lnTo>
                <a:lnTo>
                  <a:pt x="208787" y="1360931"/>
                </a:lnTo>
                <a:lnTo>
                  <a:pt x="236219" y="1391412"/>
                </a:lnTo>
                <a:lnTo>
                  <a:pt x="265175" y="1421892"/>
                </a:lnTo>
                <a:lnTo>
                  <a:pt x="295655" y="1450848"/>
                </a:lnTo>
                <a:lnTo>
                  <a:pt x="326135" y="1478279"/>
                </a:lnTo>
                <a:lnTo>
                  <a:pt x="359663" y="1504188"/>
                </a:lnTo>
                <a:lnTo>
                  <a:pt x="393191" y="1527047"/>
                </a:lnTo>
                <a:lnTo>
                  <a:pt x="428243" y="1548383"/>
                </a:lnTo>
                <a:lnTo>
                  <a:pt x="463295" y="1568196"/>
                </a:lnTo>
                <a:lnTo>
                  <a:pt x="498347" y="1586483"/>
                </a:lnTo>
                <a:lnTo>
                  <a:pt x="534923" y="1601724"/>
                </a:lnTo>
                <a:lnTo>
                  <a:pt x="573023" y="1616963"/>
                </a:lnTo>
                <a:lnTo>
                  <a:pt x="611123" y="1629155"/>
                </a:lnTo>
                <a:lnTo>
                  <a:pt x="687323" y="1647443"/>
                </a:lnTo>
                <a:lnTo>
                  <a:pt x="725423" y="1653539"/>
                </a:lnTo>
                <a:lnTo>
                  <a:pt x="765047" y="1658112"/>
                </a:lnTo>
                <a:lnTo>
                  <a:pt x="804671" y="1661159"/>
                </a:lnTo>
                <a:lnTo>
                  <a:pt x="842771" y="1662683"/>
                </a:lnTo>
                <a:lnTo>
                  <a:pt x="1050906" y="1662683"/>
                </a:lnTo>
                <a:lnTo>
                  <a:pt x="1045463" y="1664208"/>
                </a:lnTo>
                <a:lnTo>
                  <a:pt x="964691" y="1679447"/>
                </a:lnTo>
                <a:lnTo>
                  <a:pt x="925067" y="1684020"/>
                </a:lnTo>
                <a:lnTo>
                  <a:pt x="883919" y="1687067"/>
                </a:lnTo>
                <a:close/>
              </a:path>
              <a:path w="2033270" h="1687195">
                <a:moveTo>
                  <a:pt x="2001023" y="844284"/>
                </a:moveTo>
                <a:lnTo>
                  <a:pt x="1423415" y="265176"/>
                </a:lnTo>
                <a:lnTo>
                  <a:pt x="1360931" y="208787"/>
                </a:lnTo>
                <a:lnTo>
                  <a:pt x="1293875" y="160019"/>
                </a:lnTo>
                <a:lnTo>
                  <a:pt x="1260347" y="138683"/>
                </a:lnTo>
                <a:lnTo>
                  <a:pt x="1225295" y="118871"/>
                </a:lnTo>
                <a:lnTo>
                  <a:pt x="1152143" y="85344"/>
                </a:lnTo>
                <a:lnTo>
                  <a:pt x="1115567" y="71627"/>
                </a:lnTo>
                <a:lnTo>
                  <a:pt x="1077467" y="59435"/>
                </a:lnTo>
                <a:lnTo>
                  <a:pt x="1039367" y="48768"/>
                </a:lnTo>
                <a:lnTo>
                  <a:pt x="961643" y="33528"/>
                </a:lnTo>
                <a:lnTo>
                  <a:pt x="922019" y="28956"/>
                </a:lnTo>
                <a:lnTo>
                  <a:pt x="883919" y="25907"/>
                </a:lnTo>
                <a:lnTo>
                  <a:pt x="1049600" y="25907"/>
                </a:lnTo>
                <a:lnTo>
                  <a:pt x="1123187" y="47244"/>
                </a:lnTo>
                <a:lnTo>
                  <a:pt x="1199387" y="77723"/>
                </a:lnTo>
                <a:lnTo>
                  <a:pt x="1235963" y="96011"/>
                </a:lnTo>
                <a:lnTo>
                  <a:pt x="1272539" y="117347"/>
                </a:lnTo>
                <a:lnTo>
                  <a:pt x="1307591" y="138683"/>
                </a:lnTo>
                <a:lnTo>
                  <a:pt x="1342643" y="163067"/>
                </a:lnTo>
                <a:lnTo>
                  <a:pt x="1376171" y="188975"/>
                </a:lnTo>
                <a:lnTo>
                  <a:pt x="1408175" y="216408"/>
                </a:lnTo>
                <a:lnTo>
                  <a:pt x="1440179" y="246887"/>
                </a:lnTo>
                <a:lnTo>
                  <a:pt x="2028443" y="835151"/>
                </a:lnTo>
                <a:lnTo>
                  <a:pt x="2010155" y="835151"/>
                </a:lnTo>
                <a:lnTo>
                  <a:pt x="2001023" y="844284"/>
                </a:lnTo>
                <a:close/>
              </a:path>
              <a:path w="2033270" h="1687195">
                <a:moveTo>
                  <a:pt x="2010155" y="853439"/>
                </a:moveTo>
                <a:lnTo>
                  <a:pt x="2001023" y="844284"/>
                </a:lnTo>
                <a:lnTo>
                  <a:pt x="2010155" y="835151"/>
                </a:lnTo>
                <a:lnTo>
                  <a:pt x="2010155" y="853439"/>
                </a:lnTo>
                <a:close/>
              </a:path>
              <a:path w="2033270" h="1687195">
                <a:moveTo>
                  <a:pt x="2028443" y="853439"/>
                </a:moveTo>
                <a:lnTo>
                  <a:pt x="2010155" y="853439"/>
                </a:lnTo>
                <a:lnTo>
                  <a:pt x="2010155" y="835151"/>
                </a:lnTo>
                <a:lnTo>
                  <a:pt x="2028443" y="835151"/>
                </a:lnTo>
                <a:lnTo>
                  <a:pt x="2033015" y="839724"/>
                </a:lnTo>
                <a:lnTo>
                  <a:pt x="2033015" y="847344"/>
                </a:lnTo>
                <a:lnTo>
                  <a:pt x="2028443" y="853439"/>
                </a:lnTo>
                <a:close/>
              </a:path>
              <a:path w="2033270" h="1687195">
                <a:moveTo>
                  <a:pt x="1050906" y="1662683"/>
                </a:moveTo>
                <a:lnTo>
                  <a:pt x="842771" y="1662683"/>
                </a:lnTo>
                <a:lnTo>
                  <a:pt x="882395" y="1661159"/>
                </a:lnTo>
                <a:lnTo>
                  <a:pt x="922019" y="1658112"/>
                </a:lnTo>
                <a:lnTo>
                  <a:pt x="961643" y="1653539"/>
                </a:lnTo>
                <a:lnTo>
                  <a:pt x="999743" y="1647443"/>
                </a:lnTo>
                <a:lnTo>
                  <a:pt x="1037843" y="1639824"/>
                </a:lnTo>
                <a:lnTo>
                  <a:pt x="1075943" y="1629155"/>
                </a:lnTo>
                <a:lnTo>
                  <a:pt x="1114043" y="1616963"/>
                </a:lnTo>
                <a:lnTo>
                  <a:pt x="1150619" y="1603247"/>
                </a:lnTo>
                <a:lnTo>
                  <a:pt x="1188719" y="1586483"/>
                </a:lnTo>
                <a:lnTo>
                  <a:pt x="1223771" y="1569720"/>
                </a:lnTo>
                <a:lnTo>
                  <a:pt x="1258823" y="1549908"/>
                </a:lnTo>
                <a:lnTo>
                  <a:pt x="1293875" y="1528571"/>
                </a:lnTo>
                <a:lnTo>
                  <a:pt x="1327403" y="1504188"/>
                </a:lnTo>
                <a:lnTo>
                  <a:pt x="1359407" y="1479804"/>
                </a:lnTo>
                <a:lnTo>
                  <a:pt x="1391411" y="1452371"/>
                </a:lnTo>
                <a:lnTo>
                  <a:pt x="1421891" y="1423415"/>
                </a:lnTo>
                <a:lnTo>
                  <a:pt x="2001023" y="844284"/>
                </a:lnTo>
                <a:lnTo>
                  <a:pt x="2010155" y="853439"/>
                </a:lnTo>
                <a:lnTo>
                  <a:pt x="2028443" y="853439"/>
                </a:lnTo>
                <a:lnTo>
                  <a:pt x="1409699" y="1470659"/>
                </a:lnTo>
                <a:lnTo>
                  <a:pt x="1376171" y="1498092"/>
                </a:lnTo>
                <a:lnTo>
                  <a:pt x="1342643" y="1524000"/>
                </a:lnTo>
                <a:lnTo>
                  <a:pt x="1307591" y="1548383"/>
                </a:lnTo>
                <a:lnTo>
                  <a:pt x="1272539" y="1571243"/>
                </a:lnTo>
                <a:lnTo>
                  <a:pt x="1235963" y="1591055"/>
                </a:lnTo>
                <a:lnTo>
                  <a:pt x="1199387" y="1609343"/>
                </a:lnTo>
                <a:lnTo>
                  <a:pt x="1161287" y="1626108"/>
                </a:lnTo>
                <a:lnTo>
                  <a:pt x="1123187" y="1639824"/>
                </a:lnTo>
                <a:lnTo>
                  <a:pt x="1083563" y="1653539"/>
                </a:lnTo>
                <a:lnTo>
                  <a:pt x="1050906" y="1662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/>
          <p:nvPr/>
        </p:nvSpPr>
        <p:spPr>
          <a:xfrm>
            <a:off x="3858724" y="1567730"/>
            <a:ext cx="1338369" cy="1334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3854814" y="1562516"/>
            <a:ext cx="1348794" cy="1347708"/>
          </a:xfrm>
          <a:custGeom>
            <a:avLst/>
            <a:gdLst/>
            <a:ahLst/>
            <a:cxnLst/>
            <a:rect l="l" t="t" r="r" b="b"/>
            <a:pathLst>
              <a:path w="1577339" h="1576070">
                <a:moveTo>
                  <a:pt x="829056" y="1575816"/>
                </a:moveTo>
                <a:lnTo>
                  <a:pt x="748284" y="1575816"/>
                </a:lnTo>
                <a:lnTo>
                  <a:pt x="708659" y="1572767"/>
                </a:lnTo>
                <a:lnTo>
                  <a:pt x="629411" y="1560575"/>
                </a:lnTo>
                <a:lnTo>
                  <a:pt x="591311" y="1551432"/>
                </a:lnTo>
                <a:lnTo>
                  <a:pt x="518159" y="1528572"/>
                </a:lnTo>
                <a:lnTo>
                  <a:pt x="481584" y="1514856"/>
                </a:lnTo>
                <a:lnTo>
                  <a:pt x="446531" y="1498091"/>
                </a:lnTo>
                <a:lnTo>
                  <a:pt x="379475" y="1461516"/>
                </a:lnTo>
                <a:lnTo>
                  <a:pt x="316991" y="1420367"/>
                </a:lnTo>
                <a:lnTo>
                  <a:pt x="259080" y="1371600"/>
                </a:lnTo>
                <a:lnTo>
                  <a:pt x="205740" y="1318259"/>
                </a:lnTo>
                <a:lnTo>
                  <a:pt x="179832" y="1289304"/>
                </a:lnTo>
                <a:lnTo>
                  <a:pt x="114300" y="1196340"/>
                </a:lnTo>
                <a:lnTo>
                  <a:pt x="77724" y="1129283"/>
                </a:lnTo>
                <a:lnTo>
                  <a:pt x="62483" y="1094232"/>
                </a:lnTo>
                <a:lnTo>
                  <a:pt x="35051" y="1022604"/>
                </a:lnTo>
                <a:lnTo>
                  <a:pt x="24383" y="984504"/>
                </a:lnTo>
                <a:lnTo>
                  <a:pt x="9143" y="908304"/>
                </a:lnTo>
                <a:lnTo>
                  <a:pt x="4572" y="868680"/>
                </a:lnTo>
                <a:lnTo>
                  <a:pt x="1524" y="829056"/>
                </a:lnTo>
                <a:lnTo>
                  <a:pt x="0" y="787908"/>
                </a:lnTo>
                <a:lnTo>
                  <a:pt x="1524" y="748283"/>
                </a:lnTo>
                <a:lnTo>
                  <a:pt x="4572" y="707136"/>
                </a:lnTo>
                <a:lnTo>
                  <a:pt x="9143" y="667512"/>
                </a:lnTo>
                <a:lnTo>
                  <a:pt x="24383" y="591312"/>
                </a:lnTo>
                <a:lnTo>
                  <a:pt x="35051" y="553212"/>
                </a:lnTo>
                <a:lnTo>
                  <a:pt x="47243" y="516636"/>
                </a:lnTo>
                <a:lnTo>
                  <a:pt x="77724" y="446532"/>
                </a:lnTo>
                <a:lnTo>
                  <a:pt x="94488" y="411479"/>
                </a:lnTo>
                <a:lnTo>
                  <a:pt x="134111" y="347472"/>
                </a:lnTo>
                <a:lnTo>
                  <a:pt x="179832" y="286512"/>
                </a:lnTo>
                <a:lnTo>
                  <a:pt x="257556" y="204216"/>
                </a:lnTo>
                <a:lnTo>
                  <a:pt x="316991" y="155448"/>
                </a:lnTo>
                <a:lnTo>
                  <a:pt x="379475" y="114300"/>
                </a:lnTo>
                <a:lnTo>
                  <a:pt x="413004" y="94487"/>
                </a:lnTo>
                <a:lnTo>
                  <a:pt x="481584" y="60960"/>
                </a:lnTo>
                <a:lnTo>
                  <a:pt x="553211" y="35052"/>
                </a:lnTo>
                <a:lnTo>
                  <a:pt x="591311" y="24383"/>
                </a:lnTo>
                <a:lnTo>
                  <a:pt x="629411" y="15240"/>
                </a:lnTo>
                <a:lnTo>
                  <a:pt x="707136" y="3048"/>
                </a:lnTo>
                <a:lnTo>
                  <a:pt x="748284" y="0"/>
                </a:lnTo>
                <a:lnTo>
                  <a:pt x="829056" y="0"/>
                </a:lnTo>
                <a:lnTo>
                  <a:pt x="868679" y="3048"/>
                </a:lnTo>
                <a:lnTo>
                  <a:pt x="908304" y="7620"/>
                </a:lnTo>
                <a:lnTo>
                  <a:pt x="947927" y="15240"/>
                </a:lnTo>
                <a:lnTo>
                  <a:pt x="986027" y="24383"/>
                </a:lnTo>
                <a:lnTo>
                  <a:pt x="789431" y="24383"/>
                </a:lnTo>
                <a:lnTo>
                  <a:pt x="749808" y="25908"/>
                </a:lnTo>
                <a:lnTo>
                  <a:pt x="711708" y="28956"/>
                </a:lnTo>
                <a:lnTo>
                  <a:pt x="672084" y="33528"/>
                </a:lnTo>
                <a:lnTo>
                  <a:pt x="598931" y="48768"/>
                </a:lnTo>
                <a:lnTo>
                  <a:pt x="527304" y="70104"/>
                </a:lnTo>
                <a:lnTo>
                  <a:pt x="458724" y="99060"/>
                </a:lnTo>
                <a:lnTo>
                  <a:pt x="425195" y="117348"/>
                </a:lnTo>
                <a:lnTo>
                  <a:pt x="362711" y="155448"/>
                </a:lnTo>
                <a:lnTo>
                  <a:pt x="303275" y="198120"/>
                </a:lnTo>
                <a:lnTo>
                  <a:pt x="224027" y="274320"/>
                </a:lnTo>
                <a:lnTo>
                  <a:pt x="176783" y="330708"/>
                </a:lnTo>
                <a:lnTo>
                  <a:pt x="135635" y="391668"/>
                </a:lnTo>
                <a:lnTo>
                  <a:pt x="100583" y="457200"/>
                </a:lnTo>
                <a:lnTo>
                  <a:pt x="71627" y="525779"/>
                </a:lnTo>
                <a:lnTo>
                  <a:pt x="41148" y="633983"/>
                </a:lnTo>
                <a:lnTo>
                  <a:pt x="28956" y="708660"/>
                </a:lnTo>
                <a:lnTo>
                  <a:pt x="25908" y="748283"/>
                </a:lnTo>
                <a:lnTo>
                  <a:pt x="25908" y="826008"/>
                </a:lnTo>
                <a:lnTo>
                  <a:pt x="28956" y="865632"/>
                </a:lnTo>
                <a:lnTo>
                  <a:pt x="33527" y="903732"/>
                </a:lnTo>
                <a:lnTo>
                  <a:pt x="41148" y="941832"/>
                </a:lnTo>
                <a:lnTo>
                  <a:pt x="59435" y="1014983"/>
                </a:lnTo>
                <a:lnTo>
                  <a:pt x="85343" y="1085088"/>
                </a:lnTo>
                <a:lnTo>
                  <a:pt x="117348" y="1150620"/>
                </a:lnTo>
                <a:lnTo>
                  <a:pt x="155448" y="1214627"/>
                </a:lnTo>
                <a:lnTo>
                  <a:pt x="199643" y="1272540"/>
                </a:lnTo>
                <a:lnTo>
                  <a:pt x="248411" y="1327404"/>
                </a:lnTo>
                <a:lnTo>
                  <a:pt x="303275" y="1376172"/>
                </a:lnTo>
                <a:lnTo>
                  <a:pt x="361188" y="1420367"/>
                </a:lnTo>
                <a:lnTo>
                  <a:pt x="425195" y="1458467"/>
                </a:lnTo>
                <a:lnTo>
                  <a:pt x="490727" y="1490472"/>
                </a:lnTo>
                <a:lnTo>
                  <a:pt x="560831" y="1516380"/>
                </a:lnTo>
                <a:lnTo>
                  <a:pt x="597408" y="1527048"/>
                </a:lnTo>
                <a:lnTo>
                  <a:pt x="672084" y="1542288"/>
                </a:lnTo>
                <a:lnTo>
                  <a:pt x="710184" y="1546859"/>
                </a:lnTo>
                <a:lnTo>
                  <a:pt x="749808" y="1549908"/>
                </a:lnTo>
                <a:lnTo>
                  <a:pt x="787908" y="1551432"/>
                </a:lnTo>
                <a:lnTo>
                  <a:pt x="986027" y="1551432"/>
                </a:lnTo>
                <a:lnTo>
                  <a:pt x="947927" y="1560575"/>
                </a:lnTo>
                <a:lnTo>
                  <a:pt x="870204" y="1572767"/>
                </a:lnTo>
                <a:lnTo>
                  <a:pt x="829056" y="1575816"/>
                </a:lnTo>
                <a:close/>
              </a:path>
              <a:path w="1577339" h="1576070">
                <a:moveTo>
                  <a:pt x="986027" y="1551432"/>
                </a:moveTo>
                <a:lnTo>
                  <a:pt x="787908" y="1551432"/>
                </a:lnTo>
                <a:lnTo>
                  <a:pt x="827531" y="1549908"/>
                </a:lnTo>
                <a:lnTo>
                  <a:pt x="867156" y="1546859"/>
                </a:lnTo>
                <a:lnTo>
                  <a:pt x="905256" y="1542288"/>
                </a:lnTo>
                <a:lnTo>
                  <a:pt x="978408" y="1527048"/>
                </a:lnTo>
                <a:lnTo>
                  <a:pt x="1014984" y="1516380"/>
                </a:lnTo>
                <a:lnTo>
                  <a:pt x="1051559" y="1504188"/>
                </a:lnTo>
                <a:lnTo>
                  <a:pt x="1118615" y="1475232"/>
                </a:lnTo>
                <a:lnTo>
                  <a:pt x="1184147" y="1440180"/>
                </a:lnTo>
                <a:lnTo>
                  <a:pt x="1245108" y="1399032"/>
                </a:lnTo>
                <a:lnTo>
                  <a:pt x="1301495" y="1353312"/>
                </a:lnTo>
                <a:lnTo>
                  <a:pt x="1353311" y="1301496"/>
                </a:lnTo>
                <a:lnTo>
                  <a:pt x="1400556" y="1245108"/>
                </a:lnTo>
                <a:lnTo>
                  <a:pt x="1441704" y="1184148"/>
                </a:lnTo>
                <a:lnTo>
                  <a:pt x="1476756" y="1118616"/>
                </a:lnTo>
                <a:lnTo>
                  <a:pt x="1505711" y="1050035"/>
                </a:lnTo>
                <a:lnTo>
                  <a:pt x="1528572" y="978408"/>
                </a:lnTo>
                <a:lnTo>
                  <a:pt x="1543811" y="903732"/>
                </a:lnTo>
                <a:lnTo>
                  <a:pt x="1548384" y="865632"/>
                </a:lnTo>
                <a:lnTo>
                  <a:pt x="1551431" y="827532"/>
                </a:lnTo>
                <a:lnTo>
                  <a:pt x="1551431" y="748283"/>
                </a:lnTo>
                <a:lnTo>
                  <a:pt x="1548384" y="710183"/>
                </a:lnTo>
                <a:lnTo>
                  <a:pt x="1543811" y="672083"/>
                </a:lnTo>
                <a:lnTo>
                  <a:pt x="1536191" y="633983"/>
                </a:lnTo>
                <a:lnTo>
                  <a:pt x="1517904" y="560832"/>
                </a:lnTo>
                <a:lnTo>
                  <a:pt x="1491995" y="490728"/>
                </a:lnTo>
                <a:lnTo>
                  <a:pt x="1459991" y="423672"/>
                </a:lnTo>
                <a:lnTo>
                  <a:pt x="1421891" y="361187"/>
                </a:lnTo>
                <a:lnTo>
                  <a:pt x="1377695" y="303275"/>
                </a:lnTo>
                <a:lnTo>
                  <a:pt x="1328927" y="248412"/>
                </a:lnTo>
                <a:lnTo>
                  <a:pt x="1274063" y="199644"/>
                </a:lnTo>
                <a:lnTo>
                  <a:pt x="1216152" y="155448"/>
                </a:lnTo>
                <a:lnTo>
                  <a:pt x="1152143" y="117348"/>
                </a:lnTo>
                <a:lnTo>
                  <a:pt x="1086611" y="85344"/>
                </a:lnTo>
                <a:lnTo>
                  <a:pt x="1016508" y="59436"/>
                </a:lnTo>
                <a:lnTo>
                  <a:pt x="979931" y="48768"/>
                </a:lnTo>
                <a:lnTo>
                  <a:pt x="905256" y="33528"/>
                </a:lnTo>
                <a:lnTo>
                  <a:pt x="867156" y="28956"/>
                </a:lnTo>
                <a:lnTo>
                  <a:pt x="827531" y="25908"/>
                </a:lnTo>
                <a:lnTo>
                  <a:pt x="789431" y="24383"/>
                </a:lnTo>
                <a:lnTo>
                  <a:pt x="986027" y="24383"/>
                </a:lnTo>
                <a:lnTo>
                  <a:pt x="1022604" y="35052"/>
                </a:lnTo>
                <a:lnTo>
                  <a:pt x="1059179" y="47244"/>
                </a:lnTo>
                <a:lnTo>
                  <a:pt x="1095756" y="60960"/>
                </a:lnTo>
                <a:lnTo>
                  <a:pt x="1130808" y="76200"/>
                </a:lnTo>
                <a:lnTo>
                  <a:pt x="1197863" y="112775"/>
                </a:lnTo>
                <a:lnTo>
                  <a:pt x="1229868" y="134112"/>
                </a:lnTo>
                <a:lnTo>
                  <a:pt x="1290827" y="179832"/>
                </a:lnTo>
                <a:lnTo>
                  <a:pt x="1345691" y="230124"/>
                </a:lnTo>
                <a:lnTo>
                  <a:pt x="1397508" y="286512"/>
                </a:lnTo>
                <a:lnTo>
                  <a:pt x="1443227" y="345948"/>
                </a:lnTo>
                <a:lnTo>
                  <a:pt x="1499615" y="445008"/>
                </a:lnTo>
                <a:lnTo>
                  <a:pt x="1514856" y="480060"/>
                </a:lnTo>
                <a:lnTo>
                  <a:pt x="1530095" y="516636"/>
                </a:lnTo>
                <a:lnTo>
                  <a:pt x="1542288" y="553212"/>
                </a:lnTo>
                <a:lnTo>
                  <a:pt x="1560575" y="627887"/>
                </a:lnTo>
                <a:lnTo>
                  <a:pt x="1568195" y="667512"/>
                </a:lnTo>
                <a:lnTo>
                  <a:pt x="1572768" y="707136"/>
                </a:lnTo>
                <a:lnTo>
                  <a:pt x="1575815" y="746760"/>
                </a:lnTo>
                <a:lnTo>
                  <a:pt x="1577340" y="787908"/>
                </a:lnTo>
                <a:lnTo>
                  <a:pt x="1575815" y="827532"/>
                </a:lnTo>
                <a:lnTo>
                  <a:pt x="1572768" y="868680"/>
                </a:lnTo>
                <a:lnTo>
                  <a:pt x="1568195" y="906780"/>
                </a:lnTo>
                <a:lnTo>
                  <a:pt x="1562100" y="946404"/>
                </a:lnTo>
                <a:lnTo>
                  <a:pt x="1552956" y="984504"/>
                </a:lnTo>
                <a:lnTo>
                  <a:pt x="1542288" y="1022604"/>
                </a:lnTo>
                <a:lnTo>
                  <a:pt x="1530095" y="1059180"/>
                </a:lnTo>
                <a:lnTo>
                  <a:pt x="1499615" y="1129283"/>
                </a:lnTo>
                <a:lnTo>
                  <a:pt x="1463040" y="1196340"/>
                </a:lnTo>
                <a:lnTo>
                  <a:pt x="1397508" y="1289304"/>
                </a:lnTo>
                <a:lnTo>
                  <a:pt x="1347215" y="1345691"/>
                </a:lnTo>
                <a:lnTo>
                  <a:pt x="1290827" y="1395983"/>
                </a:lnTo>
                <a:lnTo>
                  <a:pt x="1229868" y="1441704"/>
                </a:lnTo>
                <a:lnTo>
                  <a:pt x="1164336" y="1481327"/>
                </a:lnTo>
                <a:lnTo>
                  <a:pt x="1095756" y="1514856"/>
                </a:lnTo>
                <a:lnTo>
                  <a:pt x="1024127" y="1540764"/>
                </a:lnTo>
                <a:lnTo>
                  <a:pt x="986027" y="1551432"/>
                </a:lnTo>
                <a:close/>
              </a:path>
            </a:pathLst>
          </a:custGeom>
          <a:solidFill>
            <a:srgbClr val="74EF01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 txBox="1"/>
          <p:nvPr/>
        </p:nvSpPr>
        <p:spPr>
          <a:xfrm>
            <a:off x="4065061" y="2101977"/>
            <a:ext cx="100903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67" marR="4344" indent="-89049">
              <a:lnSpc>
                <a:spcPts val="1685"/>
              </a:lnSpc>
            </a:pPr>
            <a:r>
              <a:rPr sz="1539" spc="-184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R</a:t>
            </a:r>
            <a:r>
              <a:rPr lang="it-IT" sz="1539" spc="81" dirty="0" err="1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icercatori</a:t>
            </a:r>
            <a:endParaRPr sz="1539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14331" y="3022912"/>
            <a:ext cx="109250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010" marR="4344" indent="-147150">
              <a:lnSpc>
                <a:spcPts val="1685"/>
              </a:lnSpc>
              <a:buChar char="•"/>
              <a:tabLst>
                <a:tab pos="157467" algn="l"/>
              </a:tabLst>
            </a:pP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RIS </a:t>
            </a:r>
            <a:r>
              <a:rPr sz="1539" spc="-4" dirty="0">
                <a:solidFill>
                  <a:srgbClr val="333333"/>
                </a:solidFill>
                <a:latin typeface="Calibri"/>
                <a:cs typeface="Calibri"/>
              </a:rPr>
              <a:t>Expert  </a:t>
            </a:r>
            <a:r>
              <a:rPr sz="1539" spc="-13" dirty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39" spc="-4" dirty="0">
                <a:solidFill>
                  <a:srgbClr val="333333"/>
                </a:solidFill>
                <a:latin typeface="Calibri"/>
                <a:cs typeface="Calibri"/>
              </a:rPr>
              <a:t>mm</a:t>
            </a: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539" spc="-13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39" spc="-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39" spc="-13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39" spc="-4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endParaRPr sz="1539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48662" y="1525050"/>
            <a:ext cx="1716400" cy="1421555"/>
          </a:xfrm>
          <a:custGeom>
            <a:avLst/>
            <a:gdLst/>
            <a:ahLst/>
            <a:cxnLst/>
            <a:rect l="l" t="t" r="r" b="b"/>
            <a:pathLst>
              <a:path w="2007235" h="1662430">
                <a:moveTo>
                  <a:pt x="831723" y="1661922"/>
                </a:moveTo>
                <a:lnTo>
                  <a:pt x="764525" y="1659224"/>
                </a:lnTo>
                <a:lnTo>
                  <a:pt x="697682" y="1651131"/>
                </a:lnTo>
                <a:lnTo>
                  <a:pt x="631549" y="1637643"/>
                </a:lnTo>
                <a:lnTo>
                  <a:pt x="566479" y="1618760"/>
                </a:lnTo>
                <a:lnTo>
                  <a:pt x="502828" y="1594481"/>
                </a:lnTo>
                <a:lnTo>
                  <a:pt x="440950" y="1564808"/>
                </a:lnTo>
                <a:lnTo>
                  <a:pt x="381199" y="1529739"/>
                </a:lnTo>
                <a:lnTo>
                  <a:pt x="323931" y="1489275"/>
                </a:lnTo>
                <a:lnTo>
                  <a:pt x="269499" y="1443415"/>
                </a:lnTo>
                <a:lnTo>
                  <a:pt x="218506" y="1392425"/>
                </a:lnTo>
                <a:lnTo>
                  <a:pt x="172646" y="1338017"/>
                </a:lnTo>
                <a:lnTo>
                  <a:pt x="132182" y="1280794"/>
                </a:lnTo>
                <a:lnTo>
                  <a:pt x="97113" y="1221108"/>
                </a:lnTo>
                <a:lnTo>
                  <a:pt x="67440" y="1159309"/>
                </a:lnTo>
                <a:lnTo>
                  <a:pt x="43161" y="1095751"/>
                </a:lnTo>
                <a:lnTo>
                  <a:pt x="24278" y="1030785"/>
                </a:lnTo>
                <a:lnTo>
                  <a:pt x="10790" y="964764"/>
                </a:lnTo>
                <a:lnTo>
                  <a:pt x="2697" y="898038"/>
                </a:lnTo>
                <a:lnTo>
                  <a:pt x="0" y="830961"/>
                </a:lnTo>
                <a:lnTo>
                  <a:pt x="674" y="797400"/>
                </a:lnTo>
                <a:lnTo>
                  <a:pt x="6069" y="730454"/>
                </a:lnTo>
                <a:lnTo>
                  <a:pt x="16860" y="664037"/>
                </a:lnTo>
                <a:lnTo>
                  <a:pt x="33045" y="598499"/>
                </a:lnTo>
                <a:lnTo>
                  <a:pt x="54626" y="534193"/>
                </a:lnTo>
                <a:lnTo>
                  <a:pt x="81602" y="471471"/>
                </a:lnTo>
                <a:lnTo>
                  <a:pt x="113973" y="410684"/>
                </a:lnTo>
                <a:lnTo>
                  <a:pt x="151740" y="352185"/>
                </a:lnTo>
                <a:lnTo>
                  <a:pt x="194902" y="296326"/>
                </a:lnTo>
                <a:lnTo>
                  <a:pt x="243459" y="243459"/>
                </a:lnTo>
                <a:lnTo>
                  <a:pt x="296338" y="194902"/>
                </a:lnTo>
                <a:lnTo>
                  <a:pt x="352232" y="151740"/>
                </a:lnTo>
                <a:lnTo>
                  <a:pt x="410786" y="113973"/>
                </a:lnTo>
                <a:lnTo>
                  <a:pt x="471645" y="81602"/>
                </a:lnTo>
                <a:lnTo>
                  <a:pt x="534454" y="54626"/>
                </a:lnTo>
                <a:lnTo>
                  <a:pt x="598859" y="33045"/>
                </a:lnTo>
                <a:lnTo>
                  <a:pt x="664505" y="16860"/>
                </a:lnTo>
                <a:lnTo>
                  <a:pt x="731037" y="6069"/>
                </a:lnTo>
                <a:lnTo>
                  <a:pt x="798102" y="674"/>
                </a:lnTo>
                <a:lnTo>
                  <a:pt x="831723" y="0"/>
                </a:lnTo>
                <a:lnTo>
                  <a:pt x="865343" y="674"/>
                </a:lnTo>
                <a:lnTo>
                  <a:pt x="932408" y="6069"/>
                </a:lnTo>
                <a:lnTo>
                  <a:pt x="998940" y="16860"/>
                </a:lnTo>
                <a:lnTo>
                  <a:pt x="1064586" y="33045"/>
                </a:lnTo>
                <a:lnTo>
                  <a:pt x="1128991" y="54626"/>
                </a:lnTo>
                <a:lnTo>
                  <a:pt x="1191800" y="81602"/>
                </a:lnTo>
                <a:lnTo>
                  <a:pt x="1252659" y="113973"/>
                </a:lnTo>
                <a:lnTo>
                  <a:pt x="1311213" y="151740"/>
                </a:lnTo>
                <a:lnTo>
                  <a:pt x="1367107" y="194902"/>
                </a:lnTo>
                <a:lnTo>
                  <a:pt x="1419986" y="243459"/>
                </a:lnTo>
                <a:lnTo>
                  <a:pt x="2006726" y="831722"/>
                </a:lnTo>
                <a:lnTo>
                  <a:pt x="1419986" y="1418463"/>
                </a:lnTo>
                <a:lnTo>
                  <a:pt x="1367107" y="1467019"/>
                </a:lnTo>
                <a:lnTo>
                  <a:pt x="1311213" y="1510181"/>
                </a:lnTo>
                <a:lnTo>
                  <a:pt x="1252659" y="1547948"/>
                </a:lnTo>
                <a:lnTo>
                  <a:pt x="1191800" y="1580319"/>
                </a:lnTo>
                <a:lnTo>
                  <a:pt x="1128991" y="1607295"/>
                </a:lnTo>
                <a:lnTo>
                  <a:pt x="1064586" y="1628876"/>
                </a:lnTo>
                <a:lnTo>
                  <a:pt x="998940" y="1645061"/>
                </a:lnTo>
                <a:lnTo>
                  <a:pt x="932408" y="1655852"/>
                </a:lnTo>
                <a:lnTo>
                  <a:pt x="865343" y="1661247"/>
                </a:lnTo>
                <a:lnTo>
                  <a:pt x="831723" y="1661922"/>
                </a:lnTo>
                <a:close/>
              </a:path>
            </a:pathLst>
          </a:custGeom>
          <a:solidFill>
            <a:srgbClr val="01CF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7"/>
          <p:cNvSpPr/>
          <p:nvPr/>
        </p:nvSpPr>
        <p:spPr>
          <a:xfrm>
            <a:off x="2337909" y="1514298"/>
            <a:ext cx="1738663" cy="1442732"/>
          </a:xfrm>
          <a:custGeom>
            <a:avLst/>
            <a:gdLst/>
            <a:ahLst/>
            <a:cxnLst/>
            <a:rect l="l" t="t" r="r" b="b"/>
            <a:pathLst>
              <a:path w="2033270" h="1687195">
                <a:moveTo>
                  <a:pt x="885444" y="1687067"/>
                </a:moveTo>
                <a:lnTo>
                  <a:pt x="804672" y="1687067"/>
                </a:lnTo>
                <a:lnTo>
                  <a:pt x="763524" y="1684020"/>
                </a:lnTo>
                <a:lnTo>
                  <a:pt x="723900" y="1679447"/>
                </a:lnTo>
                <a:lnTo>
                  <a:pt x="643127" y="1664208"/>
                </a:lnTo>
                <a:lnTo>
                  <a:pt x="605027" y="1653539"/>
                </a:lnTo>
                <a:lnTo>
                  <a:pt x="565403" y="1641347"/>
                </a:lnTo>
                <a:lnTo>
                  <a:pt x="527304" y="1626108"/>
                </a:lnTo>
                <a:lnTo>
                  <a:pt x="489204" y="1609343"/>
                </a:lnTo>
                <a:lnTo>
                  <a:pt x="452627" y="1591055"/>
                </a:lnTo>
                <a:lnTo>
                  <a:pt x="416051" y="1571243"/>
                </a:lnTo>
                <a:lnTo>
                  <a:pt x="345947" y="1525524"/>
                </a:lnTo>
                <a:lnTo>
                  <a:pt x="278891" y="1470659"/>
                </a:lnTo>
                <a:lnTo>
                  <a:pt x="217931" y="1409700"/>
                </a:lnTo>
                <a:lnTo>
                  <a:pt x="190499" y="1376171"/>
                </a:lnTo>
                <a:lnTo>
                  <a:pt x="164591" y="1342644"/>
                </a:lnTo>
                <a:lnTo>
                  <a:pt x="140207" y="1309115"/>
                </a:lnTo>
                <a:lnTo>
                  <a:pt x="117347" y="1272540"/>
                </a:lnTo>
                <a:lnTo>
                  <a:pt x="97535" y="1235963"/>
                </a:lnTo>
                <a:lnTo>
                  <a:pt x="79247" y="1199388"/>
                </a:lnTo>
                <a:lnTo>
                  <a:pt x="62483" y="1161288"/>
                </a:lnTo>
                <a:lnTo>
                  <a:pt x="47244" y="1123188"/>
                </a:lnTo>
                <a:lnTo>
                  <a:pt x="35051" y="1085088"/>
                </a:lnTo>
                <a:lnTo>
                  <a:pt x="24383" y="1045463"/>
                </a:lnTo>
                <a:lnTo>
                  <a:pt x="16763" y="1005840"/>
                </a:lnTo>
                <a:lnTo>
                  <a:pt x="9144" y="964692"/>
                </a:lnTo>
                <a:lnTo>
                  <a:pt x="4571" y="925067"/>
                </a:lnTo>
                <a:lnTo>
                  <a:pt x="1523" y="885444"/>
                </a:lnTo>
                <a:lnTo>
                  <a:pt x="0" y="844295"/>
                </a:lnTo>
                <a:lnTo>
                  <a:pt x="1523" y="803148"/>
                </a:lnTo>
                <a:lnTo>
                  <a:pt x="4571" y="763524"/>
                </a:lnTo>
                <a:lnTo>
                  <a:pt x="9144" y="723900"/>
                </a:lnTo>
                <a:lnTo>
                  <a:pt x="15239" y="682751"/>
                </a:lnTo>
                <a:lnTo>
                  <a:pt x="24383" y="643127"/>
                </a:lnTo>
                <a:lnTo>
                  <a:pt x="35051" y="603503"/>
                </a:lnTo>
                <a:lnTo>
                  <a:pt x="47244" y="565403"/>
                </a:lnTo>
                <a:lnTo>
                  <a:pt x="62483" y="527304"/>
                </a:lnTo>
                <a:lnTo>
                  <a:pt x="79247" y="489204"/>
                </a:lnTo>
                <a:lnTo>
                  <a:pt x="97535" y="451104"/>
                </a:lnTo>
                <a:lnTo>
                  <a:pt x="117347" y="416052"/>
                </a:lnTo>
                <a:lnTo>
                  <a:pt x="138683" y="379475"/>
                </a:lnTo>
                <a:lnTo>
                  <a:pt x="163067" y="345948"/>
                </a:lnTo>
                <a:lnTo>
                  <a:pt x="188975" y="310895"/>
                </a:lnTo>
                <a:lnTo>
                  <a:pt x="246887" y="246887"/>
                </a:lnTo>
                <a:lnTo>
                  <a:pt x="310895" y="188975"/>
                </a:lnTo>
                <a:lnTo>
                  <a:pt x="345947" y="163067"/>
                </a:lnTo>
                <a:lnTo>
                  <a:pt x="379475" y="138683"/>
                </a:lnTo>
                <a:lnTo>
                  <a:pt x="416051" y="117347"/>
                </a:lnTo>
                <a:lnTo>
                  <a:pt x="451104" y="97535"/>
                </a:lnTo>
                <a:lnTo>
                  <a:pt x="489204" y="79247"/>
                </a:lnTo>
                <a:lnTo>
                  <a:pt x="527304" y="62483"/>
                </a:lnTo>
                <a:lnTo>
                  <a:pt x="565403" y="47244"/>
                </a:lnTo>
                <a:lnTo>
                  <a:pt x="603503" y="35051"/>
                </a:lnTo>
                <a:lnTo>
                  <a:pt x="643127" y="24383"/>
                </a:lnTo>
                <a:lnTo>
                  <a:pt x="682751" y="15239"/>
                </a:lnTo>
                <a:lnTo>
                  <a:pt x="722375" y="9144"/>
                </a:lnTo>
                <a:lnTo>
                  <a:pt x="763524" y="4571"/>
                </a:lnTo>
                <a:lnTo>
                  <a:pt x="803148" y="1523"/>
                </a:lnTo>
                <a:lnTo>
                  <a:pt x="844296" y="0"/>
                </a:lnTo>
                <a:lnTo>
                  <a:pt x="883919" y="1523"/>
                </a:lnTo>
                <a:lnTo>
                  <a:pt x="925067" y="4571"/>
                </a:lnTo>
                <a:lnTo>
                  <a:pt x="964692" y="9144"/>
                </a:lnTo>
                <a:lnTo>
                  <a:pt x="1005839" y="15239"/>
                </a:lnTo>
                <a:lnTo>
                  <a:pt x="1045463" y="24383"/>
                </a:lnTo>
                <a:lnTo>
                  <a:pt x="1051124" y="25907"/>
                </a:lnTo>
                <a:lnTo>
                  <a:pt x="806196" y="25907"/>
                </a:lnTo>
                <a:lnTo>
                  <a:pt x="766572" y="28956"/>
                </a:lnTo>
                <a:lnTo>
                  <a:pt x="726948" y="33528"/>
                </a:lnTo>
                <a:lnTo>
                  <a:pt x="649224" y="48768"/>
                </a:lnTo>
                <a:lnTo>
                  <a:pt x="611124" y="59435"/>
                </a:lnTo>
                <a:lnTo>
                  <a:pt x="574548" y="71627"/>
                </a:lnTo>
                <a:lnTo>
                  <a:pt x="536447" y="85344"/>
                </a:lnTo>
                <a:lnTo>
                  <a:pt x="499871" y="100583"/>
                </a:lnTo>
                <a:lnTo>
                  <a:pt x="464819" y="118871"/>
                </a:lnTo>
                <a:lnTo>
                  <a:pt x="428244" y="138683"/>
                </a:lnTo>
                <a:lnTo>
                  <a:pt x="394715" y="160019"/>
                </a:lnTo>
                <a:lnTo>
                  <a:pt x="361187" y="182879"/>
                </a:lnTo>
                <a:lnTo>
                  <a:pt x="327659" y="208787"/>
                </a:lnTo>
                <a:lnTo>
                  <a:pt x="265175" y="265176"/>
                </a:lnTo>
                <a:lnTo>
                  <a:pt x="236219" y="295655"/>
                </a:lnTo>
                <a:lnTo>
                  <a:pt x="184403" y="359663"/>
                </a:lnTo>
                <a:lnTo>
                  <a:pt x="161543" y="393191"/>
                </a:lnTo>
                <a:lnTo>
                  <a:pt x="138683" y="428244"/>
                </a:lnTo>
                <a:lnTo>
                  <a:pt x="102107" y="498347"/>
                </a:lnTo>
                <a:lnTo>
                  <a:pt x="85344" y="536447"/>
                </a:lnTo>
                <a:lnTo>
                  <a:pt x="71627" y="573024"/>
                </a:lnTo>
                <a:lnTo>
                  <a:pt x="59435" y="611124"/>
                </a:lnTo>
                <a:lnTo>
                  <a:pt x="48768" y="649224"/>
                </a:lnTo>
                <a:lnTo>
                  <a:pt x="41147" y="687324"/>
                </a:lnTo>
                <a:lnTo>
                  <a:pt x="35051" y="726948"/>
                </a:lnTo>
                <a:lnTo>
                  <a:pt x="30480" y="765048"/>
                </a:lnTo>
                <a:lnTo>
                  <a:pt x="27431" y="804672"/>
                </a:lnTo>
                <a:lnTo>
                  <a:pt x="25907" y="844296"/>
                </a:lnTo>
                <a:lnTo>
                  <a:pt x="27431" y="882396"/>
                </a:lnTo>
                <a:lnTo>
                  <a:pt x="28956" y="922019"/>
                </a:lnTo>
                <a:lnTo>
                  <a:pt x="35051" y="961644"/>
                </a:lnTo>
                <a:lnTo>
                  <a:pt x="41147" y="999744"/>
                </a:lnTo>
                <a:lnTo>
                  <a:pt x="48768" y="1037844"/>
                </a:lnTo>
                <a:lnTo>
                  <a:pt x="59435" y="1077467"/>
                </a:lnTo>
                <a:lnTo>
                  <a:pt x="71627" y="1114044"/>
                </a:lnTo>
                <a:lnTo>
                  <a:pt x="85344" y="1152144"/>
                </a:lnTo>
                <a:lnTo>
                  <a:pt x="102107" y="1188719"/>
                </a:lnTo>
                <a:lnTo>
                  <a:pt x="118871" y="1223771"/>
                </a:lnTo>
                <a:lnTo>
                  <a:pt x="138683" y="1258823"/>
                </a:lnTo>
                <a:lnTo>
                  <a:pt x="160019" y="1293875"/>
                </a:lnTo>
                <a:lnTo>
                  <a:pt x="208787" y="1360931"/>
                </a:lnTo>
                <a:lnTo>
                  <a:pt x="236219" y="1391412"/>
                </a:lnTo>
                <a:lnTo>
                  <a:pt x="265175" y="1421892"/>
                </a:lnTo>
                <a:lnTo>
                  <a:pt x="295655" y="1450848"/>
                </a:lnTo>
                <a:lnTo>
                  <a:pt x="327659" y="1478279"/>
                </a:lnTo>
                <a:lnTo>
                  <a:pt x="359663" y="1504188"/>
                </a:lnTo>
                <a:lnTo>
                  <a:pt x="393191" y="1527047"/>
                </a:lnTo>
                <a:lnTo>
                  <a:pt x="428244" y="1548383"/>
                </a:lnTo>
                <a:lnTo>
                  <a:pt x="463295" y="1568196"/>
                </a:lnTo>
                <a:lnTo>
                  <a:pt x="499871" y="1586483"/>
                </a:lnTo>
                <a:lnTo>
                  <a:pt x="573024" y="1616963"/>
                </a:lnTo>
                <a:lnTo>
                  <a:pt x="611124" y="1629155"/>
                </a:lnTo>
                <a:lnTo>
                  <a:pt x="687324" y="1647443"/>
                </a:lnTo>
                <a:lnTo>
                  <a:pt x="726948" y="1653539"/>
                </a:lnTo>
                <a:lnTo>
                  <a:pt x="765048" y="1658112"/>
                </a:lnTo>
                <a:lnTo>
                  <a:pt x="804672" y="1661159"/>
                </a:lnTo>
                <a:lnTo>
                  <a:pt x="844296" y="1662683"/>
                </a:lnTo>
                <a:lnTo>
                  <a:pt x="1051124" y="1662683"/>
                </a:lnTo>
                <a:lnTo>
                  <a:pt x="1045463" y="1664208"/>
                </a:lnTo>
                <a:lnTo>
                  <a:pt x="966215" y="1679447"/>
                </a:lnTo>
                <a:lnTo>
                  <a:pt x="925067" y="1684020"/>
                </a:lnTo>
                <a:lnTo>
                  <a:pt x="885444" y="1687067"/>
                </a:lnTo>
                <a:close/>
              </a:path>
              <a:path w="2033270" h="1687195">
                <a:moveTo>
                  <a:pt x="2001035" y="844295"/>
                </a:moveTo>
                <a:lnTo>
                  <a:pt x="1423415" y="265176"/>
                </a:lnTo>
                <a:lnTo>
                  <a:pt x="1392935" y="236219"/>
                </a:lnTo>
                <a:lnTo>
                  <a:pt x="1360931" y="208787"/>
                </a:lnTo>
                <a:lnTo>
                  <a:pt x="1328927" y="184403"/>
                </a:lnTo>
                <a:lnTo>
                  <a:pt x="1295400" y="160019"/>
                </a:lnTo>
                <a:lnTo>
                  <a:pt x="1260348" y="138683"/>
                </a:lnTo>
                <a:lnTo>
                  <a:pt x="1225296" y="118871"/>
                </a:lnTo>
                <a:lnTo>
                  <a:pt x="1152144" y="85344"/>
                </a:lnTo>
                <a:lnTo>
                  <a:pt x="1115567" y="71627"/>
                </a:lnTo>
                <a:lnTo>
                  <a:pt x="1077467" y="59435"/>
                </a:lnTo>
                <a:lnTo>
                  <a:pt x="1039367" y="48768"/>
                </a:lnTo>
                <a:lnTo>
                  <a:pt x="961644" y="33528"/>
                </a:lnTo>
                <a:lnTo>
                  <a:pt x="923544" y="28956"/>
                </a:lnTo>
                <a:lnTo>
                  <a:pt x="883919" y="25907"/>
                </a:lnTo>
                <a:lnTo>
                  <a:pt x="1051124" y="25907"/>
                </a:lnTo>
                <a:lnTo>
                  <a:pt x="1123187" y="47244"/>
                </a:lnTo>
                <a:lnTo>
                  <a:pt x="1199387" y="77723"/>
                </a:lnTo>
                <a:lnTo>
                  <a:pt x="1235963" y="96011"/>
                </a:lnTo>
                <a:lnTo>
                  <a:pt x="1309115" y="138683"/>
                </a:lnTo>
                <a:lnTo>
                  <a:pt x="1342644" y="163067"/>
                </a:lnTo>
                <a:lnTo>
                  <a:pt x="1376171" y="188975"/>
                </a:lnTo>
                <a:lnTo>
                  <a:pt x="1409700" y="216408"/>
                </a:lnTo>
                <a:lnTo>
                  <a:pt x="2028443" y="835151"/>
                </a:lnTo>
                <a:lnTo>
                  <a:pt x="2010155" y="835151"/>
                </a:lnTo>
                <a:lnTo>
                  <a:pt x="2001035" y="844295"/>
                </a:lnTo>
                <a:close/>
              </a:path>
              <a:path w="2033270" h="1687195">
                <a:moveTo>
                  <a:pt x="2010155" y="853439"/>
                </a:moveTo>
                <a:lnTo>
                  <a:pt x="2001035" y="844295"/>
                </a:lnTo>
                <a:lnTo>
                  <a:pt x="2010155" y="835151"/>
                </a:lnTo>
                <a:lnTo>
                  <a:pt x="2010155" y="853439"/>
                </a:lnTo>
                <a:close/>
              </a:path>
              <a:path w="2033270" h="1687195">
                <a:moveTo>
                  <a:pt x="2028443" y="853439"/>
                </a:moveTo>
                <a:lnTo>
                  <a:pt x="2010155" y="853439"/>
                </a:lnTo>
                <a:lnTo>
                  <a:pt x="2010155" y="835151"/>
                </a:lnTo>
                <a:lnTo>
                  <a:pt x="2028443" y="835151"/>
                </a:lnTo>
                <a:lnTo>
                  <a:pt x="2033016" y="839724"/>
                </a:lnTo>
                <a:lnTo>
                  <a:pt x="2033016" y="847344"/>
                </a:lnTo>
                <a:lnTo>
                  <a:pt x="2028443" y="853439"/>
                </a:lnTo>
                <a:close/>
              </a:path>
              <a:path w="2033270" h="1687195">
                <a:moveTo>
                  <a:pt x="1051124" y="1662683"/>
                </a:moveTo>
                <a:lnTo>
                  <a:pt x="844296" y="1662683"/>
                </a:lnTo>
                <a:lnTo>
                  <a:pt x="883919" y="1661159"/>
                </a:lnTo>
                <a:lnTo>
                  <a:pt x="922019" y="1658112"/>
                </a:lnTo>
                <a:lnTo>
                  <a:pt x="961644" y="1653539"/>
                </a:lnTo>
                <a:lnTo>
                  <a:pt x="999744" y="1647443"/>
                </a:lnTo>
                <a:lnTo>
                  <a:pt x="1039367" y="1639824"/>
                </a:lnTo>
                <a:lnTo>
                  <a:pt x="1077467" y="1629155"/>
                </a:lnTo>
                <a:lnTo>
                  <a:pt x="1115567" y="1616963"/>
                </a:lnTo>
                <a:lnTo>
                  <a:pt x="1152144" y="1603247"/>
                </a:lnTo>
                <a:lnTo>
                  <a:pt x="1225296" y="1569720"/>
                </a:lnTo>
                <a:lnTo>
                  <a:pt x="1260348" y="1549908"/>
                </a:lnTo>
                <a:lnTo>
                  <a:pt x="1293875" y="1528571"/>
                </a:lnTo>
                <a:lnTo>
                  <a:pt x="1360931" y="1479804"/>
                </a:lnTo>
                <a:lnTo>
                  <a:pt x="1392935" y="1452371"/>
                </a:lnTo>
                <a:lnTo>
                  <a:pt x="1423415" y="1423415"/>
                </a:lnTo>
                <a:lnTo>
                  <a:pt x="2001035" y="844295"/>
                </a:lnTo>
                <a:lnTo>
                  <a:pt x="2010155" y="853439"/>
                </a:lnTo>
                <a:lnTo>
                  <a:pt x="2028443" y="853439"/>
                </a:lnTo>
                <a:lnTo>
                  <a:pt x="1441704" y="1440179"/>
                </a:lnTo>
                <a:lnTo>
                  <a:pt x="1409700" y="1470659"/>
                </a:lnTo>
                <a:lnTo>
                  <a:pt x="1377696" y="1498092"/>
                </a:lnTo>
                <a:lnTo>
                  <a:pt x="1344167" y="1524000"/>
                </a:lnTo>
                <a:lnTo>
                  <a:pt x="1309115" y="1548383"/>
                </a:lnTo>
                <a:lnTo>
                  <a:pt x="1274063" y="1571243"/>
                </a:lnTo>
                <a:lnTo>
                  <a:pt x="1237487" y="1591055"/>
                </a:lnTo>
                <a:lnTo>
                  <a:pt x="1199387" y="1609343"/>
                </a:lnTo>
                <a:lnTo>
                  <a:pt x="1162812" y="1626108"/>
                </a:lnTo>
                <a:lnTo>
                  <a:pt x="1123187" y="1639824"/>
                </a:lnTo>
                <a:lnTo>
                  <a:pt x="1085087" y="1653539"/>
                </a:lnTo>
                <a:lnTo>
                  <a:pt x="1051124" y="1662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object 18"/>
          <p:cNvSpPr/>
          <p:nvPr/>
        </p:nvSpPr>
        <p:spPr>
          <a:xfrm>
            <a:off x="2391340" y="1567730"/>
            <a:ext cx="1337066" cy="13344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object 19"/>
          <p:cNvSpPr/>
          <p:nvPr/>
        </p:nvSpPr>
        <p:spPr>
          <a:xfrm>
            <a:off x="2386127" y="1562516"/>
            <a:ext cx="1348794" cy="1347708"/>
          </a:xfrm>
          <a:custGeom>
            <a:avLst/>
            <a:gdLst/>
            <a:ahLst/>
            <a:cxnLst/>
            <a:rect l="l" t="t" r="r" b="b"/>
            <a:pathLst>
              <a:path w="1577339" h="1576070">
                <a:moveTo>
                  <a:pt x="829056" y="1575816"/>
                </a:moveTo>
                <a:lnTo>
                  <a:pt x="748283" y="1575816"/>
                </a:lnTo>
                <a:lnTo>
                  <a:pt x="708659" y="1572767"/>
                </a:lnTo>
                <a:lnTo>
                  <a:pt x="629412" y="1560575"/>
                </a:lnTo>
                <a:lnTo>
                  <a:pt x="591312" y="1551432"/>
                </a:lnTo>
                <a:lnTo>
                  <a:pt x="518159" y="1528572"/>
                </a:lnTo>
                <a:lnTo>
                  <a:pt x="481583" y="1514856"/>
                </a:lnTo>
                <a:lnTo>
                  <a:pt x="446532" y="1498091"/>
                </a:lnTo>
                <a:lnTo>
                  <a:pt x="379475" y="1461516"/>
                </a:lnTo>
                <a:lnTo>
                  <a:pt x="316991" y="1420367"/>
                </a:lnTo>
                <a:lnTo>
                  <a:pt x="286512" y="1395983"/>
                </a:lnTo>
                <a:lnTo>
                  <a:pt x="231648" y="1345691"/>
                </a:lnTo>
                <a:lnTo>
                  <a:pt x="204216" y="1318259"/>
                </a:lnTo>
                <a:lnTo>
                  <a:pt x="156972" y="1260348"/>
                </a:lnTo>
                <a:lnTo>
                  <a:pt x="134112" y="1228343"/>
                </a:lnTo>
                <a:lnTo>
                  <a:pt x="94488" y="1164335"/>
                </a:lnTo>
                <a:lnTo>
                  <a:pt x="77724" y="1129283"/>
                </a:lnTo>
                <a:lnTo>
                  <a:pt x="47244" y="1059180"/>
                </a:lnTo>
                <a:lnTo>
                  <a:pt x="35052" y="1022604"/>
                </a:lnTo>
                <a:lnTo>
                  <a:pt x="24383" y="984504"/>
                </a:lnTo>
                <a:lnTo>
                  <a:pt x="15240" y="946404"/>
                </a:lnTo>
                <a:lnTo>
                  <a:pt x="9144" y="908304"/>
                </a:lnTo>
                <a:lnTo>
                  <a:pt x="4572" y="868680"/>
                </a:lnTo>
                <a:lnTo>
                  <a:pt x="1524" y="829056"/>
                </a:lnTo>
                <a:lnTo>
                  <a:pt x="0" y="787908"/>
                </a:lnTo>
                <a:lnTo>
                  <a:pt x="1524" y="748283"/>
                </a:lnTo>
                <a:lnTo>
                  <a:pt x="4572" y="707136"/>
                </a:lnTo>
                <a:lnTo>
                  <a:pt x="9144" y="667512"/>
                </a:lnTo>
                <a:lnTo>
                  <a:pt x="15240" y="629412"/>
                </a:lnTo>
                <a:lnTo>
                  <a:pt x="24383" y="591312"/>
                </a:lnTo>
                <a:lnTo>
                  <a:pt x="35052" y="553212"/>
                </a:lnTo>
                <a:lnTo>
                  <a:pt x="47244" y="516636"/>
                </a:lnTo>
                <a:lnTo>
                  <a:pt x="94488" y="411479"/>
                </a:lnTo>
                <a:lnTo>
                  <a:pt x="134112" y="347472"/>
                </a:lnTo>
                <a:lnTo>
                  <a:pt x="179832" y="286512"/>
                </a:lnTo>
                <a:lnTo>
                  <a:pt x="230124" y="230124"/>
                </a:lnTo>
                <a:lnTo>
                  <a:pt x="286512" y="179832"/>
                </a:lnTo>
                <a:lnTo>
                  <a:pt x="316991" y="155448"/>
                </a:lnTo>
                <a:lnTo>
                  <a:pt x="411480" y="94487"/>
                </a:lnTo>
                <a:lnTo>
                  <a:pt x="481583" y="60960"/>
                </a:lnTo>
                <a:lnTo>
                  <a:pt x="553212" y="35052"/>
                </a:lnTo>
                <a:lnTo>
                  <a:pt x="591312" y="24383"/>
                </a:lnTo>
                <a:lnTo>
                  <a:pt x="629412" y="15240"/>
                </a:lnTo>
                <a:lnTo>
                  <a:pt x="707136" y="3048"/>
                </a:lnTo>
                <a:lnTo>
                  <a:pt x="748283" y="0"/>
                </a:lnTo>
                <a:lnTo>
                  <a:pt x="829056" y="0"/>
                </a:lnTo>
                <a:lnTo>
                  <a:pt x="868680" y="3048"/>
                </a:lnTo>
                <a:lnTo>
                  <a:pt x="908304" y="7620"/>
                </a:lnTo>
                <a:lnTo>
                  <a:pt x="946404" y="15240"/>
                </a:lnTo>
                <a:lnTo>
                  <a:pt x="984504" y="24383"/>
                </a:lnTo>
                <a:lnTo>
                  <a:pt x="789432" y="24383"/>
                </a:lnTo>
                <a:lnTo>
                  <a:pt x="749808" y="25908"/>
                </a:lnTo>
                <a:lnTo>
                  <a:pt x="710183" y="28956"/>
                </a:lnTo>
                <a:lnTo>
                  <a:pt x="672083" y="33528"/>
                </a:lnTo>
                <a:lnTo>
                  <a:pt x="597408" y="48768"/>
                </a:lnTo>
                <a:lnTo>
                  <a:pt x="562356" y="59436"/>
                </a:lnTo>
                <a:lnTo>
                  <a:pt x="525780" y="70104"/>
                </a:lnTo>
                <a:lnTo>
                  <a:pt x="457200" y="99060"/>
                </a:lnTo>
                <a:lnTo>
                  <a:pt x="393191" y="135636"/>
                </a:lnTo>
                <a:lnTo>
                  <a:pt x="303275" y="198120"/>
                </a:lnTo>
                <a:lnTo>
                  <a:pt x="248412" y="248412"/>
                </a:lnTo>
                <a:lnTo>
                  <a:pt x="199644" y="301752"/>
                </a:lnTo>
                <a:lnTo>
                  <a:pt x="155448" y="361187"/>
                </a:lnTo>
                <a:lnTo>
                  <a:pt x="117348" y="423672"/>
                </a:lnTo>
                <a:lnTo>
                  <a:pt x="85344" y="490728"/>
                </a:lnTo>
                <a:lnTo>
                  <a:pt x="59436" y="560832"/>
                </a:lnTo>
                <a:lnTo>
                  <a:pt x="48767" y="597408"/>
                </a:lnTo>
                <a:lnTo>
                  <a:pt x="33528" y="670560"/>
                </a:lnTo>
                <a:lnTo>
                  <a:pt x="28956" y="708660"/>
                </a:lnTo>
                <a:lnTo>
                  <a:pt x="25908" y="748283"/>
                </a:lnTo>
                <a:lnTo>
                  <a:pt x="25908" y="826008"/>
                </a:lnTo>
                <a:lnTo>
                  <a:pt x="28956" y="865632"/>
                </a:lnTo>
                <a:lnTo>
                  <a:pt x="33528" y="903732"/>
                </a:lnTo>
                <a:lnTo>
                  <a:pt x="41148" y="941832"/>
                </a:lnTo>
                <a:lnTo>
                  <a:pt x="59436" y="1014983"/>
                </a:lnTo>
                <a:lnTo>
                  <a:pt x="85344" y="1085088"/>
                </a:lnTo>
                <a:lnTo>
                  <a:pt x="117348" y="1150620"/>
                </a:lnTo>
                <a:lnTo>
                  <a:pt x="155448" y="1214627"/>
                </a:lnTo>
                <a:lnTo>
                  <a:pt x="199644" y="1272540"/>
                </a:lnTo>
                <a:lnTo>
                  <a:pt x="248412" y="1327404"/>
                </a:lnTo>
                <a:lnTo>
                  <a:pt x="303275" y="1376172"/>
                </a:lnTo>
                <a:lnTo>
                  <a:pt x="361188" y="1420367"/>
                </a:lnTo>
                <a:lnTo>
                  <a:pt x="423672" y="1458467"/>
                </a:lnTo>
                <a:lnTo>
                  <a:pt x="490728" y="1490472"/>
                </a:lnTo>
                <a:lnTo>
                  <a:pt x="560832" y="1516380"/>
                </a:lnTo>
                <a:lnTo>
                  <a:pt x="672083" y="1542288"/>
                </a:lnTo>
                <a:lnTo>
                  <a:pt x="710183" y="1546859"/>
                </a:lnTo>
                <a:lnTo>
                  <a:pt x="748283" y="1549908"/>
                </a:lnTo>
                <a:lnTo>
                  <a:pt x="787908" y="1551432"/>
                </a:lnTo>
                <a:lnTo>
                  <a:pt x="986028" y="1551432"/>
                </a:lnTo>
                <a:lnTo>
                  <a:pt x="947928" y="1560575"/>
                </a:lnTo>
                <a:lnTo>
                  <a:pt x="868680" y="1572767"/>
                </a:lnTo>
                <a:lnTo>
                  <a:pt x="829056" y="1575816"/>
                </a:lnTo>
                <a:close/>
              </a:path>
              <a:path w="1577339" h="1576070">
                <a:moveTo>
                  <a:pt x="986028" y="1551432"/>
                </a:moveTo>
                <a:lnTo>
                  <a:pt x="787908" y="1551432"/>
                </a:lnTo>
                <a:lnTo>
                  <a:pt x="827532" y="1549908"/>
                </a:lnTo>
                <a:lnTo>
                  <a:pt x="865632" y="1546859"/>
                </a:lnTo>
                <a:lnTo>
                  <a:pt x="903732" y="1542288"/>
                </a:lnTo>
                <a:lnTo>
                  <a:pt x="978408" y="1527048"/>
                </a:lnTo>
                <a:lnTo>
                  <a:pt x="1050036" y="1504188"/>
                </a:lnTo>
                <a:lnTo>
                  <a:pt x="1118616" y="1475232"/>
                </a:lnTo>
                <a:lnTo>
                  <a:pt x="1184148" y="1440180"/>
                </a:lnTo>
                <a:lnTo>
                  <a:pt x="1245108" y="1399032"/>
                </a:lnTo>
                <a:lnTo>
                  <a:pt x="1301496" y="1353312"/>
                </a:lnTo>
                <a:lnTo>
                  <a:pt x="1353312" y="1301496"/>
                </a:lnTo>
                <a:lnTo>
                  <a:pt x="1400556" y="1245108"/>
                </a:lnTo>
                <a:lnTo>
                  <a:pt x="1420367" y="1214627"/>
                </a:lnTo>
                <a:lnTo>
                  <a:pt x="1441704" y="1184148"/>
                </a:lnTo>
                <a:lnTo>
                  <a:pt x="1476756" y="1118616"/>
                </a:lnTo>
                <a:lnTo>
                  <a:pt x="1505712" y="1050035"/>
                </a:lnTo>
                <a:lnTo>
                  <a:pt x="1536191" y="941832"/>
                </a:lnTo>
                <a:lnTo>
                  <a:pt x="1548383" y="865632"/>
                </a:lnTo>
                <a:lnTo>
                  <a:pt x="1549966" y="826008"/>
                </a:lnTo>
                <a:lnTo>
                  <a:pt x="1551432" y="787908"/>
                </a:lnTo>
                <a:lnTo>
                  <a:pt x="1549847" y="746760"/>
                </a:lnTo>
                <a:lnTo>
                  <a:pt x="1536191" y="633983"/>
                </a:lnTo>
                <a:lnTo>
                  <a:pt x="1517904" y="560832"/>
                </a:lnTo>
                <a:lnTo>
                  <a:pt x="1491996" y="490728"/>
                </a:lnTo>
                <a:lnTo>
                  <a:pt x="1459991" y="423672"/>
                </a:lnTo>
                <a:lnTo>
                  <a:pt x="1421891" y="361187"/>
                </a:lnTo>
                <a:lnTo>
                  <a:pt x="1377696" y="303275"/>
                </a:lnTo>
                <a:lnTo>
                  <a:pt x="1328928" y="248412"/>
                </a:lnTo>
                <a:lnTo>
                  <a:pt x="1274064" y="199644"/>
                </a:lnTo>
                <a:lnTo>
                  <a:pt x="1216152" y="155448"/>
                </a:lnTo>
                <a:lnTo>
                  <a:pt x="1152144" y="117348"/>
                </a:lnTo>
                <a:lnTo>
                  <a:pt x="1085088" y="85344"/>
                </a:lnTo>
                <a:lnTo>
                  <a:pt x="1014983" y="59436"/>
                </a:lnTo>
                <a:lnTo>
                  <a:pt x="941832" y="39624"/>
                </a:lnTo>
                <a:lnTo>
                  <a:pt x="867156" y="28956"/>
                </a:lnTo>
                <a:lnTo>
                  <a:pt x="827532" y="25908"/>
                </a:lnTo>
                <a:lnTo>
                  <a:pt x="789432" y="24383"/>
                </a:lnTo>
                <a:lnTo>
                  <a:pt x="984504" y="24383"/>
                </a:lnTo>
                <a:lnTo>
                  <a:pt x="1022604" y="35052"/>
                </a:lnTo>
                <a:lnTo>
                  <a:pt x="1059180" y="47244"/>
                </a:lnTo>
                <a:lnTo>
                  <a:pt x="1095756" y="60960"/>
                </a:lnTo>
                <a:lnTo>
                  <a:pt x="1164336" y="94487"/>
                </a:lnTo>
                <a:lnTo>
                  <a:pt x="1260348" y="155448"/>
                </a:lnTo>
                <a:lnTo>
                  <a:pt x="1318259" y="204216"/>
                </a:lnTo>
                <a:lnTo>
                  <a:pt x="1371600" y="257556"/>
                </a:lnTo>
                <a:lnTo>
                  <a:pt x="1420367" y="315468"/>
                </a:lnTo>
                <a:lnTo>
                  <a:pt x="1463040" y="377952"/>
                </a:lnTo>
                <a:lnTo>
                  <a:pt x="1499616" y="445008"/>
                </a:lnTo>
                <a:lnTo>
                  <a:pt x="1514856" y="480060"/>
                </a:lnTo>
                <a:lnTo>
                  <a:pt x="1528572" y="516636"/>
                </a:lnTo>
                <a:lnTo>
                  <a:pt x="1540764" y="553212"/>
                </a:lnTo>
                <a:lnTo>
                  <a:pt x="1560575" y="627887"/>
                </a:lnTo>
                <a:lnTo>
                  <a:pt x="1568196" y="667512"/>
                </a:lnTo>
                <a:lnTo>
                  <a:pt x="1572767" y="707136"/>
                </a:lnTo>
                <a:lnTo>
                  <a:pt x="1575816" y="746760"/>
                </a:lnTo>
                <a:lnTo>
                  <a:pt x="1577340" y="787908"/>
                </a:lnTo>
                <a:lnTo>
                  <a:pt x="1575816" y="827532"/>
                </a:lnTo>
                <a:lnTo>
                  <a:pt x="1572767" y="868680"/>
                </a:lnTo>
                <a:lnTo>
                  <a:pt x="1568196" y="906780"/>
                </a:lnTo>
                <a:lnTo>
                  <a:pt x="1560575" y="946404"/>
                </a:lnTo>
                <a:lnTo>
                  <a:pt x="1552956" y="984504"/>
                </a:lnTo>
                <a:lnTo>
                  <a:pt x="1542288" y="1022604"/>
                </a:lnTo>
                <a:lnTo>
                  <a:pt x="1528572" y="1059180"/>
                </a:lnTo>
                <a:lnTo>
                  <a:pt x="1499616" y="1129283"/>
                </a:lnTo>
                <a:lnTo>
                  <a:pt x="1463040" y="1196340"/>
                </a:lnTo>
                <a:lnTo>
                  <a:pt x="1397508" y="1289304"/>
                </a:lnTo>
                <a:lnTo>
                  <a:pt x="1371600" y="1318259"/>
                </a:lnTo>
                <a:lnTo>
                  <a:pt x="1318259" y="1371600"/>
                </a:lnTo>
                <a:lnTo>
                  <a:pt x="1229867" y="1441704"/>
                </a:lnTo>
                <a:lnTo>
                  <a:pt x="1164336" y="1481327"/>
                </a:lnTo>
                <a:lnTo>
                  <a:pt x="1095756" y="1514856"/>
                </a:lnTo>
                <a:lnTo>
                  <a:pt x="1059180" y="1528572"/>
                </a:lnTo>
                <a:lnTo>
                  <a:pt x="1022604" y="1540764"/>
                </a:lnTo>
                <a:lnTo>
                  <a:pt x="986028" y="1551432"/>
                </a:lnTo>
                <a:close/>
              </a:path>
            </a:pathLst>
          </a:custGeom>
          <a:solidFill>
            <a:srgbClr val="01CF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object 20"/>
          <p:cNvSpPr txBox="1"/>
          <p:nvPr/>
        </p:nvSpPr>
        <p:spPr>
          <a:xfrm>
            <a:off x="2689356" y="2095554"/>
            <a:ext cx="742814" cy="23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539" spc="-137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S</a:t>
            </a:r>
            <a:r>
              <a:rPr sz="1539" spc="107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t</a:t>
            </a:r>
            <a:r>
              <a:rPr sz="1539" spc="56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ud</a:t>
            </a:r>
            <a:r>
              <a:rPr sz="1539" spc="97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e</a:t>
            </a:r>
            <a:r>
              <a:rPr sz="1539" spc="38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n</a:t>
            </a:r>
            <a:r>
              <a:rPr sz="1539" spc="107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t</a:t>
            </a:r>
            <a:r>
              <a:rPr lang="it-IT" sz="1539" spc="107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i</a:t>
            </a:r>
            <a:endParaRPr sz="1539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7956" y="2998586"/>
            <a:ext cx="1567294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010" marR="48326" indent="-147150">
              <a:lnSpc>
                <a:spcPts val="1693"/>
              </a:lnSpc>
              <a:spcBef>
                <a:spcPts val="307"/>
              </a:spcBef>
              <a:buChar char="•"/>
              <a:tabLst>
                <a:tab pos="157467" algn="l"/>
              </a:tabLst>
            </a:pPr>
            <a:r>
              <a:rPr sz="1539" spc="4" dirty="0">
                <a:solidFill>
                  <a:srgbClr val="333333"/>
                </a:solidFill>
                <a:latin typeface="Calibri"/>
              </a:rPr>
              <a:t>RIS</a:t>
            </a:r>
            <a:r>
              <a:rPr lang="it-IT" sz="1539" spc="4" dirty="0">
                <a:solidFill>
                  <a:srgbClr val="333333"/>
                </a:solidFill>
                <a:latin typeface="Calibri"/>
              </a:rPr>
              <a:t> </a:t>
            </a:r>
            <a:r>
              <a:rPr sz="1539" spc="4" dirty="0">
                <a:solidFill>
                  <a:srgbClr val="333333"/>
                </a:solidFill>
                <a:latin typeface="Calibri"/>
              </a:rPr>
              <a:t>Fellowships</a:t>
            </a:r>
            <a:endParaRPr lang="it-IT" sz="1539" spc="4" dirty="0">
              <a:solidFill>
                <a:srgbClr val="333333"/>
              </a:solidFill>
              <a:latin typeface="Calibri"/>
            </a:endParaRPr>
          </a:p>
          <a:p>
            <a:pPr marL="158010" marR="48326" indent="-147150">
              <a:lnSpc>
                <a:spcPts val="1693"/>
              </a:lnSpc>
              <a:spcBef>
                <a:spcPts val="307"/>
              </a:spcBef>
              <a:buChar char="•"/>
              <a:tabLst>
                <a:tab pos="157467" algn="l"/>
              </a:tabLst>
            </a:pPr>
            <a:r>
              <a:rPr lang="it-IT" sz="1539" spc="4" dirty="0">
                <a:solidFill>
                  <a:srgbClr val="333333"/>
                </a:solidFill>
                <a:latin typeface="Calibri"/>
              </a:rPr>
              <a:t>RIS </a:t>
            </a:r>
            <a:r>
              <a:rPr lang="it-IT" sz="1539" spc="4" dirty="0" err="1">
                <a:solidFill>
                  <a:srgbClr val="333333"/>
                </a:solidFill>
                <a:latin typeface="Calibri"/>
              </a:rPr>
              <a:t>Talents</a:t>
            </a:r>
            <a:endParaRPr sz="1539" spc="4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9975" y="1525050"/>
            <a:ext cx="1716400" cy="1421555"/>
          </a:xfrm>
          <a:custGeom>
            <a:avLst/>
            <a:gdLst/>
            <a:ahLst/>
            <a:cxnLst/>
            <a:rect l="l" t="t" r="r" b="b"/>
            <a:pathLst>
              <a:path w="2007235" h="1662430">
                <a:moveTo>
                  <a:pt x="831723" y="1661922"/>
                </a:moveTo>
                <a:lnTo>
                  <a:pt x="764525" y="1659224"/>
                </a:lnTo>
                <a:lnTo>
                  <a:pt x="697682" y="1651131"/>
                </a:lnTo>
                <a:lnTo>
                  <a:pt x="631549" y="1637643"/>
                </a:lnTo>
                <a:lnTo>
                  <a:pt x="566479" y="1618760"/>
                </a:lnTo>
                <a:lnTo>
                  <a:pt x="502828" y="1594481"/>
                </a:lnTo>
                <a:lnTo>
                  <a:pt x="440950" y="1564808"/>
                </a:lnTo>
                <a:lnTo>
                  <a:pt x="381199" y="1529739"/>
                </a:lnTo>
                <a:lnTo>
                  <a:pt x="323931" y="1489275"/>
                </a:lnTo>
                <a:lnTo>
                  <a:pt x="269499" y="1443415"/>
                </a:lnTo>
                <a:lnTo>
                  <a:pt x="218506" y="1392425"/>
                </a:lnTo>
                <a:lnTo>
                  <a:pt x="172646" y="1338017"/>
                </a:lnTo>
                <a:lnTo>
                  <a:pt x="132182" y="1280794"/>
                </a:lnTo>
                <a:lnTo>
                  <a:pt x="97113" y="1221108"/>
                </a:lnTo>
                <a:lnTo>
                  <a:pt x="67440" y="1159309"/>
                </a:lnTo>
                <a:lnTo>
                  <a:pt x="43161" y="1095751"/>
                </a:lnTo>
                <a:lnTo>
                  <a:pt x="24278" y="1030785"/>
                </a:lnTo>
                <a:lnTo>
                  <a:pt x="10790" y="964764"/>
                </a:lnTo>
                <a:lnTo>
                  <a:pt x="2697" y="898038"/>
                </a:lnTo>
                <a:lnTo>
                  <a:pt x="0" y="830961"/>
                </a:lnTo>
                <a:lnTo>
                  <a:pt x="674" y="797400"/>
                </a:lnTo>
                <a:lnTo>
                  <a:pt x="6069" y="730454"/>
                </a:lnTo>
                <a:lnTo>
                  <a:pt x="16860" y="664037"/>
                </a:lnTo>
                <a:lnTo>
                  <a:pt x="33045" y="598499"/>
                </a:lnTo>
                <a:lnTo>
                  <a:pt x="54626" y="534193"/>
                </a:lnTo>
                <a:lnTo>
                  <a:pt x="81602" y="471471"/>
                </a:lnTo>
                <a:lnTo>
                  <a:pt x="113973" y="410684"/>
                </a:lnTo>
                <a:lnTo>
                  <a:pt x="151740" y="352185"/>
                </a:lnTo>
                <a:lnTo>
                  <a:pt x="194902" y="296326"/>
                </a:lnTo>
                <a:lnTo>
                  <a:pt x="243459" y="243459"/>
                </a:lnTo>
                <a:lnTo>
                  <a:pt x="296338" y="194902"/>
                </a:lnTo>
                <a:lnTo>
                  <a:pt x="352232" y="151740"/>
                </a:lnTo>
                <a:lnTo>
                  <a:pt x="410786" y="113973"/>
                </a:lnTo>
                <a:lnTo>
                  <a:pt x="471645" y="81602"/>
                </a:lnTo>
                <a:lnTo>
                  <a:pt x="534454" y="54626"/>
                </a:lnTo>
                <a:lnTo>
                  <a:pt x="598859" y="33045"/>
                </a:lnTo>
                <a:lnTo>
                  <a:pt x="664505" y="16860"/>
                </a:lnTo>
                <a:lnTo>
                  <a:pt x="731037" y="6069"/>
                </a:lnTo>
                <a:lnTo>
                  <a:pt x="798102" y="674"/>
                </a:lnTo>
                <a:lnTo>
                  <a:pt x="831723" y="0"/>
                </a:lnTo>
                <a:lnTo>
                  <a:pt x="865343" y="674"/>
                </a:lnTo>
                <a:lnTo>
                  <a:pt x="932408" y="6069"/>
                </a:lnTo>
                <a:lnTo>
                  <a:pt x="998940" y="16860"/>
                </a:lnTo>
                <a:lnTo>
                  <a:pt x="1064586" y="33045"/>
                </a:lnTo>
                <a:lnTo>
                  <a:pt x="1128991" y="54626"/>
                </a:lnTo>
                <a:lnTo>
                  <a:pt x="1191800" y="81602"/>
                </a:lnTo>
                <a:lnTo>
                  <a:pt x="1252659" y="113973"/>
                </a:lnTo>
                <a:lnTo>
                  <a:pt x="1311213" y="151740"/>
                </a:lnTo>
                <a:lnTo>
                  <a:pt x="1367107" y="194902"/>
                </a:lnTo>
                <a:lnTo>
                  <a:pt x="1419986" y="243459"/>
                </a:lnTo>
                <a:lnTo>
                  <a:pt x="2006726" y="831722"/>
                </a:lnTo>
                <a:lnTo>
                  <a:pt x="1419986" y="1418463"/>
                </a:lnTo>
                <a:lnTo>
                  <a:pt x="1367107" y="1467019"/>
                </a:lnTo>
                <a:lnTo>
                  <a:pt x="1311213" y="1510181"/>
                </a:lnTo>
                <a:lnTo>
                  <a:pt x="1252659" y="1547948"/>
                </a:lnTo>
                <a:lnTo>
                  <a:pt x="1191800" y="1580319"/>
                </a:lnTo>
                <a:lnTo>
                  <a:pt x="1128991" y="1607295"/>
                </a:lnTo>
                <a:lnTo>
                  <a:pt x="1064586" y="1628876"/>
                </a:lnTo>
                <a:lnTo>
                  <a:pt x="998940" y="1645061"/>
                </a:lnTo>
                <a:lnTo>
                  <a:pt x="932408" y="1655852"/>
                </a:lnTo>
                <a:lnTo>
                  <a:pt x="865343" y="1661247"/>
                </a:lnTo>
                <a:lnTo>
                  <a:pt x="831723" y="1661922"/>
                </a:lnTo>
                <a:close/>
              </a:path>
            </a:pathLst>
          </a:custGeom>
          <a:solidFill>
            <a:srgbClr val="00AFA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object 23"/>
          <p:cNvSpPr/>
          <p:nvPr/>
        </p:nvSpPr>
        <p:spPr>
          <a:xfrm>
            <a:off x="869223" y="1514298"/>
            <a:ext cx="1738663" cy="1442732"/>
          </a:xfrm>
          <a:custGeom>
            <a:avLst/>
            <a:gdLst/>
            <a:ahLst/>
            <a:cxnLst/>
            <a:rect l="l" t="t" r="r" b="b"/>
            <a:pathLst>
              <a:path w="2033270" h="1687195">
                <a:moveTo>
                  <a:pt x="885444" y="1687067"/>
                </a:moveTo>
                <a:lnTo>
                  <a:pt x="804672" y="1687067"/>
                </a:lnTo>
                <a:lnTo>
                  <a:pt x="763524" y="1684020"/>
                </a:lnTo>
                <a:lnTo>
                  <a:pt x="723900" y="1679447"/>
                </a:lnTo>
                <a:lnTo>
                  <a:pt x="643127" y="1664208"/>
                </a:lnTo>
                <a:lnTo>
                  <a:pt x="603503" y="1653539"/>
                </a:lnTo>
                <a:lnTo>
                  <a:pt x="565403" y="1641347"/>
                </a:lnTo>
                <a:lnTo>
                  <a:pt x="527304" y="1626108"/>
                </a:lnTo>
                <a:lnTo>
                  <a:pt x="489204" y="1609343"/>
                </a:lnTo>
                <a:lnTo>
                  <a:pt x="452627" y="1591055"/>
                </a:lnTo>
                <a:lnTo>
                  <a:pt x="416051" y="1571243"/>
                </a:lnTo>
                <a:lnTo>
                  <a:pt x="379475" y="1548383"/>
                </a:lnTo>
                <a:lnTo>
                  <a:pt x="345947" y="1525524"/>
                </a:lnTo>
                <a:lnTo>
                  <a:pt x="278891" y="1470659"/>
                </a:lnTo>
                <a:lnTo>
                  <a:pt x="246887" y="1440179"/>
                </a:lnTo>
                <a:lnTo>
                  <a:pt x="217931" y="1409700"/>
                </a:lnTo>
                <a:lnTo>
                  <a:pt x="188975" y="1376171"/>
                </a:lnTo>
                <a:lnTo>
                  <a:pt x="163067" y="1342644"/>
                </a:lnTo>
                <a:lnTo>
                  <a:pt x="138683" y="1309115"/>
                </a:lnTo>
                <a:lnTo>
                  <a:pt x="117347" y="1272540"/>
                </a:lnTo>
                <a:lnTo>
                  <a:pt x="97535" y="1235963"/>
                </a:lnTo>
                <a:lnTo>
                  <a:pt x="79247" y="1199388"/>
                </a:lnTo>
                <a:lnTo>
                  <a:pt x="62483" y="1161288"/>
                </a:lnTo>
                <a:lnTo>
                  <a:pt x="47244" y="1123188"/>
                </a:lnTo>
                <a:lnTo>
                  <a:pt x="35051" y="1085088"/>
                </a:lnTo>
                <a:lnTo>
                  <a:pt x="24383" y="1045463"/>
                </a:lnTo>
                <a:lnTo>
                  <a:pt x="15239" y="1005840"/>
                </a:lnTo>
                <a:lnTo>
                  <a:pt x="9144" y="964692"/>
                </a:lnTo>
                <a:lnTo>
                  <a:pt x="4571" y="925067"/>
                </a:lnTo>
                <a:lnTo>
                  <a:pt x="1523" y="885444"/>
                </a:lnTo>
                <a:lnTo>
                  <a:pt x="0" y="844295"/>
                </a:lnTo>
                <a:lnTo>
                  <a:pt x="1523" y="803148"/>
                </a:lnTo>
                <a:lnTo>
                  <a:pt x="4571" y="763524"/>
                </a:lnTo>
                <a:lnTo>
                  <a:pt x="9144" y="723900"/>
                </a:lnTo>
                <a:lnTo>
                  <a:pt x="15239" y="682751"/>
                </a:lnTo>
                <a:lnTo>
                  <a:pt x="24383" y="643127"/>
                </a:lnTo>
                <a:lnTo>
                  <a:pt x="35051" y="603503"/>
                </a:lnTo>
                <a:lnTo>
                  <a:pt x="47244" y="565403"/>
                </a:lnTo>
                <a:lnTo>
                  <a:pt x="77723" y="489204"/>
                </a:lnTo>
                <a:lnTo>
                  <a:pt x="96011" y="451104"/>
                </a:lnTo>
                <a:lnTo>
                  <a:pt x="117347" y="416052"/>
                </a:lnTo>
                <a:lnTo>
                  <a:pt x="138683" y="379475"/>
                </a:lnTo>
                <a:lnTo>
                  <a:pt x="163067" y="345948"/>
                </a:lnTo>
                <a:lnTo>
                  <a:pt x="188975" y="310895"/>
                </a:lnTo>
                <a:lnTo>
                  <a:pt x="246887" y="246887"/>
                </a:lnTo>
                <a:lnTo>
                  <a:pt x="310895" y="188975"/>
                </a:lnTo>
                <a:lnTo>
                  <a:pt x="344423" y="163067"/>
                </a:lnTo>
                <a:lnTo>
                  <a:pt x="379475" y="138683"/>
                </a:lnTo>
                <a:lnTo>
                  <a:pt x="414527" y="117347"/>
                </a:lnTo>
                <a:lnTo>
                  <a:pt x="451104" y="97535"/>
                </a:lnTo>
                <a:lnTo>
                  <a:pt x="489204" y="79247"/>
                </a:lnTo>
                <a:lnTo>
                  <a:pt x="525780" y="62483"/>
                </a:lnTo>
                <a:lnTo>
                  <a:pt x="565403" y="47244"/>
                </a:lnTo>
                <a:lnTo>
                  <a:pt x="603503" y="35051"/>
                </a:lnTo>
                <a:lnTo>
                  <a:pt x="643127" y="24383"/>
                </a:lnTo>
                <a:lnTo>
                  <a:pt x="682751" y="15239"/>
                </a:lnTo>
                <a:lnTo>
                  <a:pt x="722375" y="9144"/>
                </a:lnTo>
                <a:lnTo>
                  <a:pt x="763524" y="4571"/>
                </a:lnTo>
                <a:lnTo>
                  <a:pt x="803148" y="1523"/>
                </a:lnTo>
                <a:lnTo>
                  <a:pt x="844296" y="0"/>
                </a:lnTo>
                <a:lnTo>
                  <a:pt x="883919" y="1523"/>
                </a:lnTo>
                <a:lnTo>
                  <a:pt x="925067" y="4571"/>
                </a:lnTo>
                <a:lnTo>
                  <a:pt x="964692" y="9144"/>
                </a:lnTo>
                <a:lnTo>
                  <a:pt x="1004315" y="15239"/>
                </a:lnTo>
                <a:lnTo>
                  <a:pt x="1043939" y="24383"/>
                </a:lnTo>
                <a:lnTo>
                  <a:pt x="1049600" y="25907"/>
                </a:lnTo>
                <a:lnTo>
                  <a:pt x="804672" y="25907"/>
                </a:lnTo>
                <a:lnTo>
                  <a:pt x="766572" y="28956"/>
                </a:lnTo>
                <a:lnTo>
                  <a:pt x="726948" y="33528"/>
                </a:lnTo>
                <a:lnTo>
                  <a:pt x="649224" y="48768"/>
                </a:lnTo>
                <a:lnTo>
                  <a:pt x="611124" y="59435"/>
                </a:lnTo>
                <a:lnTo>
                  <a:pt x="573024" y="71627"/>
                </a:lnTo>
                <a:lnTo>
                  <a:pt x="536447" y="85344"/>
                </a:lnTo>
                <a:lnTo>
                  <a:pt x="499871" y="100583"/>
                </a:lnTo>
                <a:lnTo>
                  <a:pt x="463295" y="118871"/>
                </a:lnTo>
                <a:lnTo>
                  <a:pt x="428244" y="138683"/>
                </a:lnTo>
                <a:lnTo>
                  <a:pt x="394715" y="160019"/>
                </a:lnTo>
                <a:lnTo>
                  <a:pt x="361187" y="182879"/>
                </a:lnTo>
                <a:lnTo>
                  <a:pt x="327659" y="208787"/>
                </a:lnTo>
                <a:lnTo>
                  <a:pt x="295655" y="236219"/>
                </a:lnTo>
                <a:lnTo>
                  <a:pt x="265175" y="265176"/>
                </a:lnTo>
                <a:lnTo>
                  <a:pt x="236219" y="295655"/>
                </a:lnTo>
                <a:lnTo>
                  <a:pt x="208787" y="327659"/>
                </a:lnTo>
                <a:lnTo>
                  <a:pt x="184403" y="359663"/>
                </a:lnTo>
                <a:lnTo>
                  <a:pt x="160019" y="393191"/>
                </a:lnTo>
                <a:lnTo>
                  <a:pt x="138683" y="428244"/>
                </a:lnTo>
                <a:lnTo>
                  <a:pt x="118871" y="463295"/>
                </a:lnTo>
                <a:lnTo>
                  <a:pt x="102107" y="498347"/>
                </a:lnTo>
                <a:lnTo>
                  <a:pt x="85344" y="536447"/>
                </a:lnTo>
                <a:lnTo>
                  <a:pt x="71627" y="573024"/>
                </a:lnTo>
                <a:lnTo>
                  <a:pt x="59435" y="611124"/>
                </a:lnTo>
                <a:lnTo>
                  <a:pt x="48768" y="649224"/>
                </a:lnTo>
                <a:lnTo>
                  <a:pt x="41147" y="687324"/>
                </a:lnTo>
                <a:lnTo>
                  <a:pt x="33527" y="726948"/>
                </a:lnTo>
                <a:lnTo>
                  <a:pt x="28956" y="765048"/>
                </a:lnTo>
                <a:lnTo>
                  <a:pt x="25907" y="804672"/>
                </a:lnTo>
                <a:lnTo>
                  <a:pt x="25907" y="882396"/>
                </a:lnTo>
                <a:lnTo>
                  <a:pt x="28956" y="922019"/>
                </a:lnTo>
                <a:lnTo>
                  <a:pt x="33527" y="961644"/>
                </a:lnTo>
                <a:lnTo>
                  <a:pt x="48768" y="1037844"/>
                </a:lnTo>
                <a:lnTo>
                  <a:pt x="59435" y="1077467"/>
                </a:lnTo>
                <a:lnTo>
                  <a:pt x="71627" y="1114044"/>
                </a:lnTo>
                <a:lnTo>
                  <a:pt x="85344" y="1152144"/>
                </a:lnTo>
                <a:lnTo>
                  <a:pt x="100583" y="1188719"/>
                </a:lnTo>
                <a:lnTo>
                  <a:pt x="118871" y="1223771"/>
                </a:lnTo>
                <a:lnTo>
                  <a:pt x="138683" y="1258823"/>
                </a:lnTo>
                <a:lnTo>
                  <a:pt x="160019" y="1293875"/>
                </a:lnTo>
                <a:lnTo>
                  <a:pt x="208787" y="1360931"/>
                </a:lnTo>
                <a:lnTo>
                  <a:pt x="236219" y="1391412"/>
                </a:lnTo>
                <a:lnTo>
                  <a:pt x="265175" y="1421892"/>
                </a:lnTo>
                <a:lnTo>
                  <a:pt x="295655" y="1450848"/>
                </a:lnTo>
                <a:lnTo>
                  <a:pt x="327659" y="1478279"/>
                </a:lnTo>
                <a:lnTo>
                  <a:pt x="359663" y="1504188"/>
                </a:lnTo>
                <a:lnTo>
                  <a:pt x="393191" y="1527047"/>
                </a:lnTo>
                <a:lnTo>
                  <a:pt x="428244" y="1548383"/>
                </a:lnTo>
                <a:lnTo>
                  <a:pt x="463295" y="1568196"/>
                </a:lnTo>
                <a:lnTo>
                  <a:pt x="499871" y="1586483"/>
                </a:lnTo>
                <a:lnTo>
                  <a:pt x="573024" y="1616963"/>
                </a:lnTo>
                <a:lnTo>
                  <a:pt x="611124" y="1629155"/>
                </a:lnTo>
                <a:lnTo>
                  <a:pt x="687324" y="1647443"/>
                </a:lnTo>
                <a:lnTo>
                  <a:pt x="726948" y="1653539"/>
                </a:lnTo>
                <a:lnTo>
                  <a:pt x="765048" y="1658112"/>
                </a:lnTo>
                <a:lnTo>
                  <a:pt x="804672" y="1661159"/>
                </a:lnTo>
                <a:lnTo>
                  <a:pt x="844296" y="1662683"/>
                </a:lnTo>
                <a:lnTo>
                  <a:pt x="1051124" y="1662683"/>
                </a:lnTo>
                <a:lnTo>
                  <a:pt x="1045463" y="1664208"/>
                </a:lnTo>
                <a:lnTo>
                  <a:pt x="966215" y="1679447"/>
                </a:lnTo>
                <a:lnTo>
                  <a:pt x="925067" y="1684020"/>
                </a:lnTo>
                <a:lnTo>
                  <a:pt x="885444" y="1687067"/>
                </a:lnTo>
                <a:close/>
              </a:path>
              <a:path w="2033270" h="1687195">
                <a:moveTo>
                  <a:pt x="2001035" y="844295"/>
                </a:moveTo>
                <a:lnTo>
                  <a:pt x="1423415" y="265176"/>
                </a:lnTo>
                <a:lnTo>
                  <a:pt x="1392935" y="236219"/>
                </a:lnTo>
                <a:lnTo>
                  <a:pt x="1360931" y="208787"/>
                </a:lnTo>
                <a:lnTo>
                  <a:pt x="1328927" y="184403"/>
                </a:lnTo>
                <a:lnTo>
                  <a:pt x="1295400" y="160019"/>
                </a:lnTo>
                <a:lnTo>
                  <a:pt x="1260348" y="138683"/>
                </a:lnTo>
                <a:lnTo>
                  <a:pt x="1225296" y="118871"/>
                </a:lnTo>
                <a:lnTo>
                  <a:pt x="1152144" y="85344"/>
                </a:lnTo>
                <a:lnTo>
                  <a:pt x="1115567" y="71627"/>
                </a:lnTo>
                <a:lnTo>
                  <a:pt x="1077467" y="59435"/>
                </a:lnTo>
                <a:lnTo>
                  <a:pt x="1039367" y="48768"/>
                </a:lnTo>
                <a:lnTo>
                  <a:pt x="961644" y="33528"/>
                </a:lnTo>
                <a:lnTo>
                  <a:pt x="923544" y="28956"/>
                </a:lnTo>
                <a:lnTo>
                  <a:pt x="883919" y="25907"/>
                </a:lnTo>
                <a:lnTo>
                  <a:pt x="1049600" y="25907"/>
                </a:lnTo>
                <a:lnTo>
                  <a:pt x="1123187" y="47244"/>
                </a:lnTo>
                <a:lnTo>
                  <a:pt x="1199387" y="77723"/>
                </a:lnTo>
                <a:lnTo>
                  <a:pt x="1235963" y="96011"/>
                </a:lnTo>
                <a:lnTo>
                  <a:pt x="1272539" y="117347"/>
                </a:lnTo>
                <a:lnTo>
                  <a:pt x="1307592" y="138683"/>
                </a:lnTo>
                <a:lnTo>
                  <a:pt x="1342644" y="163067"/>
                </a:lnTo>
                <a:lnTo>
                  <a:pt x="1376171" y="188975"/>
                </a:lnTo>
                <a:lnTo>
                  <a:pt x="1409700" y="216408"/>
                </a:lnTo>
                <a:lnTo>
                  <a:pt x="2028443" y="835151"/>
                </a:lnTo>
                <a:lnTo>
                  <a:pt x="2010155" y="835151"/>
                </a:lnTo>
                <a:lnTo>
                  <a:pt x="2001035" y="844295"/>
                </a:lnTo>
                <a:close/>
              </a:path>
              <a:path w="2033270" h="1687195">
                <a:moveTo>
                  <a:pt x="2010155" y="853439"/>
                </a:moveTo>
                <a:lnTo>
                  <a:pt x="2001035" y="844295"/>
                </a:lnTo>
                <a:lnTo>
                  <a:pt x="2010155" y="835151"/>
                </a:lnTo>
                <a:lnTo>
                  <a:pt x="2010155" y="853439"/>
                </a:lnTo>
                <a:close/>
              </a:path>
              <a:path w="2033270" h="1687195">
                <a:moveTo>
                  <a:pt x="2028443" y="853439"/>
                </a:moveTo>
                <a:lnTo>
                  <a:pt x="2010155" y="853439"/>
                </a:lnTo>
                <a:lnTo>
                  <a:pt x="2010155" y="835151"/>
                </a:lnTo>
                <a:lnTo>
                  <a:pt x="2028443" y="835151"/>
                </a:lnTo>
                <a:lnTo>
                  <a:pt x="2033016" y="839724"/>
                </a:lnTo>
                <a:lnTo>
                  <a:pt x="2033016" y="847344"/>
                </a:lnTo>
                <a:lnTo>
                  <a:pt x="2028443" y="853439"/>
                </a:lnTo>
                <a:close/>
              </a:path>
              <a:path w="2033270" h="1687195">
                <a:moveTo>
                  <a:pt x="1051124" y="1662683"/>
                </a:moveTo>
                <a:lnTo>
                  <a:pt x="844296" y="1662683"/>
                </a:lnTo>
                <a:lnTo>
                  <a:pt x="882396" y="1661159"/>
                </a:lnTo>
                <a:lnTo>
                  <a:pt x="922019" y="1658112"/>
                </a:lnTo>
                <a:lnTo>
                  <a:pt x="961644" y="1653539"/>
                </a:lnTo>
                <a:lnTo>
                  <a:pt x="999744" y="1647443"/>
                </a:lnTo>
                <a:lnTo>
                  <a:pt x="1039367" y="1639824"/>
                </a:lnTo>
                <a:lnTo>
                  <a:pt x="1077467" y="1629155"/>
                </a:lnTo>
                <a:lnTo>
                  <a:pt x="1114044" y="1616963"/>
                </a:lnTo>
                <a:lnTo>
                  <a:pt x="1152144" y="1603247"/>
                </a:lnTo>
                <a:lnTo>
                  <a:pt x="1188719" y="1586483"/>
                </a:lnTo>
                <a:lnTo>
                  <a:pt x="1223771" y="1569720"/>
                </a:lnTo>
                <a:lnTo>
                  <a:pt x="1260348" y="1549908"/>
                </a:lnTo>
                <a:lnTo>
                  <a:pt x="1293875" y="1528571"/>
                </a:lnTo>
                <a:lnTo>
                  <a:pt x="1360931" y="1479804"/>
                </a:lnTo>
                <a:lnTo>
                  <a:pt x="1423415" y="1423415"/>
                </a:lnTo>
                <a:lnTo>
                  <a:pt x="2001035" y="844295"/>
                </a:lnTo>
                <a:lnTo>
                  <a:pt x="2010155" y="853439"/>
                </a:lnTo>
                <a:lnTo>
                  <a:pt x="2028443" y="853439"/>
                </a:lnTo>
                <a:lnTo>
                  <a:pt x="1409700" y="1470659"/>
                </a:lnTo>
                <a:lnTo>
                  <a:pt x="1377696" y="1498092"/>
                </a:lnTo>
                <a:lnTo>
                  <a:pt x="1342644" y="1524000"/>
                </a:lnTo>
                <a:lnTo>
                  <a:pt x="1309115" y="1548383"/>
                </a:lnTo>
                <a:lnTo>
                  <a:pt x="1272539" y="1571243"/>
                </a:lnTo>
                <a:lnTo>
                  <a:pt x="1237487" y="1591055"/>
                </a:lnTo>
                <a:lnTo>
                  <a:pt x="1199387" y="1609343"/>
                </a:lnTo>
                <a:lnTo>
                  <a:pt x="1161287" y="1626108"/>
                </a:lnTo>
                <a:lnTo>
                  <a:pt x="1085087" y="1653539"/>
                </a:lnTo>
                <a:lnTo>
                  <a:pt x="1051124" y="1662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4" name="object 24"/>
          <p:cNvSpPr/>
          <p:nvPr/>
        </p:nvSpPr>
        <p:spPr>
          <a:xfrm>
            <a:off x="922653" y="1567730"/>
            <a:ext cx="1334458" cy="13344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5" name="object 25"/>
          <p:cNvSpPr/>
          <p:nvPr/>
        </p:nvSpPr>
        <p:spPr>
          <a:xfrm>
            <a:off x="917440" y="1562516"/>
            <a:ext cx="1348794" cy="1347708"/>
          </a:xfrm>
          <a:custGeom>
            <a:avLst/>
            <a:gdLst/>
            <a:ahLst/>
            <a:cxnLst/>
            <a:rect l="l" t="t" r="r" b="b"/>
            <a:pathLst>
              <a:path w="1577339" h="1576070">
                <a:moveTo>
                  <a:pt x="829055" y="1575816"/>
                </a:moveTo>
                <a:lnTo>
                  <a:pt x="748283" y="1575816"/>
                </a:lnTo>
                <a:lnTo>
                  <a:pt x="707136" y="1572767"/>
                </a:lnTo>
                <a:lnTo>
                  <a:pt x="629412" y="1560575"/>
                </a:lnTo>
                <a:lnTo>
                  <a:pt x="591312" y="1551432"/>
                </a:lnTo>
                <a:lnTo>
                  <a:pt x="553212" y="1540764"/>
                </a:lnTo>
                <a:lnTo>
                  <a:pt x="516636" y="1528572"/>
                </a:lnTo>
                <a:lnTo>
                  <a:pt x="446532" y="1498091"/>
                </a:lnTo>
                <a:lnTo>
                  <a:pt x="379475" y="1461516"/>
                </a:lnTo>
                <a:lnTo>
                  <a:pt x="316991" y="1420367"/>
                </a:lnTo>
                <a:lnTo>
                  <a:pt x="286512" y="1395983"/>
                </a:lnTo>
                <a:lnTo>
                  <a:pt x="230124" y="1345691"/>
                </a:lnTo>
                <a:lnTo>
                  <a:pt x="179832" y="1289304"/>
                </a:lnTo>
                <a:lnTo>
                  <a:pt x="134112" y="1228343"/>
                </a:lnTo>
                <a:lnTo>
                  <a:pt x="94487" y="1164335"/>
                </a:lnTo>
                <a:lnTo>
                  <a:pt x="60960" y="1094232"/>
                </a:lnTo>
                <a:lnTo>
                  <a:pt x="35052" y="1022604"/>
                </a:lnTo>
                <a:lnTo>
                  <a:pt x="24383" y="984504"/>
                </a:lnTo>
                <a:lnTo>
                  <a:pt x="15239" y="946404"/>
                </a:lnTo>
                <a:lnTo>
                  <a:pt x="9143" y="908304"/>
                </a:lnTo>
                <a:lnTo>
                  <a:pt x="3047" y="868680"/>
                </a:lnTo>
                <a:lnTo>
                  <a:pt x="0" y="829056"/>
                </a:lnTo>
                <a:lnTo>
                  <a:pt x="0" y="748283"/>
                </a:lnTo>
                <a:lnTo>
                  <a:pt x="3047" y="707136"/>
                </a:lnTo>
                <a:lnTo>
                  <a:pt x="9143" y="667512"/>
                </a:lnTo>
                <a:lnTo>
                  <a:pt x="15239" y="629412"/>
                </a:lnTo>
                <a:lnTo>
                  <a:pt x="24383" y="591312"/>
                </a:lnTo>
                <a:lnTo>
                  <a:pt x="35052" y="553212"/>
                </a:lnTo>
                <a:lnTo>
                  <a:pt x="47243" y="516636"/>
                </a:lnTo>
                <a:lnTo>
                  <a:pt x="94487" y="411479"/>
                </a:lnTo>
                <a:lnTo>
                  <a:pt x="134112" y="347472"/>
                </a:lnTo>
                <a:lnTo>
                  <a:pt x="179832" y="286512"/>
                </a:lnTo>
                <a:lnTo>
                  <a:pt x="230124" y="230124"/>
                </a:lnTo>
                <a:lnTo>
                  <a:pt x="315467" y="155448"/>
                </a:lnTo>
                <a:lnTo>
                  <a:pt x="347471" y="134112"/>
                </a:lnTo>
                <a:lnTo>
                  <a:pt x="411479" y="94487"/>
                </a:lnTo>
                <a:lnTo>
                  <a:pt x="446532" y="77724"/>
                </a:lnTo>
                <a:lnTo>
                  <a:pt x="480059" y="60960"/>
                </a:lnTo>
                <a:lnTo>
                  <a:pt x="516636" y="47244"/>
                </a:lnTo>
                <a:lnTo>
                  <a:pt x="553212" y="35052"/>
                </a:lnTo>
                <a:lnTo>
                  <a:pt x="591312" y="24383"/>
                </a:lnTo>
                <a:lnTo>
                  <a:pt x="629412" y="15240"/>
                </a:lnTo>
                <a:lnTo>
                  <a:pt x="707136" y="3048"/>
                </a:lnTo>
                <a:lnTo>
                  <a:pt x="746759" y="0"/>
                </a:lnTo>
                <a:lnTo>
                  <a:pt x="829055" y="0"/>
                </a:lnTo>
                <a:lnTo>
                  <a:pt x="868679" y="3048"/>
                </a:lnTo>
                <a:lnTo>
                  <a:pt x="908304" y="7620"/>
                </a:lnTo>
                <a:lnTo>
                  <a:pt x="946404" y="15240"/>
                </a:lnTo>
                <a:lnTo>
                  <a:pt x="984504" y="24383"/>
                </a:lnTo>
                <a:lnTo>
                  <a:pt x="787908" y="24383"/>
                </a:lnTo>
                <a:lnTo>
                  <a:pt x="749808" y="25908"/>
                </a:lnTo>
                <a:lnTo>
                  <a:pt x="710183" y="28956"/>
                </a:lnTo>
                <a:lnTo>
                  <a:pt x="672083" y="33528"/>
                </a:lnTo>
                <a:lnTo>
                  <a:pt x="633983" y="39624"/>
                </a:lnTo>
                <a:lnTo>
                  <a:pt x="560832" y="59436"/>
                </a:lnTo>
                <a:lnTo>
                  <a:pt x="490728" y="83820"/>
                </a:lnTo>
                <a:lnTo>
                  <a:pt x="393191" y="135636"/>
                </a:lnTo>
                <a:lnTo>
                  <a:pt x="303275" y="198120"/>
                </a:lnTo>
                <a:lnTo>
                  <a:pt x="248412" y="248412"/>
                </a:lnTo>
                <a:lnTo>
                  <a:pt x="199644" y="301752"/>
                </a:lnTo>
                <a:lnTo>
                  <a:pt x="155448" y="361187"/>
                </a:lnTo>
                <a:lnTo>
                  <a:pt x="117347" y="423672"/>
                </a:lnTo>
                <a:lnTo>
                  <a:pt x="85343" y="490728"/>
                </a:lnTo>
                <a:lnTo>
                  <a:pt x="59435" y="560832"/>
                </a:lnTo>
                <a:lnTo>
                  <a:pt x="39624" y="633983"/>
                </a:lnTo>
                <a:lnTo>
                  <a:pt x="28956" y="708660"/>
                </a:lnTo>
                <a:lnTo>
                  <a:pt x="25908" y="748283"/>
                </a:lnTo>
                <a:lnTo>
                  <a:pt x="24383" y="787908"/>
                </a:lnTo>
                <a:lnTo>
                  <a:pt x="25908" y="826008"/>
                </a:lnTo>
                <a:lnTo>
                  <a:pt x="28956" y="865632"/>
                </a:lnTo>
                <a:lnTo>
                  <a:pt x="33528" y="903732"/>
                </a:lnTo>
                <a:lnTo>
                  <a:pt x="39624" y="941832"/>
                </a:lnTo>
                <a:lnTo>
                  <a:pt x="59435" y="1014983"/>
                </a:lnTo>
                <a:lnTo>
                  <a:pt x="85343" y="1085088"/>
                </a:lnTo>
                <a:lnTo>
                  <a:pt x="117347" y="1150620"/>
                </a:lnTo>
                <a:lnTo>
                  <a:pt x="155448" y="1214627"/>
                </a:lnTo>
                <a:lnTo>
                  <a:pt x="199644" y="1272540"/>
                </a:lnTo>
                <a:lnTo>
                  <a:pt x="248412" y="1327404"/>
                </a:lnTo>
                <a:lnTo>
                  <a:pt x="301752" y="1376172"/>
                </a:lnTo>
                <a:lnTo>
                  <a:pt x="361187" y="1420367"/>
                </a:lnTo>
                <a:lnTo>
                  <a:pt x="423671" y="1458467"/>
                </a:lnTo>
                <a:lnTo>
                  <a:pt x="490728" y="1490472"/>
                </a:lnTo>
                <a:lnTo>
                  <a:pt x="560832" y="1516380"/>
                </a:lnTo>
                <a:lnTo>
                  <a:pt x="672083" y="1542288"/>
                </a:lnTo>
                <a:lnTo>
                  <a:pt x="710183" y="1546859"/>
                </a:lnTo>
                <a:lnTo>
                  <a:pt x="748283" y="1549908"/>
                </a:lnTo>
                <a:lnTo>
                  <a:pt x="787908" y="1551432"/>
                </a:lnTo>
                <a:lnTo>
                  <a:pt x="986028" y="1551432"/>
                </a:lnTo>
                <a:lnTo>
                  <a:pt x="947928" y="1560575"/>
                </a:lnTo>
                <a:lnTo>
                  <a:pt x="868679" y="1572767"/>
                </a:lnTo>
                <a:lnTo>
                  <a:pt x="829055" y="1575816"/>
                </a:lnTo>
                <a:close/>
              </a:path>
              <a:path w="1577339" h="1576070">
                <a:moveTo>
                  <a:pt x="986028" y="1551432"/>
                </a:moveTo>
                <a:lnTo>
                  <a:pt x="787908" y="1551432"/>
                </a:lnTo>
                <a:lnTo>
                  <a:pt x="827532" y="1549908"/>
                </a:lnTo>
                <a:lnTo>
                  <a:pt x="865632" y="1546859"/>
                </a:lnTo>
                <a:lnTo>
                  <a:pt x="903732" y="1542288"/>
                </a:lnTo>
                <a:lnTo>
                  <a:pt x="978408" y="1527048"/>
                </a:lnTo>
                <a:lnTo>
                  <a:pt x="1050036" y="1504188"/>
                </a:lnTo>
                <a:lnTo>
                  <a:pt x="1118616" y="1475232"/>
                </a:lnTo>
                <a:lnTo>
                  <a:pt x="1184148" y="1440180"/>
                </a:lnTo>
                <a:lnTo>
                  <a:pt x="1245108" y="1399032"/>
                </a:lnTo>
                <a:lnTo>
                  <a:pt x="1301496" y="1353312"/>
                </a:lnTo>
                <a:lnTo>
                  <a:pt x="1353312" y="1301496"/>
                </a:lnTo>
                <a:lnTo>
                  <a:pt x="1399031" y="1245108"/>
                </a:lnTo>
                <a:lnTo>
                  <a:pt x="1440179" y="1184148"/>
                </a:lnTo>
                <a:lnTo>
                  <a:pt x="1475231" y="1118616"/>
                </a:lnTo>
                <a:lnTo>
                  <a:pt x="1504187" y="1050035"/>
                </a:lnTo>
                <a:lnTo>
                  <a:pt x="1527047" y="978408"/>
                </a:lnTo>
                <a:lnTo>
                  <a:pt x="1542287" y="903732"/>
                </a:lnTo>
                <a:lnTo>
                  <a:pt x="1546860" y="865632"/>
                </a:lnTo>
                <a:lnTo>
                  <a:pt x="1549907" y="827532"/>
                </a:lnTo>
                <a:lnTo>
                  <a:pt x="1551431" y="787908"/>
                </a:lnTo>
                <a:lnTo>
                  <a:pt x="1549907" y="748283"/>
                </a:lnTo>
                <a:lnTo>
                  <a:pt x="1546860" y="710183"/>
                </a:lnTo>
                <a:lnTo>
                  <a:pt x="1542287" y="672083"/>
                </a:lnTo>
                <a:lnTo>
                  <a:pt x="1536192" y="633983"/>
                </a:lnTo>
                <a:lnTo>
                  <a:pt x="1516379" y="560832"/>
                </a:lnTo>
                <a:lnTo>
                  <a:pt x="1491995" y="490728"/>
                </a:lnTo>
                <a:lnTo>
                  <a:pt x="1459992" y="423672"/>
                </a:lnTo>
                <a:lnTo>
                  <a:pt x="1421892" y="361187"/>
                </a:lnTo>
                <a:lnTo>
                  <a:pt x="1377695" y="303275"/>
                </a:lnTo>
                <a:lnTo>
                  <a:pt x="1301496" y="222504"/>
                </a:lnTo>
                <a:lnTo>
                  <a:pt x="1245108" y="176783"/>
                </a:lnTo>
                <a:lnTo>
                  <a:pt x="1184148" y="135636"/>
                </a:lnTo>
                <a:lnTo>
                  <a:pt x="1118616" y="100583"/>
                </a:lnTo>
                <a:lnTo>
                  <a:pt x="1051559" y="71628"/>
                </a:lnTo>
                <a:lnTo>
                  <a:pt x="1014983" y="59436"/>
                </a:lnTo>
                <a:lnTo>
                  <a:pt x="941832" y="39624"/>
                </a:lnTo>
                <a:lnTo>
                  <a:pt x="867155" y="28956"/>
                </a:lnTo>
                <a:lnTo>
                  <a:pt x="827532" y="25908"/>
                </a:lnTo>
                <a:lnTo>
                  <a:pt x="787908" y="24383"/>
                </a:lnTo>
                <a:lnTo>
                  <a:pt x="984504" y="24383"/>
                </a:lnTo>
                <a:lnTo>
                  <a:pt x="1022604" y="35052"/>
                </a:lnTo>
                <a:lnTo>
                  <a:pt x="1059179" y="47244"/>
                </a:lnTo>
                <a:lnTo>
                  <a:pt x="1129283" y="76200"/>
                </a:lnTo>
                <a:lnTo>
                  <a:pt x="1164336" y="94487"/>
                </a:lnTo>
                <a:lnTo>
                  <a:pt x="1260348" y="155448"/>
                </a:lnTo>
                <a:lnTo>
                  <a:pt x="1318259" y="204216"/>
                </a:lnTo>
                <a:lnTo>
                  <a:pt x="1371600" y="257556"/>
                </a:lnTo>
                <a:lnTo>
                  <a:pt x="1420368" y="315468"/>
                </a:lnTo>
                <a:lnTo>
                  <a:pt x="1463039" y="377952"/>
                </a:lnTo>
                <a:lnTo>
                  <a:pt x="1481328" y="411479"/>
                </a:lnTo>
                <a:lnTo>
                  <a:pt x="1514855" y="480060"/>
                </a:lnTo>
                <a:lnTo>
                  <a:pt x="1528571" y="516636"/>
                </a:lnTo>
                <a:lnTo>
                  <a:pt x="1540763" y="553212"/>
                </a:lnTo>
                <a:lnTo>
                  <a:pt x="1560576" y="627887"/>
                </a:lnTo>
                <a:lnTo>
                  <a:pt x="1568195" y="667512"/>
                </a:lnTo>
                <a:lnTo>
                  <a:pt x="1572768" y="707136"/>
                </a:lnTo>
                <a:lnTo>
                  <a:pt x="1575815" y="746760"/>
                </a:lnTo>
                <a:lnTo>
                  <a:pt x="1577339" y="787908"/>
                </a:lnTo>
                <a:lnTo>
                  <a:pt x="1575815" y="827532"/>
                </a:lnTo>
                <a:lnTo>
                  <a:pt x="1572768" y="868680"/>
                </a:lnTo>
                <a:lnTo>
                  <a:pt x="1568195" y="906780"/>
                </a:lnTo>
                <a:lnTo>
                  <a:pt x="1560576" y="946404"/>
                </a:lnTo>
                <a:lnTo>
                  <a:pt x="1551431" y="984504"/>
                </a:lnTo>
                <a:lnTo>
                  <a:pt x="1540763" y="1022604"/>
                </a:lnTo>
                <a:lnTo>
                  <a:pt x="1528571" y="1059180"/>
                </a:lnTo>
                <a:lnTo>
                  <a:pt x="1499615" y="1129283"/>
                </a:lnTo>
                <a:lnTo>
                  <a:pt x="1463039" y="1196340"/>
                </a:lnTo>
                <a:lnTo>
                  <a:pt x="1441704" y="1228343"/>
                </a:lnTo>
                <a:lnTo>
                  <a:pt x="1397507" y="1289304"/>
                </a:lnTo>
                <a:lnTo>
                  <a:pt x="1371600" y="1318259"/>
                </a:lnTo>
                <a:lnTo>
                  <a:pt x="1318259" y="1371600"/>
                </a:lnTo>
                <a:lnTo>
                  <a:pt x="1260348" y="1418843"/>
                </a:lnTo>
                <a:lnTo>
                  <a:pt x="1229867" y="1441704"/>
                </a:lnTo>
                <a:lnTo>
                  <a:pt x="1164336" y="1481327"/>
                </a:lnTo>
                <a:lnTo>
                  <a:pt x="1095755" y="1514856"/>
                </a:lnTo>
                <a:lnTo>
                  <a:pt x="1059179" y="1528572"/>
                </a:lnTo>
                <a:lnTo>
                  <a:pt x="1022604" y="1540764"/>
                </a:lnTo>
                <a:lnTo>
                  <a:pt x="986028" y="1551432"/>
                </a:lnTo>
                <a:close/>
              </a:path>
            </a:pathLst>
          </a:custGeom>
          <a:solidFill>
            <a:srgbClr val="00AFA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6" name="object 26"/>
          <p:cNvSpPr txBox="1"/>
          <p:nvPr/>
        </p:nvSpPr>
        <p:spPr>
          <a:xfrm>
            <a:off x="1210202" y="2095554"/>
            <a:ext cx="762362" cy="473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539" spc="26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Start-ups</a:t>
            </a:r>
            <a:endParaRPr sz="1539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5687" y="3022912"/>
            <a:ext cx="1185424" cy="2288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010" marR="48326" indent="-147150">
              <a:lnSpc>
                <a:spcPts val="1685"/>
              </a:lnSpc>
              <a:buChar char="•"/>
              <a:tabLst>
                <a:tab pos="157467" algn="l"/>
              </a:tabLst>
            </a:pPr>
            <a:r>
              <a:rPr sz="1539" spc="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39" spc="-13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39" spc="-17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39" spc="-21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39" spc="-17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39" spc="-21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39" spc="-4" dirty="0">
                <a:solidFill>
                  <a:srgbClr val="333333"/>
                </a:solidFill>
                <a:latin typeface="Calibri"/>
                <a:cs typeface="Calibri"/>
              </a:rPr>
              <a:t>n  </a:t>
            </a:r>
            <a:r>
              <a:rPr sz="1539" spc="-9" dirty="0">
                <a:solidFill>
                  <a:srgbClr val="333333"/>
                </a:solidFill>
                <a:latin typeface="Calibri"/>
                <a:cs typeface="Calibri"/>
              </a:rPr>
              <a:t>Scouting</a:t>
            </a:r>
            <a:endParaRPr sz="1539" dirty="0">
              <a:latin typeface="Calibri"/>
              <a:cs typeface="Calibri"/>
            </a:endParaRPr>
          </a:p>
          <a:p>
            <a:pPr marL="157467" indent="-146607">
              <a:spcBef>
                <a:spcPts val="103"/>
              </a:spcBef>
              <a:buChar char="•"/>
              <a:tabLst>
                <a:tab pos="157467" algn="l"/>
              </a:tabLst>
            </a:pP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Demo</a:t>
            </a:r>
            <a:r>
              <a:rPr sz="1539" spc="-86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539" spc="-13" dirty="0">
                <a:solidFill>
                  <a:srgbClr val="333333"/>
                </a:solidFill>
                <a:latin typeface="Calibri"/>
                <a:cs typeface="Calibri"/>
              </a:rPr>
              <a:t>Days</a:t>
            </a:r>
            <a:endParaRPr sz="1539" dirty="0">
              <a:latin typeface="Calibri"/>
              <a:cs typeface="Calibri"/>
            </a:endParaRPr>
          </a:p>
          <a:p>
            <a:pPr marL="158010" marR="48326" indent="-147150">
              <a:lnSpc>
                <a:spcPts val="1693"/>
              </a:lnSpc>
              <a:spcBef>
                <a:spcPts val="307"/>
              </a:spcBef>
              <a:buChar char="•"/>
              <a:tabLst>
                <a:tab pos="157467" algn="l"/>
              </a:tabLst>
            </a:pPr>
            <a:r>
              <a:rPr lang="it-IT" sz="1539" spc="4" dirty="0">
                <a:solidFill>
                  <a:srgbClr val="333333"/>
                </a:solidFill>
                <a:latin typeface="Calibri"/>
                <a:cs typeface="Calibri"/>
              </a:rPr>
              <a:t>RIS </a:t>
            </a:r>
            <a:r>
              <a:rPr sz="1539" spc="4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39" spc="-13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539" spc="-17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39" spc="-21" dirty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539" spc="-17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539" spc="-21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539" dirty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539" spc="-4" dirty="0">
                <a:solidFill>
                  <a:srgbClr val="333333"/>
                </a:solidFill>
                <a:latin typeface="Calibri"/>
                <a:cs typeface="Calibri"/>
              </a:rPr>
              <a:t>n  </a:t>
            </a:r>
            <a:r>
              <a:rPr sz="1539" spc="-9" dirty="0">
                <a:solidFill>
                  <a:srgbClr val="333333"/>
                </a:solidFill>
                <a:latin typeface="Calibri"/>
                <a:cs typeface="Calibri"/>
              </a:rPr>
              <a:t>Grants</a:t>
            </a:r>
            <a:endParaRPr sz="1539" dirty="0">
              <a:latin typeface="Calibri"/>
              <a:cs typeface="Calibri"/>
            </a:endParaRPr>
          </a:p>
          <a:p>
            <a:pPr marL="158010" marR="19548" indent="-147150">
              <a:lnSpc>
                <a:spcPts val="1693"/>
              </a:lnSpc>
              <a:spcBef>
                <a:spcPts val="274"/>
              </a:spcBef>
              <a:buFont typeface="Calibri"/>
              <a:buChar char="•"/>
              <a:tabLst>
                <a:tab pos="158553" algn="l"/>
              </a:tabLst>
            </a:pPr>
            <a:r>
              <a:rPr sz="1539" spc="-184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B</a:t>
            </a:r>
            <a:r>
              <a:rPr sz="1539" spc="9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oo</a:t>
            </a:r>
            <a:r>
              <a:rPr sz="1539" spc="60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t</a:t>
            </a:r>
            <a:r>
              <a:rPr sz="1539" spc="-60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c</a:t>
            </a:r>
            <a:r>
              <a:rPr sz="1539" spc="97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a</a:t>
            </a:r>
            <a:r>
              <a:rPr sz="1539" spc="26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m</a:t>
            </a:r>
            <a:r>
              <a:rPr sz="1539" spc="-4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p</a:t>
            </a:r>
            <a:r>
              <a:rPr lang="it-IT" sz="1539" spc="-4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 – Business Idea </a:t>
            </a:r>
            <a:r>
              <a:rPr lang="it-IT" sz="1539" spc="-4" dirty="0" err="1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Competition</a:t>
            </a:r>
            <a:endParaRPr sz="1539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110166" y="1580761"/>
            <a:ext cx="1340106" cy="1354224"/>
          </a:xfrm>
          <a:custGeom>
            <a:avLst/>
            <a:gdLst/>
            <a:ahLst/>
            <a:cxnLst/>
            <a:rect l="l" t="t" r="r" b="b"/>
            <a:pathLst>
              <a:path w="1567179" h="1583689">
                <a:moveTo>
                  <a:pt x="783335" y="1583435"/>
                </a:moveTo>
                <a:lnTo>
                  <a:pt x="712007" y="1580208"/>
                </a:lnTo>
                <a:lnTo>
                  <a:pt x="642479" y="1570710"/>
                </a:lnTo>
                <a:lnTo>
                  <a:pt x="575027" y="1555220"/>
                </a:lnTo>
                <a:lnTo>
                  <a:pt x="509927" y="1534015"/>
                </a:lnTo>
                <a:lnTo>
                  <a:pt x="447454" y="1507373"/>
                </a:lnTo>
                <a:lnTo>
                  <a:pt x="387886" y="1475570"/>
                </a:lnTo>
                <a:lnTo>
                  <a:pt x="331497" y="1438885"/>
                </a:lnTo>
                <a:lnTo>
                  <a:pt x="278563" y="1397595"/>
                </a:lnTo>
                <a:lnTo>
                  <a:pt x="229361" y="1351978"/>
                </a:lnTo>
                <a:lnTo>
                  <a:pt x="184167" y="1302311"/>
                </a:lnTo>
                <a:lnTo>
                  <a:pt x="143257" y="1248871"/>
                </a:lnTo>
                <a:lnTo>
                  <a:pt x="106905" y="1191937"/>
                </a:lnTo>
                <a:lnTo>
                  <a:pt x="75389" y="1131785"/>
                </a:lnTo>
                <a:lnTo>
                  <a:pt x="48985" y="1068693"/>
                </a:lnTo>
                <a:lnTo>
                  <a:pt x="27968" y="1002940"/>
                </a:lnTo>
                <a:lnTo>
                  <a:pt x="12614" y="934801"/>
                </a:lnTo>
                <a:lnTo>
                  <a:pt x="3199" y="864555"/>
                </a:lnTo>
                <a:lnTo>
                  <a:pt x="0" y="792479"/>
                </a:lnTo>
                <a:lnTo>
                  <a:pt x="805" y="756227"/>
                </a:lnTo>
                <a:lnTo>
                  <a:pt x="7147" y="685005"/>
                </a:lnTo>
                <a:lnTo>
                  <a:pt x="19566" y="615728"/>
                </a:lnTo>
                <a:lnTo>
                  <a:pt x="37786" y="548676"/>
                </a:lnTo>
                <a:lnTo>
                  <a:pt x="61531" y="484131"/>
                </a:lnTo>
                <a:lnTo>
                  <a:pt x="90526" y="422373"/>
                </a:lnTo>
                <a:lnTo>
                  <a:pt x="124494" y="363683"/>
                </a:lnTo>
                <a:lnTo>
                  <a:pt x="163159" y="308340"/>
                </a:lnTo>
                <a:lnTo>
                  <a:pt x="206246" y="256627"/>
                </a:lnTo>
                <a:lnTo>
                  <a:pt x="253479" y="208823"/>
                </a:lnTo>
                <a:lnTo>
                  <a:pt x="304581" y="165210"/>
                </a:lnTo>
                <a:lnTo>
                  <a:pt x="359276" y="126067"/>
                </a:lnTo>
                <a:lnTo>
                  <a:pt x="417290" y="91676"/>
                </a:lnTo>
                <a:lnTo>
                  <a:pt x="478345" y="62317"/>
                </a:lnTo>
                <a:lnTo>
                  <a:pt x="542166" y="38271"/>
                </a:lnTo>
                <a:lnTo>
                  <a:pt x="608477" y="19818"/>
                </a:lnTo>
                <a:lnTo>
                  <a:pt x="677001" y="7239"/>
                </a:lnTo>
                <a:lnTo>
                  <a:pt x="747464" y="816"/>
                </a:lnTo>
                <a:lnTo>
                  <a:pt x="783335" y="0"/>
                </a:lnTo>
                <a:lnTo>
                  <a:pt x="819207" y="816"/>
                </a:lnTo>
                <a:lnTo>
                  <a:pt x="889670" y="7239"/>
                </a:lnTo>
                <a:lnTo>
                  <a:pt x="958194" y="19818"/>
                </a:lnTo>
                <a:lnTo>
                  <a:pt x="1024505" y="38271"/>
                </a:lnTo>
                <a:lnTo>
                  <a:pt x="1088326" y="62317"/>
                </a:lnTo>
                <a:lnTo>
                  <a:pt x="1149381" y="91676"/>
                </a:lnTo>
                <a:lnTo>
                  <a:pt x="1207394" y="126067"/>
                </a:lnTo>
                <a:lnTo>
                  <a:pt x="1262090" y="165210"/>
                </a:lnTo>
                <a:lnTo>
                  <a:pt x="1313192" y="208823"/>
                </a:lnTo>
                <a:lnTo>
                  <a:pt x="1360425" y="256627"/>
                </a:lnTo>
                <a:lnTo>
                  <a:pt x="1403512" y="308340"/>
                </a:lnTo>
                <a:lnTo>
                  <a:pt x="1442177" y="363683"/>
                </a:lnTo>
                <a:lnTo>
                  <a:pt x="1476145" y="422373"/>
                </a:lnTo>
                <a:lnTo>
                  <a:pt x="1505140" y="484131"/>
                </a:lnTo>
                <a:lnTo>
                  <a:pt x="1528885" y="548676"/>
                </a:lnTo>
                <a:lnTo>
                  <a:pt x="1547105" y="615728"/>
                </a:lnTo>
                <a:lnTo>
                  <a:pt x="1559524" y="685005"/>
                </a:lnTo>
                <a:lnTo>
                  <a:pt x="1565866" y="756227"/>
                </a:lnTo>
                <a:lnTo>
                  <a:pt x="1566671" y="792479"/>
                </a:lnTo>
                <a:lnTo>
                  <a:pt x="1565866" y="828729"/>
                </a:lnTo>
                <a:lnTo>
                  <a:pt x="1559524" y="899924"/>
                </a:lnTo>
                <a:lnTo>
                  <a:pt x="1547105" y="969151"/>
                </a:lnTo>
                <a:lnTo>
                  <a:pt x="1528885" y="1036132"/>
                </a:lnTo>
                <a:lnTo>
                  <a:pt x="1505140" y="1100589"/>
                </a:lnTo>
                <a:lnTo>
                  <a:pt x="1476145" y="1162246"/>
                </a:lnTo>
                <a:lnTo>
                  <a:pt x="1442177" y="1220824"/>
                </a:lnTo>
                <a:lnTo>
                  <a:pt x="1403512" y="1276045"/>
                </a:lnTo>
                <a:lnTo>
                  <a:pt x="1360425" y="1327633"/>
                </a:lnTo>
                <a:lnTo>
                  <a:pt x="1313192" y="1375310"/>
                </a:lnTo>
                <a:lnTo>
                  <a:pt x="1262090" y="1418798"/>
                </a:lnTo>
                <a:lnTo>
                  <a:pt x="1207394" y="1457821"/>
                </a:lnTo>
                <a:lnTo>
                  <a:pt x="1149381" y="1492099"/>
                </a:lnTo>
                <a:lnTo>
                  <a:pt x="1088326" y="1521356"/>
                </a:lnTo>
                <a:lnTo>
                  <a:pt x="1024505" y="1545315"/>
                </a:lnTo>
                <a:lnTo>
                  <a:pt x="958194" y="1563697"/>
                </a:lnTo>
                <a:lnTo>
                  <a:pt x="889670" y="1576226"/>
                </a:lnTo>
                <a:lnTo>
                  <a:pt x="819207" y="1582623"/>
                </a:lnTo>
                <a:lnTo>
                  <a:pt x="783335" y="1583435"/>
                </a:lnTo>
                <a:close/>
              </a:path>
            </a:pathLst>
          </a:custGeom>
          <a:solidFill>
            <a:srgbClr val="F08EB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9" name="object 29"/>
          <p:cNvSpPr/>
          <p:nvPr/>
        </p:nvSpPr>
        <p:spPr>
          <a:xfrm>
            <a:off x="7088011" y="1558607"/>
            <a:ext cx="1384089" cy="1398750"/>
          </a:xfrm>
          <a:custGeom>
            <a:avLst/>
            <a:gdLst/>
            <a:ahLst/>
            <a:cxnLst/>
            <a:rect l="l" t="t" r="r" b="b"/>
            <a:pathLst>
              <a:path w="1618615" h="1635760">
                <a:moveTo>
                  <a:pt x="810767" y="1635252"/>
                </a:moveTo>
                <a:lnTo>
                  <a:pt x="768096" y="1633728"/>
                </a:lnTo>
                <a:lnTo>
                  <a:pt x="726948" y="1630679"/>
                </a:lnTo>
                <a:lnTo>
                  <a:pt x="687324" y="1626107"/>
                </a:lnTo>
                <a:lnTo>
                  <a:pt x="647700" y="1618487"/>
                </a:lnTo>
                <a:lnTo>
                  <a:pt x="608076" y="1609344"/>
                </a:lnTo>
                <a:lnTo>
                  <a:pt x="569976" y="1598676"/>
                </a:lnTo>
                <a:lnTo>
                  <a:pt x="531876" y="1586484"/>
                </a:lnTo>
                <a:lnTo>
                  <a:pt x="495300" y="1571244"/>
                </a:lnTo>
                <a:lnTo>
                  <a:pt x="458724" y="1554479"/>
                </a:lnTo>
                <a:lnTo>
                  <a:pt x="423671" y="1537715"/>
                </a:lnTo>
                <a:lnTo>
                  <a:pt x="390144" y="1517904"/>
                </a:lnTo>
                <a:lnTo>
                  <a:pt x="358140" y="1496568"/>
                </a:lnTo>
                <a:lnTo>
                  <a:pt x="326135" y="1473707"/>
                </a:lnTo>
                <a:lnTo>
                  <a:pt x="295656" y="1449323"/>
                </a:lnTo>
                <a:lnTo>
                  <a:pt x="265176" y="1423415"/>
                </a:lnTo>
                <a:lnTo>
                  <a:pt x="210312" y="1368552"/>
                </a:lnTo>
                <a:lnTo>
                  <a:pt x="161544" y="1307592"/>
                </a:lnTo>
                <a:lnTo>
                  <a:pt x="138683" y="1275587"/>
                </a:lnTo>
                <a:lnTo>
                  <a:pt x="117348" y="1242060"/>
                </a:lnTo>
                <a:lnTo>
                  <a:pt x="99060" y="1208531"/>
                </a:lnTo>
                <a:lnTo>
                  <a:pt x="80771" y="1173479"/>
                </a:lnTo>
                <a:lnTo>
                  <a:pt x="64008" y="1136904"/>
                </a:lnTo>
                <a:lnTo>
                  <a:pt x="50292" y="1098804"/>
                </a:lnTo>
                <a:lnTo>
                  <a:pt x="36576" y="1062228"/>
                </a:lnTo>
                <a:lnTo>
                  <a:pt x="25908" y="1022604"/>
                </a:lnTo>
                <a:lnTo>
                  <a:pt x="16764" y="982979"/>
                </a:lnTo>
                <a:lnTo>
                  <a:pt x="10667" y="943355"/>
                </a:lnTo>
                <a:lnTo>
                  <a:pt x="4571" y="902207"/>
                </a:lnTo>
                <a:lnTo>
                  <a:pt x="1524" y="861060"/>
                </a:lnTo>
                <a:lnTo>
                  <a:pt x="0" y="818387"/>
                </a:lnTo>
                <a:lnTo>
                  <a:pt x="1524" y="777240"/>
                </a:lnTo>
                <a:lnTo>
                  <a:pt x="4571" y="734567"/>
                </a:lnTo>
                <a:lnTo>
                  <a:pt x="9144" y="694944"/>
                </a:lnTo>
                <a:lnTo>
                  <a:pt x="16764" y="653795"/>
                </a:lnTo>
                <a:lnTo>
                  <a:pt x="25908" y="614171"/>
                </a:lnTo>
                <a:lnTo>
                  <a:pt x="36576" y="576071"/>
                </a:lnTo>
                <a:lnTo>
                  <a:pt x="48767" y="537971"/>
                </a:lnTo>
                <a:lnTo>
                  <a:pt x="64008" y="499871"/>
                </a:lnTo>
                <a:lnTo>
                  <a:pt x="79248" y="464820"/>
                </a:lnTo>
                <a:lnTo>
                  <a:pt x="97535" y="428244"/>
                </a:lnTo>
                <a:lnTo>
                  <a:pt x="117348" y="394716"/>
                </a:lnTo>
                <a:lnTo>
                  <a:pt x="138683" y="361187"/>
                </a:lnTo>
                <a:lnTo>
                  <a:pt x="160019" y="329183"/>
                </a:lnTo>
                <a:lnTo>
                  <a:pt x="184403" y="298703"/>
                </a:lnTo>
                <a:lnTo>
                  <a:pt x="210312" y="268224"/>
                </a:lnTo>
                <a:lnTo>
                  <a:pt x="265176" y="213359"/>
                </a:lnTo>
                <a:lnTo>
                  <a:pt x="294132" y="187451"/>
                </a:lnTo>
                <a:lnTo>
                  <a:pt x="324612" y="163067"/>
                </a:lnTo>
                <a:lnTo>
                  <a:pt x="356616" y="140208"/>
                </a:lnTo>
                <a:lnTo>
                  <a:pt x="388619" y="118871"/>
                </a:lnTo>
                <a:lnTo>
                  <a:pt x="423671" y="99059"/>
                </a:lnTo>
                <a:lnTo>
                  <a:pt x="458724" y="80771"/>
                </a:lnTo>
                <a:lnTo>
                  <a:pt x="493776" y="65532"/>
                </a:lnTo>
                <a:lnTo>
                  <a:pt x="530351" y="50291"/>
                </a:lnTo>
                <a:lnTo>
                  <a:pt x="606551" y="25908"/>
                </a:lnTo>
                <a:lnTo>
                  <a:pt x="646176" y="16763"/>
                </a:lnTo>
                <a:lnTo>
                  <a:pt x="725424" y="4571"/>
                </a:lnTo>
                <a:lnTo>
                  <a:pt x="766571" y="1524"/>
                </a:lnTo>
                <a:lnTo>
                  <a:pt x="809244" y="0"/>
                </a:lnTo>
                <a:lnTo>
                  <a:pt x="850392" y="1524"/>
                </a:lnTo>
                <a:lnTo>
                  <a:pt x="891540" y="4571"/>
                </a:lnTo>
                <a:lnTo>
                  <a:pt x="932687" y="9144"/>
                </a:lnTo>
                <a:lnTo>
                  <a:pt x="972312" y="16763"/>
                </a:lnTo>
                <a:lnTo>
                  <a:pt x="1010412" y="25908"/>
                </a:lnTo>
                <a:lnTo>
                  <a:pt x="1050035" y="36575"/>
                </a:lnTo>
                <a:lnTo>
                  <a:pt x="1090675" y="51816"/>
                </a:lnTo>
                <a:lnTo>
                  <a:pt x="771144" y="51816"/>
                </a:lnTo>
                <a:lnTo>
                  <a:pt x="733044" y="54863"/>
                </a:lnTo>
                <a:lnTo>
                  <a:pt x="694944" y="59436"/>
                </a:lnTo>
                <a:lnTo>
                  <a:pt x="620267" y="74675"/>
                </a:lnTo>
                <a:lnTo>
                  <a:pt x="550164" y="97536"/>
                </a:lnTo>
                <a:lnTo>
                  <a:pt x="481583" y="126491"/>
                </a:lnTo>
                <a:lnTo>
                  <a:pt x="417576" y="161544"/>
                </a:lnTo>
                <a:lnTo>
                  <a:pt x="356616" y="202691"/>
                </a:lnTo>
                <a:lnTo>
                  <a:pt x="300228" y="249936"/>
                </a:lnTo>
                <a:lnTo>
                  <a:pt x="248412" y="301751"/>
                </a:lnTo>
                <a:lnTo>
                  <a:pt x="202692" y="358140"/>
                </a:lnTo>
                <a:lnTo>
                  <a:pt x="161544" y="419100"/>
                </a:lnTo>
                <a:lnTo>
                  <a:pt x="143256" y="452628"/>
                </a:lnTo>
                <a:lnTo>
                  <a:pt x="111251" y="518159"/>
                </a:lnTo>
                <a:lnTo>
                  <a:pt x="85344" y="589787"/>
                </a:lnTo>
                <a:lnTo>
                  <a:pt x="67056" y="662940"/>
                </a:lnTo>
                <a:lnTo>
                  <a:pt x="59435" y="701040"/>
                </a:lnTo>
                <a:lnTo>
                  <a:pt x="54864" y="739140"/>
                </a:lnTo>
                <a:lnTo>
                  <a:pt x="51816" y="777240"/>
                </a:lnTo>
                <a:lnTo>
                  <a:pt x="51816" y="856487"/>
                </a:lnTo>
                <a:lnTo>
                  <a:pt x="54864" y="896112"/>
                </a:lnTo>
                <a:lnTo>
                  <a:pt x="59435" y="934212"/>
                </a:lnTo>
                <a:lnTo>
                  <a:pt x="67056" y="972312"/>
                </a:lnTo>
                <a:lnTo>
                  <a:pt x="85344" y="1045463"/>
                </a:lnTo>
                <a:lnTo>
                  <a:pt x="111251" y="1115568"/>
                </a:lnTo>
                <a:lnTo>
                  <a:pt x="126492" y="1150620"/>
                </a:lnTo>
                <a:lnTo>
                  <a:pt x="179832" y="1246631"/>
                </a:lnTo>
                <a:lnTo>
                  <a:pt x="224028" y="1306068"/>
                </a:lnTo>
                <a:lnTo>
                  <a:pt x="272796" y="1359407"/>
                </a:lnTo>
                <a:lnTo>
                  <a:pt x="355092" y="1432560"/>
                </a:lnTo>
                <a:lnTo>
                  <a:pt x="416051" y="1473707"/>
                </a:lnTo>
                <a:lnTo>
                  <a:pt x="480060" y="1508760"/>
                </a:lnTo>
                <a:lnTo>
                  <a:pt x="548640" y="1537715"/>
                </a:lnTo>
                <a:lnTo>
                  <a:pt x="618744" y="1560576"/>
                </a:lnTo>
                <a:lnTo>
                  <a:pt x="693419" y="1575815"/>
                </a:lnTo>
                <a:lnTo>
                  <a:pt x="731519" y="1580387"/>
                </a:lnTo>
                <a:lnTo>
                  <a:pt x="769619" y="1583436"/>
                </a:lnTo>
                <a:lnTo>
                  <a:pt x="809244" y="1584960"/>
                </a:lnTo>
                <a:lnTo>
                  <a:pt x="1088135" y="1584960"/>
                </a:lnTo>
                <a:lnTo>
                  <a:pt x="1050035" y="1598676"/>
                </a:lnTo>
                <a:lnTo>
                  <a:pt x="1011935" y="1609344"/>
                </a:lnTo>
                <a:lnTo>
                  <a:pt x="973835" y="1618487"/>
                </a:lnTo>
                <a:lnTo>
                  <a:pt x="932687" y="1626107"/>
                </a:lnTo>
                <a:lnTo>
                  <a:pt x="893064" y="1630679"/>
                </a:lnTo>
                <a:lnTo>
                  <a:pt x="851916" y="1633728"/>
                </a:lnTo>
                <a:lnTo>
                  <a:pt x="810767" y="1635252"/>
                </a:lnTo>
                <a:close/>
              </a:path>
              <a:path w="1618615" h="1635760">
                <a:moveTo>
                  <a:pt x="1088135" y="1584960"/>
                </a:moveTo>
                <a:lnTo>
                  <a:pt x="809244" y="1584960"/>
                </a:lnTo>
                <a:lnTo>
                  <a:pt x="847344" y="1583436"/>
                </a:lnTo>
                <a:lnTo>
                  <a:pt x="886967" y="1580387"/>
                </a:lnTo>
                <a:lnTo>
                  <a:pt x="961644" y="1569720"/>
                </a:lnTo>
                <a:lnTo>
                  <a:pt x="1034796" y="1549907"/>
                </a:lnTo>
                <a:lnTo>
                  <a:pt x="1103376" y="1523999"/>
                </a:lnTo>
                <a:lnTo>
                  <a:pt x="1170432" y="1491995"/>
                </a:lnTo>
                <a:lnTo>
                  <a:pt x="1232916" y="1453895"/>
                </a:lnTo>
                <a:lnTo>
                  <a:pt x="1290828" y="1409699"/>
                </a:lnTo>
                <a:lnTo>
                  <a:pt x="1345692" y="1360931"/>
                </a:lnTo>
                <a:lnTo>
                  <a:pt x="1394460" y="1306068"/>
                </a:lnTo>
                <a:lnTo>
                  <a:pt x="1437132" y="1246631"/>
                </a:lnTo>
                <a:lnTo>
                  <a:pt x="1475232" y="1184147"/>
                </a:lnTo>
                <a:lnTo>
                  <a:pt x="1507235" y="1117092"/>
                </a:lnTo>
                <a:lnTo>
                  <a:pt x="1533143" y="1046987"/>
                </a:lnTo>
                <a:lnTo>
                  <a:pt x="1551432" y="973836"/>
                </a:lnTo>
                <a:lnTo>
                  <a:pt x="1559052" y="935736"/>
                </a:lnTo>
                <a:lnTo>
                  <a:pt x="1563624" y="897636"/>
                </a:lnTo>
                <a:lnTo>
                  <a:pt x="1566671" y="858012"/>
                </a:lnTo>
                <a:lnTo>
                  <a:pt x="1568196" y="818387"/>
                </a:lnTo>
                <a:lnTo>
                  <a:pt x="1566671" y="778763"/>
                </a:lnTo>
                <a:lnTo>
                  <a:pt x="1563624" y="740663"/>
                </a:lnTo>
                <a:lnTo>
                  <a:pt x="1559052" y="701040"/>
                </a:lnTo>
                <a:lnTo>
                  <a:pt x="1543811" y="626363"/>
                </a:lnTo>
                <a:lnTo>
                  <a:pt x="1508760" y="519683"/>
                </a:lnTo>
                <a:lnTo>
                  <a:pt x="1476756" y="452628"/>
                </a:lnTo>
                <a:lnTo>
                  <a:pt x="1438656" y="390144"/>
                </a:lnTo>
                <a:lnTo>
                  <a:pt x="1394460" y="330708"/>
                </a:lnTo>
                <a:lnTo>
                  <a:pt x="1345692" y="275844"/>
                </a:lnTo>
                <a:lnTo>
                  <a:pt x="1292351" y="227075"/>
                </a:lnTo>
                <a:lnTo>
                  <a:pt x="1234440" y="182879"/>
                </a:lnTo>
                <a:lnTo>
                  <a:pt x="1171956" y="144779"/>
                </a:lnTo>
                <a:lnTo>
                  <a:pt x="1138428" y="126491"/>
                </a:lnTo>
                <a:lnTo>
                  <a:pt x="1069848" y="97536"/>
                </a:lnTo>
                <a:lnTo>
                  <a:pt x="999744" y="76200"/>
                </a:lnTo>
                <a:lnTo>
                  <a:pt x="886967" y="54863"/>
                </a:lnTo>
                <a:lnTo>
                  <a:pt x="848867" y="51816"/>
                </a:lnTo>
                <a:lnTo>
                  <a:pt x="1090675" y="51816"/>
                </a:lnTo>
                <a:lnTo>
                  <a:pt x="1159764" y="80771"/>
                </a:lnTo>
                <a:lnTo>
                  <a:pt x="1194816" y="99059"/>
                </a:lnTo>
                <a:lnTo>
                  <a:pt x="1228344" y="118871"/>
                </a:lnTo>
                <a:lnTo>
                  <a:pt x="1261871" y="140208"/>
                </a:lnTo>
                <a:lnTo>
                  <a:pt x="1292351" y="163067"/>
                </a:lnTo>
                <a:lnTo>
                  <a:pt x="1324356" y="187451"/>
                </a:lnTo>
                <a:lnTo>
                  <a:pt x="1353312" y="213359"/>
                </a:lnTo>
                <a:lnTo>
                  <a:pt x="1408176" y="268224"/>
                </a:lnTo>
                <a:lnTo>
                  <a:pt x="1456944" y="329183"/>
                </a:lnTo>
                <a:lnTo>
                  <a:pt x="1479803" y="361187"/>
                </a:lnTo>
                <a:lnTo>
                  <a:pt x="1501139" y="393191"/>
                </a:lnTo>
                <a:lnTo>
                  <a:pt x="1520952" y="428244"/>
                </a:lnTo>
                <a:lnTo>
                  <a:pt x="1537716" y="463295"/>
                </a:lnTo>
                <a:lnTo>
                  <a:pt x="1554479" y="499871"/>
                </a:lnTo>
                <a:lnTo>
                  <a:pt x="1569720" y="536447"/>
                </a:lnTo>
                <a:lnTo>
                  <a:pt x="1581911" y="574547"/>
                </a:lnTo>
                <a:lnTo>
                  <a:pt x="1592579" y="612647"/>
                </a:lnTo>
                <a:lnTo>
                  <a:pt x="1601724" y="652271"/>
                </a:lnTo>
                <a:lnTo>
                  <a:pt x="1609343" y="693420"/>
                </a:lnTo>
                <a:lnTo>
                  <a:pt x="1613916" y="734567"/>
                </a:lnTo>
                <a:lnTo>
                  <a:pt x="1616964" y="775716"/>
                </a:lnTo>
                <a:lnTo>
                  <a:pt x="1618488" y="816863"/>
                </a:lnTo>
                <a:lnTo>
                  <a:pt x="1616964" y="859536"/>
                </a:lnTo>
                <a:lnTo>
                  <a:pt x="1613916" y="900684"/>
                </a:lnTo>
                <a:lnTo>
                  <a:pt x="1609343" y="941831"/>
                </a:lnTo>
                <a:lnTo>
                  <a:pt x="1601724" y="981455"/>
                </a:lnTo>
                <a:lnTo>
                  <a:pt x="1592579" y="1021079"/>
                </a:lnTo>
                <a:lnTo>
                  <a:pt x="1581911" y="1060704"/>
                </a:lnTo>
                <a:lnTo>
                  <a:pt x="1569720" y="1098804"/>
                </a:lnTo>
                <a:lnTo>
                  <a:pt x="1539239" y="1171955"/>
                </a:lnTo>
                <a:lnTo>
                  <a:pt x="1520952" y="1207007"/>
                </a:lnTo>
                <a:lnTo>
                  <a:pt x="1501139" y="1240536"/>
                </a:lnTo>
                <a:lnTo>
                  <a:pt x="1479803" y="1274063"/>
                </a:lnTo>
                <a:lnTo>
                  <a:pt x="1458467" y="1306068"/>
                </a:lnTo>
                <a:lnTo>
                  <a:pt x="1434083" y="1338071"/>
                </a:lnTo>
                <a:lnTo>
                  <a:pt x="1382267" y="1395984"/>
                </a:lnTo>
                <a:lnTo>
                  <a:pt x="1324356" y="1447799"/>
                </a:lnTo>
                <a:lnTo>
                  <a:pt x="1293876" y="1472184"/>
                </a:lnTo>
                <a:lnTo>
                  <a:pt x="1261871" y="1495044"/>
                </a:lnTo>
                <a:lnTo>
                  <a:pt x="1229867" y="1516379"/>
                </a:lnTo>
                <a:lnTo>
                  <a:pt x="1196340" y="1536192"/>
                </a:lnTo>
                <a:lnTo>
                  <a:pt x="1161287" y="1554479"/>
                </a:lnTo>
                <a:lnTo>
                  <a:pt x="1124712" y="1571244"/>
                </a:lnTo>
                <a:lnTo>
                  <a:pt x="1088135" y="15849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0" name="object 30"/>
          <p:cNvSpPr txBox="1"/>
          <p:nvPr/>
        </p:nvSpPr>
        <p:spPr>
          <a:xfrm>
            <a:off x="7586680" y="2148974"/>
            <a:ext cx="384982" cy="197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283" spc="-115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S</a:t>
            </a:r>
            <a:r>
              <a:rPr sz="1283" spc="-30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M</a:t>
            </a:r>
            <a:r>
              <a:rPr sz="1283" spc="-162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E</a:t>
            </a:r>
            <a:r>
              <a:rPr sz="1283" spc="9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s</a:t>
            </a:r>
            <a:endParaRPr sz="1283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53169" y="3087537"/>
            <a:ext cx="132327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010" marR="4344" indent="-147150">
              <a:lnSpc>
                <a:spcPts val="1658"/>
              </a:lnSpc>
              <a:buFont typeface="Calibri"/>
              <a:buChar char="•"/>
              <a:tabLst>
                <a:tab pos="158553" algn="l"/>
              </a:tabLst>
            </a:pPr>
            <a:r>
              <a:rPr sz="1539" spc="-34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Food </a:t>
            </a:r>
            <a:r>
              <a:rPr sz="1539" spc="-4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Summer  </a:t>
            </a:r>
            <a:r>
              <a:rPr sz="1539" spc="-38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School </a:t>
            </a:r>
            <a:r>
              <a:rPr sz="1539" spc="13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on</a:t>
            </a:r>
            <a:r>
              <a:rPr sz="1539" spc="-86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1539" spc="-120" dirty="0">
                <a:solidFill>
                  <a:srgbClr val="333333"/>
                </a:solidFill>
                <a:latin typeface="Calibri" panose="020F0502020204030204" pitchFamily="34" charset="0"/>
                <a:cs typeface="Times New Roman"/>
              </a:rPr>
              <a:t>NPD</a:t>
            </a:r>
            <a:endParaRPr sz="1539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44316" y="2122884"/>
            <a:ext cx="71675" cy="99368"/>
          </a:xfrm>
          <a:custGeom>
            <a:avLst/>
            <a:gdLst/>
            <a:ahLst/>
            <a:cxnLst/>
            <a:rect l="l" t="t" r="r" b="b"/>
            <a:pathLst>
              <a:path w="83820" h="116205">
                <a:moveTo>
                  <a:pt x="83819" y="115824"/>
                </a:moveTo>
                <a:lnTo>
                  <a:pt x="0" y="115824"/>
                </a:lnTo>
                <a:lnTo>
                  <a:pt x="0" y="0"/>
                </a:lnTo>
                <a:lnTo>
                  <a:pt x="83819" y="0"/>
                </a:lnTo>
                <a:lnTo>
                  <a:pt x="83819" y="1158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3" name="object 33"/>
          <p:cNvSpPr/>
          <p:nvPr/>
        </p:nvSpPr>
        <p:spPr>
          <a:xfrm>
            <a:off x="6767429" y="2221927"/>
            <a:ext cx="225885" cy="73304"/>
          </a:xfrm>
          <a:custGeom>
            <a:avLst/>
            <a:gdLst/>
            <a:ahLst/>
            <a:cxnLst/>
            <a:rect l="l" t="t" r="r" b="b"/>
            <a:pathLst>
              <a:path w="264159" h="85725">
                <a:moveTo>
                  <a:pt x="263652" y="85344"/>
                </a:moveTo>
                <a:lnTo>
                  <a:pt x="0" y="85344"/>
                </a:lnTo>
                <a:lnTo>
                  <a:pt x="0" y="0"/>
                </a:lnTo>
                <a:lnTo>
                  <a:pt x="263652" y="0"/>
                </a:lnTo>
                <a:lnTo>
                  <a:pt x="263652" y="853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4" name="object 34"/>
          <p:cNvSpPr/>
          <p:nvPr/>
        </p:nvSpPr>
        <p:spPr>
          <a:xfrm>
            <a:off x="6844316" y="2294905"/>
            <a:ext cx="71675" cy="99368"/>
          </a:xfrm>
          <a:custGeom>
            <a:avLst/>
            <a:gdLst/>
            <a:ahLst/>
            <a:cxnLst/>
            <a:rect l="l" t="t" r="r" b="b"/>
            <a:pathLst>
              <a:path w="83820" h="116205">
                <a:moveTo>
                  <a:pt x="83819" y="115824"/>
                </a:moveTo>
                <a:lnTo>
                  <a:pt x="0" y="115824"/>
                </a:lnTo>
                <a:lnTo>
                  <a:pt x="0" y="0"/>
                </a:lnTo>
                <a:lnTo>
                  <a:pt x="83819" y="0"/>
                </a:lnTo>
                <a:lnTo>
                  <a:pt x="83819" y="1158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320702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340" y="823938"/>
            <a:ext cx="2606366" cy="84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2736" spc="-286" dirty="0">
                <a:solidFill>
                  <a:srgbClr val="72C3ED"/>
                </a:solidFill>
                <a:latin typeface="Times New Roman"/>
                <a:cs typeface="Times New Roman"/>
              </a:rPr>
              <a:t>EIT </a:t>
            </a:r>
            <a:r>
              <a:rPr sz="2736" spc="-4" dirty="0">
                <a:solidFill>
                  <a:srgbClr val="72C3ED"/>
                </a:solidFill>
                <a:latin typeface="Times New Roman"/>
                <a:cs typeface="Times New Roman"/>
              </a:rPr>
              <a:t>Food </a:t>
            </a:r>
            <a:r>
              <a:rPr lang="it-IT" sz="2736" spc="-235" dirty="0">
                <a:solidFill>
                  <a:srgbClr val="72C3ED"/>
                </a:solidFill>
                <a:latin typeface="Times New Roman"/>
                <a:cs typeface="Times New Roman"/>
              </a:rPr>
              <a:t>RIS  </a:t>
            </a:r>
            <a:r>
              <a:rPr lang="it-IT" sz="2736" spc="9" dirty="0">
                <a:solidFill>
                  <a:srgbClr val="72C3ED"/>
                </a:solidFill>
                <a:latin typeface="Times New Roman"/>
                <a:cs typeface="Times New Roman"/>
              </a:rPr>
              <a:t>per Start up</a:t>
            </a:r>
            <a:endParaRPr sz="2736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714" y="495210"/>
            <a:ext cx="2257112" cy="1518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5"/>
          <p:cNvSpPr txBox="1"/>
          <p:nvPr/>
        </p:nvSpPr>
        <p:spPr>
          <a:xfrm>
            <a:off x="857929" y="2452479"/>
            <a:ext cx="7949415" cy="2605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539" b="1" dirty="0"/>
              <a:t>Innovation  Scouting</a:t>
            </a:r>
          </a:p>
          <a:p>
            <a:endParaRPr lang="en-US" sz="1539" dirty="0"/>
          </a:p>
          <a:p>
            <a:r>
              <a:rPr lang="en-US" sz="1539" dirty="0"/>
              <a:t>EIT Food </a:t>
            </a:r>
            <a:r>
              <a:rPr lang="en-US" sz="1539" dirty="0" err="1"/>
              <a:t>svolge</a:t>
            </a:r>
            <a:r>
              <a:rPr lang="en-US" sz="1539" dirty="0"/>
              <a:t> </a:t>
            </a:r>
            <a:r>
              <a:rPr lang="en-US" sz="1539" dirty="0" err="1"/>
              <a:t>attività</a:t>
            </a:r>
            <a:r>
              <a:rPr lang="en-US" sz="1539" dirty="0"/>
              <a:t> di continua ricerca di </a:t>
            </a:r>
            <a:r>
              <a:rPr lang="en-US" sz="1539" dirty="0" err="1"/>
              <a:t>talenti</a:t>
            </a:r>
            <a:r>
              <a:rPr lang="en-US" sz="1539" dirty="0"/>
              <a:t> </a:t>
            </a:r>
            <a:r>
              <a:rPr lang="en-US" sz="1539" dirty="0" err="1"/>
              <a:t>imprenditoriali</a:t>
            </a:r>
            <a:r>
              <a:rPr lang="en-US" sz="1539" dirty="0"/>
              <a:t> e start up con alto </a:t>
            </a:r>
            <a:r>
              <a:rPr lang="en-US" sz="1539" dirty="0" err="1"/>
              <a:t>potenziale</a:t>
            </a:r>
            <a:r>
              <a:rPr lang="en-US" sz="1539" dirty="0"/>
              <a:t> in </a:t>
            </a:r>
            <a:r>
              <a:rPr lang="en-US" sz="1539" dirty="0" err="1"/>
              <a:t>tutte</a:t>
            </a:r>
            <a:r>
              <a:rPr lang="en-US" sz="1539" dirty="0"/>
              <a:t> le 28 Nazioni EIT RIS, </a:t>
            </a:r>
            <a:r>
              <a:rPr lang="en-US" sz="1539" dirty="0" err="1"/>
              <a:t>unita</a:t>
            </a:r>
            <a:r>
              <a:rPr lang="en-US" sz="1539" dirty="0"/>
              <a:t> ad </a:t>
            </a:r>
            <a:r>
              <a:rPr lang="en-US" sz="1539" dirty="0" err="1"/>
              <a:t>un’attività</a:t>
            </a:r>
            <a:r>
              <a:rPr lang="en-US" sz="1539" dirty="0"/>
              <a:t> di </a:t>
            </a:r>
            <a:r>
              <a:rPr lang="en-US" sz="1539" dirty="0" err="1"/>
              <a:t>comunicazione</a:t>
            </a:r>
            <a:r>
              <a:rPr lang="en-US" sz="1539" dirty="0"/>
              <a:t> per </a:t>
            </a:r>
            <a:r>
              <a:rPr lang="en-US" sz="1539" dirty="0" err="1"/>
              <a:t>migliorare</a:t>
            </a:r>
            <a:r>
              <a:rPr lang="en-US" sz="1539" dirty="0"/>
              <a:t> </a:t>
            </a:r>
            <a:r>
              <a:rPr lang="en-US" sz="1539" dirty="0" err="1"/>
              <a:t>il</a:t>
            </a:r>
            <a:r>
              <a:rPr lang="en-US" sz="1539" dirty="0"/>
              <a:t> </a:t>
            </a:r>
            <a:r>
              <a:rPr lang="en-US" sz="1539" dirty="0" err="1"/>
              <a:t>loro</a:t>
            </a:r>
            <a:r>
              <a:rPr lang="en-US" sz="1539" dirty="0"/>
              <a:t> </a:t>
            </a:r>
            <a:r>
              <a:rPr lang="en-US" sz="1539" dirty="0" err="1"/>
              <a:t>allineamento</a:t>
            </a:r>
            <a:r>
              <a:rPr lang="en-US" sz="1539" dirty="0"/>
              <a:t> con EIT Food Strategic Innovation Agenda e </a:t>
            </a:r>
            <a:r>
              <a:rPr lang="en-US" sz="1539" dirty="0" err="1"/>
              <a:t>supportare</a:t>
            </a:r>
            <a:r>
              <a:rPr lang="en-US" sz="1539" dirty="0"/>
              <a:t> le </a:t>
            </a:r>
            <a:r>
              <a:rPr lang="en-US" sz="1539" dirty="0" err="1"/>
              <a:t>loro</a:t>
            </a:r>
            <a:r>
              <a:rPr lang="en-US" sz="1539" dirty="0"/>
              <a:t> </a:t>
            </a:r>
            <a:r>
              <a:rPr lang="en-US" sz="1539" dirty="0" err="1"/>
              <a:t>azioni</a:t>
            </a:r>
            <a:r>
              <a:rPr lang="en-US" sz="1539" dirty="0"/>
              <a:t> di business development </a:t>
            </a:r>
            <a:r>
              <a:rPr lang="en-US" sz="1539" dirty="0" err="1"/>
              <a:t>approfondendo</a:t>
            </a:r>
            <a:r>
              <a:rPr lang="en-US" sz="1539" dirty="0"/>
              <a:t> </a:t>
            </a:r>
            <a:r>
              <a:rPr lang="en-US" sz="1539" dirty="0" err="1"/>
              <a:t>il</a:t>
            </a:r>
            <a:r>
              <a:rPr lang="en-US" sz="1539" dirty="0"/>
              <a:t> </a:t>
            </a:r>
            <a:r>
              <a:rPr lang="en-US" sz="1539" dirty="0" err="1"/>
              <a:t>legame</a:t>
            </a:r>
            <a:r>
              <a:rPr lang="en-US" sz="1539" dirty="0"/>
              <a:t> con </a:t>
            </a:r>
            <a:r>
              <a:rPr lang="en-US" sz="1539" dirty="0" err="1"/>
              <a:t>gli</a:t>
            </a:r>
            <a:r>
              <a:rPr lang="en-US" sz="1539" dirty="0"/>
              <a:t> EIT Food partners.</a:t>
            </a:r>
          </a:p>
          <a:p>
            <a:endParaRPr lang="en-US" sz="1539" dirty="0"/>
          </a:p>
          <a:p>
            <a:r>
              <a:rPr lang="en-US" sz="1539" dirty="0"/>
              <a:t>I </a:t>
            </a:r>
            <a:r>
              <a:rPr lang="en-US" sz="1539" dirty="0" err="1"/>
              <a:t>soggetti</a:t>
            </a:r>
            <a:r>
              <a:rPr lang="en-US" sz="1539" dirty="0"/>
              <a:t> </a:t>
            </a:r>
            <a:r>
              <a:rPr lang="en-US" sz="1539" dirty="0" err="1"/>
              <a:t>interessati</a:t>
            </a:r>
            <a:r>
              <a:rPr lang="en-US" sz="1539" dirty="0"/>
              <a:t>, start up in </a:t>
            </a:r>
            <a:r>
              <a:rPr lang="en-US" sz="1539" dirty="0" err="1"/>
              <a:t>fase</a:t>
            </a:r>
            <a:r>
              <a:rPr lang="en-US" sz="1539" dirty="0"/>
              <a:t> di </a:t>
            </a:r>
            <a:r>
              <a:rPr lang="en-US" sz="1539" dirty="0" err="1"/>
              <a:t>avvio</a:t>
            </a:r>
            <a:r>
              <a:rPr lang="en-US" sz="1539" dirty="0"/>
              <a:t> o </a:t>
            </a:r>
            <a:r>
              <a:rPr lang="en-US" sz="1539" dirty="0" err="1"/>
              <a:t>talenti</a:t>
            </a:r>
            <a:r>
              <a:rPr lang="en-US" sz="1539" dirty="0"/>
              <a:t> con </a:t>
            </a:r>
            <a:r>
              <a:rPr lang="en-US" sz="1539" dirty="0" err="1"/>
              <a:t>idee</a:t>
            </a:r>
            <a:r>
              <a:rPr lang="en-US" sz="1539" dirty="0"/>
              <a:t> innovative, </a:t>
            </a:r>
            <a:r>
              <a:rPr lang="en-US" sz="1539" dirty="0" err="1"/>
              <a:t>possono</a:t>
            </a:r>
            <a:r>
              <a:rPr lang="en-US" sz="1539" dirty="0"/>
              <a:t> </a:t>
            </a:r>
            <a:r>
              <a:rPr lang="en-US" sz="1539" dirty="0" err="1"/>
              <a:t>compilare</a:t>
            </a:r>
            <a:r>
              <a:rPr lang="en-US" sz="1539" dirty="0"/>
              <a:t> un form di </a:t>
            </a:r>
            <a:r>
              <a:rPr lang="en-US" sz="1539" dirty="0" err="1"/>
              <a:t>presentazione</a:t>
            </a:r>
            <a:r>
              <a:rPr lang="en-US" sz="1539" dirty="0"/>
              <a:t> e </a:t>
            </a:r>
            <a:r>
              <a:rPr lang="en-US" sz="1539" dirty="0" err="1"/>
              <a:t>inviarlo</a:t>
            </a:r>
            <a:r>
              <a:rPr lang="en-US" sz="1539" dirty="0"/>
              <a:t> per email a </a:t>
            </a:r>
            <a:r>
              <a:rPr lang="en-US" sz="1539" dirty="0">
                <a:hlinkClick r:id="rId5"/>
              </a:rPr>
              <a:t>rbc@eitfood.eu</a:t>
            </a:r>
            <a:endParaRPr lang="en-US" sz="1539" dirty="0"/>
          </a:p>
          <a:p>
            <a:endParaRPr lang="en-US" sz="1539" dirty="0"/>
          </a:p>
          <a:p>
            <a:r>
              <a:rPr lang="en-US" sz="1539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849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340" y="823938"/>
            <a:ext cx="2606366" cy="84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2736" spc="-286" dirty="0">
                <a:solidFill>
                  <a:srgbClr val="72C3ED"/>
                </a:solidFill>
                <a:latin typeface="Times New Roman"/>
                <a:cs typeface="Times New Roman"/>
              </a:rPr>
              <a:t>EIT </a:t>
            </a:r>
            <a:r>
              <a:rPr sz="2736" spc="-4" dirty="0">
                <a:solidFill>
                  <a:srgbClr val="72C3ED"/>
                </a:solidFill>
                <a:latin typeface="Times New Roman"/>
                <a:cs typeface="Times New Roman"/>
              </a:rPr>
              <a:t>Food </a:t>
            </a:r>
            <a:r>
              <a:rPr lang="it-IT" sz="2736" spc="-235" dirty="0">
                <a:solidFill>
                  <a:srgbClr val="72C3ED"/>
                </a:solidFill>
                <a:latin typeface="Times New Roman"/>
                <a:cs typeface="Times New Roman"/>
              </a:rPr>
              <a:t>RIS  </a:t>
            </a:r>
            <a:r>
              <a:rPr lang="it-IT" sz="2736" spc="9" dirty="0">
                <a:solidFill>
                  <a:srgbClr val="72C3ED"/>
                </a:solidFill>
                <a:latin typeface="Times New Roman"/>
                <a:cs typeface="Times New Roman"/>
              </a:rPr>
              <a:t>per Start up</a:t>
            </a:r>
            <a:endParaRPr sz="2736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714" y="495210"/>
            <a:ext cx="2257112" cy="1518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5"/>
          <p:cNvSpPr txBox="1"/>
          <p:nvPr/>
        </p:nvSpPr>
        <p:spPr>
          <a:xfrm>
            <a:off x="857929" y="2167229"/>
            <a:ext cx="7949415" cy="426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539" b="1" dirty="0"/>
              <a:t>Innovation Grants e Demo Days</a:t>
            </a:r>
          </a:p>
          <a:p>
            <a:r>
              <a:rPr lang="en-US" sz="1539" dirty="0"/>
              <a:t>EIT Food </a:t>
            </a:r>
            <a:r>
              <a:rPr lang="en-US" sz="1539" dirty="0" err="1"/>
              <a:t>mette</a:t>
            </a:r>
            <a:r>
              <a:rPr lang="en-US" sz="1539" dirty="0"/>
              <a:t> a </a:t>
            </a:r>
            <a:r>
              <a:rPr lang="en-US" sz="1539" dirty="0" err="1"/>
              <a:t>disposizione</a:t>
            </a:r>
            <a:r>
              <a:rPr lang="en-US" sz="1539" dirty="0"/>
              <a:t> </a:t>
            </a:r>
            <a:r>
              <a:rPr lang="en-US" sz="1539" dirty="0" err="1"/>
              <a:t>sovvezioni</a:t>
            </a:r>
            <a:r>
              <a:rPr lang="en-US" sz="1539" dirty="0"/>
              <a:t> per </a:t>
            </a:r>
            <a:r>
              <a:rPr lang="en-US" sz="1539" dirty="0" err="1"/>
              <a:t>supportare</a:t>
            </a:r>
            <a:r>
              <a:rPr lang="en-US" sz="1539" dirty="0"/>
              <a:t> la </a:t>
            </a:r>
            <a:r>
              <a:rPr lang="en-US" sz="1539" dirty="0" err="1"/>
              <a:t>creazione</a:t>
            </a:r>
            <a:r>
              <a:rPr lang="en-US" sz="1539" dirty="0"/>
              <a:t> di start-up e </a:t>
            </a:r>
            <a:r>
              <a:rPr lang="en-US" sz="1539" dirty="0" err="1"/>
              <a:t>sviluppare</a:t>
            </a:r>
            <a:r>
              <a:rPr lang="en-US" sz="1539" dirty="0"/>
              <a:t> la </a:t>
            </a:r>
            <a:r>
              <a:rPr lang="en-US" sz="1539" dirty="0" err="1"/>
              <a:t>sperimentazione</a:t>
            </a:r>
            <a:r>
              <a:rPr lang="en-US" sz="1539" dirty="0"/>
              <a:t> di </a:t>
            </a:r>
            <a:r>
              <a:rPr lang="en-US" sz="1539" dirty="0" err="1"/>
              <a:t>prototipi</a:t>
            </a:r>
            <a:r>
              <a:rPr lang="en-US" sz="1539" dirty="0"/>
              <a:t> e </a:t>
            </a:r>
            <a:r>
              <a:rPr lang="en-US" sz="1539" dirty="0" err="1"/>
              <a:t>nuovi</a:t>
            </a:r>
            <a:r>
              <a:rPr lang="en-US" sz="1539" dirty="0"/>
              <a:t> </a:t>
            </a:r>
            <a:r>
              <a:rPr lang="en-US" sz="1539" dirty="0" err="1"/>
              <a:t>prodotti</a:t>
            </a:r>
            <a:r>
              <a:rPr lang="en-US" sz="1539" dirty="0"/>
              <a:t> con </a:t>
            </a:r>
            <a:r>
              <a:rPr lang="en-US" sz="1539" dirty="0" err="1"/>
              <a:t>una</a:t>
            </a:r>
            <a:r>
              <a:rPr lang="en-US" sz="1539" dirty="0"/>
              <a:t> call </a:t>
            </a:r>
            <a:r>
              <a:rPr lang="en-US" sz="1539" dirty="0" err="1"/>
              <a:t>aperta</a:t>
            </a:r>
            <a:r>
              <a:rPr lang="en-US" sz="1539" dirty="0"/>
              <a:t> a 13 </a:t>
            </a:r>
            <a:r>
              <a:rPr lang="en-US" sz="1539" dirty="0" err="1"/>
              <a:t>nazioni</a:t>
            </a:r>
            <a:r>
              <a:rPr lang="en-US" sz="1539" dirty="0"/>
              <a:t> </a:t>
            </a:r>
            <a:r>
              <a:rPr lang="en-US" sz="1539" dirty="0" err="1"/>
              <a:t>della</a:t>
            </a:r>
            <a:r>
              <a:rPr lang="en-US" sz="1539" dirty="0"/>
              <a:t> RIS </a:t>
            </a:r>
            <a:r>
              <a:rPr lang="en-US" sz="1539" dirty="0" err="1"/>
              <a:t>tra</a:t>
            </a:r>
            <a:r>
              <a:rPr lang="en-US" sz="1539" dirty="0"/>
              <a:t> cui </a:t>
            </a:r>
            <a:r>
              <a:rPr lang="en-US" sz="1539" dirty="0" err="1"/>
              <a:t>l’Italia</a:t>
            </a:r>
            <a:r>
              <a:rPr lang="en-US" sz="1539" dirty="0"/>
              <a:t>.</a:t>
            </a:r>
          </a:p>
          <a:p>
            <a:r>
              <a:rPr lang="en-US" sz="1539" dirty="0" err="1"/>
              <a:t>Sono</a:t>
            </a:r>
            <a:r>
              <a:rPr lang="en-US" sz="1539" dirty="0"/>
              <a:t> </a:t>
            </a:r>
            <a:r>
              <a:rPr lang="en-US" sz="1539" dirty="0" err="1"/>
              <a:t>previsti</a:t>
            </a:r>
            <a:r>
              <a:rPr lang="en-US" sz="1539" dirty="0"/>
              <a:t> due </a:t>
            </a:r>
            <a:r>
              <a:rPr lang="en-US" sz="1539" dirty="0" err="1"/>
              <a:t>premi</a:t>
            </a:r>
            <a:r>
              <a:rPr lang="en-US" sz="1539" dirty="0"/>
              <a:t> per </a:t>
            </a:r>
            <a:r>
              <a:rPr lang="en-US" sz="1539" dirty="0" err="1"/>
              <a:t>Nazione</a:t>
            </a:r>
            <a:r>
              <a:rPr lang="en-US" sz="1539" dirty="0"/>
              <a:t>, </a:t>
            </a:r>
            <a:r>
              <a:rPr lang="en-US" sz="1539" dirty="0" err="1"/>
              <a:t>il</a:t>
            </a:r>
            <a:r>
              <a:rPr lang="en-US" sz="1539" dirty="0"/>
              <a:t> primo da € 10.000,00 e </a:t>
            </a:r>
            <a:r>
              <a:rPr lang="en-US" sz="1539" dirty="0" err="1"/>
              <a:t>il</a:t>
            </a:r>
            <a:r>
              <a:rPr lang="en-US" sz="1539" dirty="0"/>
              <a:t> secondo da € 5.000,00</a:t>
            </a:r>
          </a:p>
          <a:p>
            <a:r>
              <a:rPr lang="en-US" sz="1539" dirty="0"/>
              <a:t>Il </a:t>
            </a:r>
            <a:r>
              <a:rPr lang="en-US" sz="1539" dirty="0" err="1"/>
              <a:t>bando</a:t>
            </a:r>
            <a:r>
              <a:rPr lang="en-US" sz="1539" dirty="0"/>
              <a:t> - </a:t>
            </a:r>
            <a:r>
              <a:rPr lang="en-US" sz="1539" dirty="0" err="1"/>
              <a:t>attualmente</a:t>
            </a:r>
            <a:r>
              <a:rPr lang="en-US" sz="1539" dirty="0"/>
              <a:t> </a:t>
            </a:r>
            <a:r>
              <a:rPr lang="en-US" sz="1539" dirty="0" err="1"/>
              <a:t>aperto</a:t>
            </a:r>
            <a:r>
              <a:rPr lang="en-US" sz="1539" dirty="0"/>
              <a:t> – </a:t>
            </a:r>
            <a:r>
              <a:rPr lang="en-US" sz="1539" dirty="0" err="1"/>
              <a:t>prevede</a:t>
            </a:r>
            <a:r>
              <a:rPr lang="en-US" sz="1539" dirty="0"/>
              <a:t> </a:t>
            </a:r>
            <a:r>
              <a:rPr lang="en-US" sz="1539" dirty="0" err="1"/>
              <a:t>una</a:t>
            </a:r>
            <a:r>
              <a:rPr lang="en-US" sz="1539" dirty="0"/>
              <a:t> prima </a:t>
            </a:r>
            <a:r>
              <a:rPr lang="en-US" sz="1539" dirty="0" err="1"/>
              <a:t>fase</a:t>
            </a:r>
            <a:r>
              <a:rPr lang="en-US" sz="1539" dirty="0"/>
              <a:t> di </a:t>
            </a:r>
            <a:r>
              <a:rPr lang="en-US" sz="1539" dirty="0" err="1"/>
              <a:t>presentazione</a:t>
            </a:r>
            <a:r>
              <a:rPr lang="en-US" sz="1539" dirty="0"/>
              <a:t> </a:t>
            </a:r>
            <a:r>
              <a:rPr lang="en-US" sz="1539" dirty="0" err="1"/>
              <a:t>proposte</a:t>
            </a:r>
            <a:r>
              <a:rPr lang="en-US" sz="1539" dirty="0"/>
              <a:t> </a:t>
            </a:r>
            <a:r>
              <a:rPr lang="en-US" sz="1539" dirty="0" err="1"/>
              <a:t>che</a:t>
            </a:r>
            <a:r>
              <a:rPr lang="en-US" sz="1539" dirty="0"/>
              <a:t> </a:t>
            </a:r>
            <a:r>
              <a:rPr lang="en-US" sz="1539" dirty="0" err="1"/>
              <a:t>scade</a:t>
            </a:r>
            <a:r>
              <a:rPr lang="en-US" sz="1539" dirty="0"/>
              <a:t> </a:t>
            </a:r>
            <a:r>
              <a:rPr lang="en-US" sz="1539" dirty="0" err="1"/>
              <a:t>il</a:t>
            </a:r>
            <a:r>
              <a:rPr lang="en-US" sz="1539" dirty="0"/>
              <a:t> 30 </a:t>
            </a:r>
            <a:r>
              <a:rPr lang="en-US" sz="1539" dirty="0" err="1"/>
              <a:t>settembre</a:t>
            </a:r>
            <a:r>
              <a:rPr lang="en-US" sz="1539" dirty="0"/>
              <a:t> 2018. </a:t>
            </a:r>
          </a:p>
          <a:p>
            <a:r>
              <a:rPr lang="en-US" sz="1539" dirty="0" err="1"/>
              <a:t>Successivamente</a:t>
            </a:r>
            <a:r>
              <a:rPr lang="en-US" sz="1539" dirty="0"/>
              <a:t> un panel di </a:t>
            </a:r>
            <a:r>
              <a:rPr lang="en-US" sz="1539" dirty="0" err="1"/>
              <a:t>valutatori</a:t>
            </a:r>
            <a:r>
              <a:rPr lang="en-US" sz="1539" dirty="0"/>
              <a:t> </a:t>
            </a:r>
            <a:r>
              <a:rPr lang="en-US" sz="1539" dirty="0" err="1"/>
              <a:t>selezionerà</a:t>
            </a:r>
            <a:r>
              <a:rPr lang="en-US" sz="1539" dirty="0"/>
              <a:t> le 10 startup con </a:t>
            </a:r>
            <a:r>
              <a:rPr lang="en-US" sz="1539" dirty="0" err="1"/>
              <a:t>il</a:t>
            </a:r>
            <a:r>
              <a:rPr lang="en-US" sz="1539" dirty="0"/>
              <a:t> </a:t>
            </a:r>
            <a:r>
              <a:rPr lang="en-US" sz="1539" dirty="0" err="1"/>
              <a:t>miglior</a:t>
            </a:r>
            <a:r>
              <a:rPr lang="en-US" sz="1539" dirty="0"/>
              <a:t> </a:t>
            </a:r>
            <a:r>
              <a:rPr lang="en-US" sz="1539" dirty="0" err="1"/>
              <a:t>punteggio</a:t>
            </a:r>
            <a:r>
              <a:rPr lang="en-US" sz="1539" dirty="0"/>
              <a:t> per </a:t>
            </a:r>
            <a:r>
              <a:rPr lang="en-US" sz="1539" dirty="0" err="1"/>
              <a:t>ogni</a:t>
            </a:r>
            <a:r>
              <a:rPr lang="en-US" sz="1539" dirty="0"/>
              <a:t> </a:t>
            </a:r>
            <a:r>
              <a:rPr lang="en-US" sz="1539" dirty="0" err="1"/>
              <a:t>Nazione</a:t>
            </a:r>
            <a:r>
              <a:rPr lang="en-US" sz="1539" dirty="0"/>
              <a:t> </a:t>
            </a:r>
            <a:r>
              <a:rPr lang="en-US" sz="1539" dirty="0" err="1"/>
              <a:t>che</a:t>
            </a:r>
            <a:r>
              <a:rPr lang="en-US" sz="1539" dirty="0"/>
              <a:t> </a:t>
            </a:r>
            <a:r>
              <a:rPr lang="en-US" sz="1539" dirty="0" err="1"/>
              <a:t>saranno</a:t>
            </a:r>
            <a:r>
              <a:rPr lang="en-US" sz="1539" dirty="0"/>
              <a:t> </a:t>
            </a:r>
            <a:r>
              <a:rPr lang="en-US" sz="1539" dirty="0" err="1"/>
              <a:t>invitate</a:t>
            </a:r>
            <a:r>
              <a:rPr lang="en-US" sz="1539" dirty="0"/>
              <a:t> a </a:t>
            </a:r>
            <a:r>
              <a:rPr lang="en-US" sz="1539" dirty="0" err="1"/>
              <a:t>presentarsi</a:t>
            </a:r>
            <a:r>
              <a:rPr lang="en-US" sz="1539" dirty="0"/>
              <a:t> </a:t>
            </a:r>
            <a:r>
              <a:rPr lang="en-US" sz="1539" dirty="0" err="1"/>
              <a:t>durante</a:t>
            </a:r>
            <a:r>
              <a:rPr lang="en-US" sz="1539" dirty="0"/>
              <a:t> i Demo Days. </a:t>
            </a:r>
          </a:p>
          <a:p>
            <a:r>
              <a:rPr lang="en-US" sz="1539" dirty="0"/>
              <a:t>I Demo Days </a:t>
            </a:r>
            <a:r>
              <a:rPr lang="en-US" sz="1539" dirty="0" err="1"/>
              <a:t>sono</a:t>
            </a:r>
            <a:r>
              <a:rPr lang="en-US" sz="1539" dirty="0"/>
              <a:t> un workshop di </a:t>
            </a:r>
            <a:r>
              <a:rPr lang="en-US" sz="1539" dirty="0" err="1"/>
              <a:t>incubazione</a:t>
            </a:r>
            <a:r>
              <a:rPr lang="en-US" sz="1539" dirty="0"/>
              <a:t> </a:t>
            </a:r>
            <a:r>
              <a:rPr lang="en-US" sz="1539" dirty="0" err="1"/>
              <a:t>imprenditoriale</a:t>
            </a:r>
            <a:r>
              <a:rPr lang="en-US" sz="1539" dirty="0"/>
              <a:t>, </a:t>
            </a:r>
            <a:r>
              <a:rPr lang="en-US" sz="1539" dirty="0" err="1"/>
              <a:t>destinato</a:t>
            </a:r>
            <a:r>
              <a:rPr lang="en-US" sz="1539" dirty="0"/>
              <a:t> </a:t>
            </a:r>
            <a:r>
              <a:rPr lang="en-US" sz="1539" dirty="0" err="1"/>
              <a:t>alle</a:t>
            </a:r>
            <a:r>
              <a:rPr lang="en-US" sz="1539" dirty="0"/>
              <a:t> start-up o a </a:t>
            </a:r>
            <a:r>
              <a:rPr lang="en-US" sz="1539" dirty="0" err="1"/>
              <a:t>potenziali</a:t>
            </a:r>
            <a:r>
              <a:rPr lang="en-US" sz="1539" dirty="0"/>
              <a:t> </a:t>
            </a:r>
            <a:r>
              <a:rPr lang="en-US" sz="1539" dirty="0" err="1"/>
              <a:t>imprenditori</a:t>
            </a:r>
            <a:r>
              <a:rPr lang="en-US" sz="1539" dirty="0"/>
              <a:t>, con </a:t>
            </a:r>
            <a:r>
              <a:rPr lang="en-US" sz="1539" dirty="0" err="1"/>
              <a:t>attività</a:t>
            </a:r>
            <a:r>
              <a:rPr lang="en-US" sz="1539" dirty="0"/>
              <a:t> di formazione e </a:t>
            </a:r>
            <a:r>
              <a:rPr lang="en-US" sz="1539" dirty="0" err="1"/>
              <a:t>tutoraggi</a:t>
            </a:r>
            <a:r>
              <a:rPr lang="en-US" sz="1539" dirty="0"/>
              <a:t> </a:t>
            </a:r>
            <a:r>
              <a:rPr lang="en-US" sz="1539" dirty="0" err="1"/>
              <a:t>su</a:t>
            </a:r>
            <a:r>
              <a:rPr lang="en-US" sz="1539" dirty="0"/>
              <a:t> </a:t>
            </a:r>
            <a:r>
              <a:rPr lang="en-US" sz="1539" dirty="0" err="1"/>
              <a:t>tematiche</a:t>
            </a:r>
            <a:r>
              <a:rPr lang="en-US" sz="1539" dirty="0"/>
              <a:t> </a:t>
            </a:r>
            <a:r>
              <a:rPr lang="en-US" sz="1539" dirty="0" err="1"/>
              <a:t>realtive</a:t>
            </a:r>
            <a:r>
              <a:rPr lang="en-US" sz="1539" dirty="0"/>
              <a:t> al </a:t>
            </a:r>
            <a:r>
              <a:rPr lang="en-US" sz="1539" dirty="0" err="1"/>
              <a:t>mercato</a:t>
            </a:r>
            <a:r>
              <a:rPr lang="en-US" sz="1539" dirty="0"/>
              <a:t>, al business model e al </a:t>
            </a:r>
            <a:r>
              <a:rPr lang="en-US" sz="1539" dirty="0" err="1"/>
              <a:t>soddisfacimento</a:t>
            </a:r>
            <a:r>
              <a:rPr lang="en-US" sz="1539" dirty="0"/>
              <a:t> </a:t>
            </a:r>
            <a:r>
              <a:rPr lang="en-US" sz="1539" dirty="0" err="1"/>
              <a:t>della</a:t>
            </a:r>
            <a:r>
              <a:rPr lang="en-US" sz="1539" dirty="0"/>
              <a:t> </a:t>
            </a:r>
            <a:r>
              <a:rPr lang="en-US" sz="1539" dirty="0" err="1"/>
              <a:t>clientela</a:t>
            </a:r>
            <a:endParaRPr lang="en-US" sz="1539" dirty="0"/>
          </a:p>
          <a:p>
            <a:r>
              <a:rPr lang="en-US" sz="1539" dirty="0"/>
              <a:t>Il workshop </a:t>
            </a:r>
            <a:r>
              <a:rPr lang="en-US" sz="1539" dirty="0" err="1"/>
              <a:t>Italiano</a:t>
            </a:r>
            <a:r>
              <a:rPr lang="en-US" sz="1539" dirty="0"/>
              <a:t> </a:t>
            </a:r>
            <a:r>
              <a:rPr lang="en-US" sz="1539" dirty="0" err="1"/>
              <a:t>si</a:t>
            </a:r>
            <a:r>
              <a:rPr lang="en-US" sz="1539" dirty="0"/>
              <a:t> </a:t>
            </a:r>
            <a:r>
              <a:rPr lang="en-US" sz="1539" dirty="0" err="1"/>
              <a:t>terrà</a:t>
            </a:r>
            <a:r>
              <a:rPr lang="en-US" sz="1539" dirty="0"/>
              <a:t> </a:t>
            </a:r>
            <a:r>
              <a:rPr lang="en-US" sz="1539" dirty="0" err="1"/>
              <a:t>presso</a:t>
            </a:r>
            <a:r>
              <a:rPr lang="en-US" sz="1539" dirty="0"/>
              <a:t> </a:t>
            </a:r>
            <a:r>
              <a:rPr lang="en-US" sz="1539" dirty="0" err="1"/>
              <a:t>l’Università</a:t>
            </a:r>
            <a:r>
              <a:rPr lang="en-US" sz="1539" dirty="0"/>
              <a:t> </a:t>
            </a:r>
            <a:r>
              <a:rPr lang="en-US" sz="1539" dirty="0" err="1"/>
              <a:t>degli</a:t>
            </a:r>
            <a:r>
              <a:rPr lang="en-US" sz="1539" dirty="0"/>
              <a:t> </a:t>
            </a:r>
            <a:r>
              <a:rPr lang="en-US" sz="1539" dirty="0" err="1"/>
              <a:t>Studi</a:t>
            </a:r>
            <a:r>
              <a:rPr lang="en-US" sz="1539" dirty="0"/>
              <a:t> di Bari Aldo Moro </a:t>
            </a:r>
            <a:r>
              <a:rPr lang="en-US" sz="1539" dirty="0" err="1"/>
              <a:t>il</a:t>
            </a:r>
            <a:r>
              <a:rPr lang="en-US" sz="1539" dirty="0"/>
              <a:t> 19 e 20 </a:t>
            </a:r>
            <a:r>
              <a:rPr lang="en-US" sz="1539" dirty="0" err="1"/>
              <a:t>novembre</a:t>
            </a:r>
            <a:r>
              <a:rPr lang="en-US" sz="1539" dirty="0"/>
              <a:t> 2018.</a:t>
            </a:r>
          </a:p>
          <a:p>
            <a:endParaRPr lang="en-US" sz="1539" dirty="0"/>
          </a:p>
          <a:p>
            <a:pPr algn="ctr"/>
            <a:r>
              <a:rPr lang="en-US" sz="1539" dirty="0">
                <a:hlinkClick r:id="rId5"/>
              </a:rPr>
              <a:t>https://www.eitfood.eu/programmes/ris-innovation-grants</a:t>
            </a:r>
            <a:r>
              <a:rPr lang="en-US" sz="1539" dirty="0"/>
              <a:t> </a:t>
            </a:r>
          </a:p>
          <a:p>
            <a:endParaRPr lang="en-US" sz="1539" dirty="0"/>
          </a:p>
          <a:p>
            <a:endParaRPr lang="en-US" sz="1539" dirty="0"/>
          </a:p>
        </p:txBody>
      </p:sp>
    </p:spTree>
    <p:extLst>
      <p:ext uri="{BB962C8B-B14F-4D97-AF65-F5344CB8AC3E}">
        <p14:creationId xmlns:p14="http://schemas.microsoft.com/office/powerpoint/2010/main" val="404224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340" y="823938"/>
            <a:ext cx="2606366" cy="84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/>
            <a:r>
              <a:rPr sz="2736" spc="-286" dirty="0">
                <a:solidFill>
                  <a:srgbClr val="72C3ED"/>
                </a:solidFill>
                <a:latin typeface="Times New Roman"/>
                <a:cs typeface="Times New Roman"/>
              </a:rPr>
              <a:t>EIT </a:t>
            </a:r>
            <a:r>
              <a:rPr sz="2736" spc="-4" dirty="0">
                <a:solidFill>
                  <a:srgbClr val="72C3ED"/>
                </a:solidFill>
                <a:latin typeface="Times New Roman"/>
                <a:cs typeface="Times New Roman"/>
              </a:rPr>
              <a:t>Food </a:t>
            </a:r>
            <a:r>
              <a:rPr lang="it-IT" sz="2736" spc="-235" dirty="0">
                <a:solidFill>
                  <a:srgbClr val="72C3ED"/>
                </a:solidFill>
                <a:latin typeface="Times New Roman"/>
                <a:cs typeface="Times New Roman"/>
              </a:rPr>
              <a:t>RIS  </a:t>
            </a:r>
            <a:r>
              <a:rPr lang="it-IT" sz="2736" spc="9" dirty="0">
                <a:solidFill>
                  <a:srgbClr val="72C3ED"/>
                </a:solidFill>
                <a:latin typeface="Times New Roman"/>
                <a:cs typeface="Times New Roman"/>
              </a:rPr>
              <a:t>per Start up</a:t>
            </a:r>
            <a:endParaRPr sz="2736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714" y="495210"/>
            <a:ext cx="2257112" cy="1518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5"/>
          <p:cNvSpPr txBox="1"/>
          <p:nvPr/>
        </p:nvSpPr>
        <p:spPr>
          <a:xfrm>
            <a:off x="857929" y="2452478"/>
            <a:ext cx="7949415" cy="3316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539" b="1" dirty="0"/>
              <a:t>Bootcamp – Business Idea Competition</a:t>
            </a:r>
          </a:p>
          <a:p>
            <a:r>
              <a:rPr lang="en-US" sz="1539" dirty="0"/>
              <a:t>EIT Food </a:t>
            </a:r>
            <a:r>
              <a:rPr lang="en-US" sz="1539" dirty="0" err="1"/>
              <a:t>sostiene</a:t>
            </a:r>
            <a:r>
              <a:rPr lang="en-US" sz="1539" dirty="0"/>
              <a:t> le </a:t>
            </a:r>
            <a:r>
              <a:rPr lang="en-US" sz="1539" dirty="0" err="1"/>
              <a:t>idee</a:t>
            </a:r>
            <a:r>
              <a:rPr lang="en-US" sz="1539" dirty="0"/>
              <a:t> innovative orientate ad </a:t>
            </a:r>
            <a:r>
              <a:rPr lang="en-US" sz="1539" dirty="0" err="1"/>
              <a:t>affrontare</a:t>
            </a:r>
            <a:r>
              <a:rPr lang="en-US" sz="1539" dirty="0"/>
              <a:t> </a:t>
            </a:r>
            <a:r>
              <a:rPr lang="en-US" sz="1539" dirty="0" err="1"/>
              <a:t>nuovi</a:t>
            </a:r>
            <a:r>
              <a:rPr lang="en-US" sz="1539" dirty="0"/>
              <a:t> </a:t>
            </a:r>
            <a:r>
              <a:rPr lang="en-US" sz="1539" dirty="0" err="1"/>
              <a:t>rischi</a:t>
            </a:r>
            <a:r>
              <a:rPr lang="en-US" sz="1539" dirty="0"/>
              <a:t> </a:t>
            </a:r>
            <a:r>
              <a:rPr lang="en-US" sz="1539" dirty="0" err="1"/>
              <a:t>imprenditoriali</a:t>
            </a:r>
            <a:r>
              <a:rPr lang="en-US" sz="1539" dirty="0"/>
              <a:t> e </a:t>
            </a:r>
            <a:r>
              <a:rPr lang="en-US" sz="1539" dirty="0" err="1"/>
              <a:t>desiderose</a:t>
            </a:r>
            <a:r>
              <a:rPr lang="en-US" sz="1539" dirty="0"/>
              <a:t> di </a:t>
            </a:r>
            <a:r>
              <a:rPr lang="en-US" sz="1539" dirty="0" err="1"/>
              <a:t>maggiore</a:t>
            </a:r>
            <a:r>
              <a:rPr lang="en-US" sz="1539" dirty="0"/>
              <a:t> formazione </a:t>
            </a:r>
            <a:r>
              <a:rPr lang="en-US" sz="1539" dirty="0" err="1"/>
              <a:t>professionale</a:t>
            </a:r>
            <a:r>
              <a:rPr lang="en-US" sz="1539" dirty="0"/>
              <a:t>. </a:t>
            </a:r>
          </a:p>
          <a:p>
            <a:r>
              <a:rPr lang="en-US" sz="1539" dirty="0" err="1"/>
              <a:t>Nel</a:t>
            </a:r>
            <a:r>
              <a:rPr lang="en-US" sz="1539" dirty="0"/>
              <a:t> 2018 </a:t>
            </a:r>
            <a:r>
              <a:rPr lang="en-US" sz="1539" dirty="0" err="1"/>
              <a:t>sono</a:t>
            </a:r>
            <a:r>
              <a:rPr lang="en-US" sz="1539" dirty="0"/>
              <a:t> </a:t>
            </a:r>
            <a:r>
              <a:rPr lang="en-US" sz="1539" dirty="0" err="1"/>
              <a:t>stati</a:t>
            </a:r>
            <a:r>
              <a:rPr lang="en-US" sz="1539" dirty="0"/>
              <a:t> </a:t>
            </a:r>
            <a:r>
              <a:rPr lang="en-US" sz="1539" dirty="0" err="1"/>
              <a:t>organizzati</a:t>
            </a:r>
            <a:r>
              <a:rPr lang="en-US" sz="1539" dirty="0"/>
              <a:t> </a:t>
            </a:r>
            <a:r>
              <a:rPr lang="en-US" sz="1539" dirty="0" err="1"/>
              <a:t>una</a:t>
            </a:r>
            <a:r>
              <a:rPr lang="en-US" sz="1539" dirty="0"/>
              <a:t> </a:t>
            </a:r>
            <a:r>
              <a:rPr lang="en-US" sz="1539" dirty="0" err="1"/>
              <a:t>serie</a:t>
            </a:r>
            <a:r>
              <a:rPr lang="en-US" sz="1539" dirty="0"/>
              <a:t> di workshop da 2 </a:t>
            </a:r>
            <a:r>
              <a:rPr lang="en-US" sz="1539" dirty="0" err="1"/>
              <a:t>giorni</a:t>
            </a:r>
            <a:r>
              <a:rPr lang="en-US" sz="1539" dirty="0"/>
              <a:t> </a:t>
            </a:r>
            <a:r>
              <a:rPr lang="en-US" sz="1539" dirty="0" err="1"/>
              <a:t>ciascuno</a:t>
            </a:r>
            <a:r>
              <a:rPr lang="en-US" sz="1539" dirty="0"/>
              <a:t>, </a:t>
            </a:r>
            <a:r>
              <a:rPr lang="en-US" sz="1539" dirty="0" err="1"/>
              <a:t>congiuntamente</a:t>
            </a:r>
            <a:r>
              <a:rPr lang="en-US" sz="1539" dirty="0"/>
              <a:t> da 3 CIC (EIT Health, EIT Raw Materials e EIT Food) al fine di </a:t>
            </a:r>
            <a:r>
              <a:rPr lang="en-US" sz="1539" dirty="0" err="1"/>
              <a:t>implementare</a:t>
            </a:r>
            <a:r>
              <a:rPr lang="en-US" sz="1539" dirty="0"/>
              <a:t> </a:t>
            </a:r>
            <a:r>
              <a:rPr lang="en-US" sz="1539" dirty="0" err="1"/>
              <a:t>l’innovazione</a:t>
            </a:r>
            <a:r>
              <a:rPr lang="en-US" sz="1539" dirty="0"/>
              <a:t> </a:t>
            </a:r>
            <a:r>
              <a:rPr lang="en-US" sz="1539" dirty="0" err="1"/>
              <a:t>intersettoriale</a:t>
            </a:r>
            <a:r>
              <a:rPr lang="en-US" sz="1539" dirty="0"/>
              <a:t>.</a:t>
            </a:r>
          </a:p>
          <a:p>
            <a:r>
              <a:rPr lang="en-US" sz="1539" dirty="0"/>
              <a:t>Il focus </a:t>
            </a:r>
            <a:r>
              <a:rPr lang="en-US" sz="1539" dirty="0" err="1"/>
              <a:t>principale</a:t>
            </a:r>
            <a:r>
              <a:rPr lang="en-US" sz="1539" dirty="0"/>
              <a:t> è </a:t>
            </a:r>
            <a:r>
              <a:rPr lang="en-US" sz="1539" dirty="0" err="1"/>
              <a:t>stata</a:t>
            </a:r>
            <a:r>
              <a:rPr lang="en-US" sz="1539" dirty="0"/>
              <a:t> la </a:t>
            </a:r>
            <a:r>
              <a:rPr lang="en-US" sz="1539" dirty="0" err="1"/>
              <a:t>predisposizione</a:t>
            </a:r>
            <a:r>
              <a:rPr lang="en-US" sz="1539" dirty="0"/>
              <a:t> di business model, </a:t>
            </a:r>
            <a:r>
              <a:rPr lang="en-US" sz="1539" dirty="0" err="1"/>
              <a:t>costruzione</a:t>
            </a:r>
            <a:r>
              <a:rPr lang="en-US" sz="1539" dirty="0"/>
              <a:t> del team, business processes e </a:t>
            </a:r>
            <a:r>
              <a:rPr lang="en-US" sz="1539" dirty="0" err="1"/>
              <a:t>programma</a:t>
            </a:r>
            <a:r>
              <a:rPr lang="en-US" sz="1539" dirty="0"/>
              <a:t> </a:t>
            </a:r>
            <a:r>
              <a:rPr lang="en-US" sz="1539" dirty="0" err="1"/>
              <a:t>organizzativo</a:t>
            </a:r>
            <a:r>
              <a:rPr lang="en-US" sz="1539" dirty="0"/>
              <a:t>. </a:t>
            </a:r>
          </a:p>
          <a:p>
            <a:r>
              <a:rPr lang="en-US" sz="1539" dirty="0"/>
              <a:t>Le </a:t>
            </a:r>
            <a:r>
              <a:rPr lang="en-US" sz="1539" dirty="0" err="1"/>
              <a:t>migliori</a:t>
            </a:r>
            <a:r>
              <a:rPr lang="en-US" sz="1539" dirty="0"/>
              <a:t> </a:t>
            </a:r>
            <a:r>
              <a:rPr lang="en-US" sz="1539" dirty="0" err="1"/>
              <a:t>squadre</a:t>
            </a:r>
            <a:r>
              <a:rPr lang="en-US" sz="1539" dirty="0"/>
              <a:t> con </a:t>
            </a:r>
            <a:r>
              <a:rPr lang="en-US" sz="1539" dirty="0" err="1"/>
              <a:t>il</a:t>
            </a:r>
            <a:r>
              <a:rPr lang="en-US" sz="1539" dirty="0"/>
              <a:t> </a:t>
            </a:r>
            <a:r>
              <a:rPr lang="en-US" sz="1539" dirty="0" err="1"/>
              <a:t>miglior</a:t>
            </a:r>
            <a:r>
              <a:rPr lang="en-US" sz="1539" dirty="0"/>
              <a:t> business plan </a:t>
            </a:r>
            <a:r>
              <a:rPr lang="en-US" sz="1539" dirty="0" err="1"/>
              <a:t>concorrono</a:t>
            </a:r>
            <a:r>
              <a:rPr lang="en-US" sz="1539" dirty="0"/>
              <a:t> per le Joint Pitch Finals con </a:t>
            </a:r>
            <a:r>
              <a:rPr lang="en-US" sz="1539" dirty="0" err="1"/>
              <a:t>tre</a:t>
            </a:r>
            <a:r>
              <a:rPr lang="en-US" sz="1539" dirty="0"/>
              <a:t> </a:t>
            </a:r>
            <a:r>
              <a:rPr lang="en-US" sz="1539" dirty="0" err="1"/>
              <a:t>premi</a:t>
            </a:r>
            <a:r>
              <a:rPr lang="en-US" sz="1539" dirty="0"/>
              <a:t> da € 10.000,00, € 7.000,00 e € 5.000,00.</a:t>
            </a:r>
          </a:p>
          <a:p>
            <a:endParaRPr lang="en-US" sz="1539" dirty="0"/>
          </a:p>
          <a:p>
            <a:r>
              <a:rPr lang="en-US" sz="1539" dirty="0">
                <a:hlinkClick r:id="rId5"/>
              </a:rPr>
              <a:t>https://www.lyyti.fi/p/EITBIC2018_0505/en/eit_cross-kic_business_idea_competition_2018</a:t>
            </a:r>
            <a:endParaRPr lang="en-US" sz="1539" dirty="0"/>
          </a:p>
          <a:p>
            <a:endParaRPr lang="en-US" sz="1539" dirty="0"/>
          </a:p>
          <a:p>
            <a:endParaRPr lang="en-US" sz="1539" dirty="0"/>
          </a:p>
          <a:p>
            <a:endParaRPr lang="en-US" sz="1539" dirty="0"/>
          </a:p>
        </p:txBody>
      </p:sp>
    </p:spTree>
    <p:extLst>
      <p:ext uri="{BB962C8B-B14F-4D97-AF65-F5344CB8AC3E}">
        <p14:creationId xmlns:p14="http://schemas.microsoft.com/office/powerpoint/2010/main" val="118743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306" y="517326"/>
            <a:ext cx="7685389" cy="1234578"/>
          </a:xfrm>
          <a:prstGeom prst="rect">
            <a:avLst/>
          </a:prstGeom>
        </p:spPr>
        <p:txBody>
          <a:bodyPr vert="horz" wrap="square" lIns="0" tIns="388756" rIns="0" bIns="0" rtlCol="0">
            <a:spAutoFit/>
          </a:bodyPr>
          <a:lstStyle/>
          <a:p>
            <a:pPr marL="2336480"/>
            <a:r>
              <a:rPr sz="2736" spc="-286" dirty="0">
                <a:solidFill>
                  <a:srgbClr val="00B050"/>
                </a:solidFill>
                <a:latin typeface="Times New Roman"/>
                <a:cs typeface="Times New Roman"/>
              </a:rPr>
              <a:t>EIT  </a:t>
            </a:r>
            <a:r>
              <a:rPr sz="2736" spc="-4" dirty="0">
                <a:solidFill>
                  <a:srgbClr val="00B050"/>
                </a:solidFill>
                <a:latin typeface="Times New Roman"/>
                <a:cs typeface="Times New Roman"/>
              </a:rPr>
              <a:t>Food</a:t>
            </a:r>
            <a:r>
              <a:rPr sz="2736" spc="-278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736" spc="-235" dirty="0">
                <a:solidFill>
                  <a:srgbClr val="00B050"/>
                </a:solidFill>
                <a:latin typeface="Times New Roman"/>
                <a:cs typeface="Times New Roman"/>
              </a:rPr>
              <a:t>RIS</a:t>
            </a:r>
            <a:endParaRPr sz="2736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336480"/>
            <a:r>
              <a:rPr lang="it-IT" sz="2736" spc="9" dirty="0">
                <a:solidFill>
                  <a:srgbClr val="00B050"/>
                </a:solidFill>
                <a:latin typeface="Times New Roman"/>
                <a:cs typeface="Times New Roman"/>
              </a:rPr>
              <a:t>per Studenti</a:t>
            </a:r>
            <a:endParaRPr sz="2736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714" y="495210"/>
            <a:ext cx="2257112" cy="1518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861319" y="2267027"/>
            <a:ext cx="7685389" cy="319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it-IT" sz="1539" b="1" spc="-133" dirty="0">
                <a:solidFill>
                  <a:srgbClr val="333333"/>
                </a:solidFill>
                <a:latin typeface="+mj-lt"/>
                <a:cs typeface="Times New Roman"/>
              </a:rPr>
              <a:t>R</a:t>
            </a:r>
            <a:r>
              <a:rPr sz="1539" b="1" spc="-133" dirty="0">
                <a:solidFill>
                  <a:srgbClr val="333333"/>
                </a:solidFill>
                <a:latin typeface="+mj-lt"/>
                <a:cs typeface="Times New Roman"/>
              </a:rPr>
              <a:t>IS </a:t>
            </a:r>
            <a:r>
              <a:rPr sz="1539" b="1" spc="-4" dirty="0">
                <a:solidFill>
                  <a:srgbClr val="333333"/>
                </a:solidFill>
                <a:latin typeface="+mj-lt"/>
                <a:cs typeface="Times New Roman"/>
              </a:rPr>
              <a:t>Fellowships </a:t>
            </a:r>
            <a:endParaRPr lang="it-IT" sz="1539" spc="-4" dirty="0">
              <a:solidFill>
                <a:srgbClr val="333333"/>
              </a:solidFill>
              <a:latin typeface="+mj-lt"/>
              <a:cs typeface="Times New Roman"/>
            </a:endParaRP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it-IT" sz="1539" spc="-4" dirty="0">
                <a:solidFill>
                  <a:srgbClr val="333333"/>
                </a:solidFill>
                <a:latin typeface="+mj-lt"/>
                <a:cs typeface="Calibri"/>
              </a:rPr>
              <a:t>EIT </a:t>
            </a:r>
            <a:r>
              <a:rPr lang="it-IT" sz="1539" spc="-4" dirty="0" err="1">
                <a:solidFill>
                  <a:srgbClr val="333333"/>
                </a:solidFill>
                <a:latin typeface="+mj-lt"/>
                <a:cs typeface="Calibri"/>
              </a:rPr>
              <a:t>Food</a:t>
            </a:r>
            <a:r>
              <a:rPr lang="it-IT" sz="1539" spc="-4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lang="it-IT" sz="1539" spc="-4" dirty="0" err="1">
                <a:solidFill>
                  <a:srgbClr val="333333"/>
                </a:solidFill>
                <a:latin typeface="+mj-lt"/>
                <a:cs typeface="Calibri"/>
              </a:rPr>
              <a:t>Hub</a:t>
            </a:r>
            <a:r>
              <a:rPr lang="it-IT" sz="1539" spc="-4" dirty="0">
                <a:solidFill>
                  <a:srgbClr val="333333"/>
                </a:solidFill>
                <a:latin typeface="+mj-lt"/>
                <a:cs typeface="Calibri"/>
              </a:rPr>
              <a:t> seleziona i migliori talenti provenienti da istituti di istruzione superiore e giovani imprenditori dei paesi RIS per rafforzare la loro conoscenza delle innovazioni in vari segmenti del sistema alimentare e promuovere la cultura dell'imprenditorialità nell’industria alimentare locale.</a:t>
            </a: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it-IT" sz="1539" spc="-4" dirty="0">
                <a:solidFill>
                  <a:srgbClr val="333333"/>
                </a:solidFill>
                <a:latin typeface="+mj-lt"/>
                <a:cs typeface="Calibri"/>
              </a:rPr>
              <a:t>Nel 2018 dopo una prima selezione di presentazione dei candidati via </a:t>
            </a:r>
            <a:r>
              <a:rPr lang="it-IT" sz="1539" spc="-4" dirty="0" err="1">
                <a:solidFill>
                  <a:srgbClr val="333333"/>
                </a:solidFill>
                <a:latin typeface="+mj-lt"/>
                <a:cs typeface="Calibri"/>
              </a:rPr>
              <a:t>Linkedin</a:t>
            </a:r>
            <a:r>
              <a:rPr lang="it-IT" sz="1539" spc="-4" dirty="0">
                <a:solidFill>
                  <a:srgbClr val="333333"/>
                </a:solidFill>
                <a:latin typeface="+mj-lt"/>
                <a:cs typeface="Calibri"/>
              </a:rPr>
              <a:t>, è stato organizzato un workshop a giugno 2018 presso l’Università degli Studi di Bari Aldo Moro per la seconda selezione.</a:t>
            </a: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it-IT" sz="1539" spc="-4" dirty="0">
                <a:solidFill>
                  <a:srgbClr val="333333"/>
                </a:solidFill>
                <a:latin typeface="+mj-lt"/>
                <a:cs typeface="Calibri"/>
              </a:rPr>
              <a:t>I candidati ammessi alla terza fase hanno sostenuto un colloquio con le aziende del settore che hanno offerto la borsa di tre mesi. Per l’Italia sono stati ammessi al </a:t>
            </a:r>
            <a:r>
              <a:rPr lang="it-IT" sz="1539" spc="-4" dirty="0" err="1">
                <a:solidFill>
                  <a:srgbClr val="333333"/>
                </a:solidFill>
                <a:latin typeface="+mj-lt"/>
                <a:cs typeface="Calibri"/>
              </a:rPr>
              <a:t>Fellowship</a:t>
            </a:r>
            <a:r>
              <a:rPr lang="it-IT" sz="1539" spc="-4" dirty="0">
                <a:solidFill>
                  <a:srgbClr val="333333"/>
                </a:solidFill>
                <a:latin typeface="+mj-lt"/>
                <a:cs typeface="Calibri"/>
              </a:rPr>
              <a:t> 4 candidati.</a:t>
            </a: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endParaRPr lang="it-IT" sz="1539" spc="-4" dirty="0">
              <a:solidFill>
                <a:srgbClr val="333333"/>
              </a:solidFill>
              <a:latin typeface="+mj-lt"/>
              <a:cs typeface="Calibri"/>
            </a:endParaRP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x-none" sz="1539" u="sng">
                <a:hlinkClick r:id="rId5"/>
              </a:rPr>
              <a:t>https://www.eitfood.eu/programmes/eit-food-ris-fellowships</a:t>
            </a:r>
            <a:endParaRPr lang="it-IT" sz="1539" dirty="0"/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endParaRPr lang="it-IT" sz="1539" spc="-4" dirty="0">
              <a:solidFill>
                <a:srgbClr val="333333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64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306" y="517326"/>
            <a:ext cx="7685389" cy="1234578"/>
          </a:xfrm>
          <a:prstGeom prst="rect">
            <a:avLst/>
          </a:prstGeom>
        </p:spPr>
        <p:txBody>
          <a:bodyPr vert="horz" wrap="square" lIns="0" tIns="388756" rIns="0" bIns="0" rtlCol="0">
            <a:spAutoFit/>
          </a:bodyPr>
          <a:lstStyle/>
          <a:p>
            <a:pPr marL="2336480"/>
            <a:r>
              <a:rPr sz="2736" spc="-286" dirty="0">
                <a:solidFill>
                  <a:srgbClr val="00B050"/>
                </a:solidFill>
                <a:latin typeface="Times New Roman"/>
                <a:cs typeface="Times New Roman"/>
              </a:rPr>
              <a:t>EIT  </a:t>
            </a:r>
            <a:r>
              <a:rPr sz="2736" spc="-4" dirty="0">
                <a:solidFill>
                  <a:srgbClr val="00B050"/>
                </a:solidFill>
                <a:latin typeface="Times New Roman"/>
                <a:cs typeface="Times New Roman"/>
              </a:rPr>
              <a:t>Food</a:t>
            </a:r>
            <a:r>
              <a:rPr sz="2736" spc="-278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z="2736" spc="-235" dirty="0">
                <a:solidFill>
                  <a:srgbClr val="00B050"/>
                </a:solidFill>
                <a:latin typeface="Times New Roman"/>
                <a:cs typeface="Times New Roman"/>
              </a:rPr>
              <a:t>RIS</a:t>
            </a:r>
            <a:endParaRPr sz="2736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336480"/>
            <a:r>
              <a:rPr lang="it-IT" sz="2736" spc="9" dirty="0">
                <a:solidFill>
                  <a:srgbClr val="00B050"/>
                </a:solidFill>
                <a:latin typeface="Times New Roman"/>
                <a:cs typeface="Times New Roman"/>
              </a:rPr>
              <a:t>per Studenti</a:t>
            </a:r>
            <a:endParaRPr sz="2736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714" y="495210"/>
            <a:ext cx="2257112" cy="1518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861319" y="2267027"/>
            <a:ext cx="7685389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it-IT" sz="1539" b="1" spc="-133" dirty="0">
                <a:solidFill>
                  <a:srgbClr val="333333"/>
                </a:solidFill>
                <a:latin typeface="+mj-lt"/>
                <a:cs typeface="Times New Roman"/>
              </a:rPr>
              <a:t>RIS </a:t>
            </a:r>
            <a:r>
              <a:rPr lang="it-IT" sz="1539" b="1" spc="-133" dirty="0" err="1">
                <a:solidFill>
                  <a:srgbClr val="333333"/>
                </a:solidFill>
                <a:latin typeface="+mj-lt"/>
                <a:cs typeface="Times New Roman"/>
              </a:rPr>
              <a:t>Talents</a:t>
            </a:r>
            <a:endParaRPr lang="it-IT" sz="1539" b="1" spc="-133" dirty="0">
              <a:solidFill>
                <a:srgbClr val="333333"/>
              </a:solidFill>
              <a:latin typeface="+mj-lt"/>
              <a:cs typeface="Times New Roman"/>
            </a:endParaRP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Nel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2019 EIT Food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prevede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di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lanciare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uno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schema di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mobilità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intersettoriale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a breve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termine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dedicata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a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dottoranti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o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giovani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dottori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di ricerca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delle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Nazioni EIT RIS,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rappresentanti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discipline diverse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dalle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scienze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alimentari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, da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destinare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a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progetti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di ricerca e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sviluppo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realizzati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lang="en-US" sz="1539" spc="-4" dirty="0" err="1">
                <a:solidFill>
                  <a:srgbClr val="333333"/>
                </a:solidFill>
                <a:latin typeface="+mj-lt"/>
                <a:cs typeface="Calibri"/>
              </a:rPr>
              <a:t>dagli</a:t>
            </a:r>
            <a:r>
              <a:rPr lang="en-US" sz="1539" spc="-4" dirty="0">
                <a:solidFill>
                  <a:srgbClr val="333333"/>
                </a:solidFill>
                <a:latin typeface="+mj-lt"/>
                <a:cs typeface="Calibri"/>
              </a:rPr>
              <a:t> EIT Food partners.</a:t>
            </a:r>
            <a:endParaRPr lang="it-IT" sz="1539" spc="-4" dirty="0">
              <a:solidFill>
                <a:srgbClr val="333333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0091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306" y="517326"/>
            <a:ext cx="7685389" cy="1234578"/>
          </a:xfrm>
          <a:prstGeom prst="rect">
            <a:avLst/>
          </a:prstGeom>
        </p:spPr>
        <p:txBody>
          <a:bodyPr vert="horz" wrap="square" lIns="0" tIns="388756" rIns="0" bIns="0" rtlCol="0">
            <a:spAutoFit/>
          </a:bodyPr>
          <a:lstStyle/>
          <a:p>
            <a:pPr marL="2336480"/>
            <a:r>
              <a:rPr sz="2736" spc="-286" dirty="0">
                <a:solidFill>
                  <a:srgbClr val="92D050"/>
                </a:solidFill>
                <a:latin typeface="Times New Roman"/>
                <a:cs typeface="Times New Roman"/>
              </a:rPr>
              <a:t>EIT  </a:t>
            </a:r>
            <a:r>
              <a:rPr sz="2736" spc="-4" dirty="0">
                <a:solidFill>
                  <a:srgbClr val="92D050"/>
                </a:solidFill>
                <a:latin typeface="Times New Roman"/>
                <a:cs typeface="Times New Roman"/>
              </a:rPr>
              <a:t>Food</a:t>
            </a:r>
            <a:r>
              <a:rPr sz="2736" spc="-278" dirty="0">
                <a:solidFill>
                  <a:srgbClr val="92D050"/>
                </a:solidFill>
                <a:latin typeface="Times New Roman"/>
                <a:cs typeface="Times New Roman"/>
              </a:rPr>
              <a:t> </a:t>
            </a:r>
            <a:r>
              <a:rPr sz="2736" spc="-235" dirty="0">
                <a:solidFill>
                  <a:srgbClr val="92D050"/>
                </a:solidFill>
                <a:latin typeface="Times New Roman"/>
                <a:cs typeface="Times New Roman"/>
              </a:rPr>
              <a:t>RIS</a:t>
            </a:r>
            <a:endParaRPr sz="2736" dirty="0">
              <a:solidFill>
                <a:srgbClr val="92D050"/>
              </a:solidFill>
              <a:latin typeface="Times New Roman"/>
              <a:cs typeface="Times New Roman"/>
            </a:endParaRPr>
          </a:p>
          <a:p>
            <a:pPr marL="2336480"/>
            <a:r>
              <a:rPr lang="it-IT" sz="2736" spc="9" dirty="0">
                <a:solidFill>
                  <a:srgbClr val="92D050"/>
                </a:solidFill>
                <a:latin typeface="Times New Roman"/>
                <a:cs typeface="Times New Roman"/>
              </a:rPr>
              <a:t>per Ricercatori</a:t>
            </a:r>
            <a:endParaRPr sz="2736" dirty="0">
              <a:solidFill>
                <a:srgbClr val="92D05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0714" y="495210"/>
            <a:ext cx="2257112" cy="1518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861319" y="2267028"/>
            <a:ext cx="7685389" cy="2393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it-IT" sz="1539" b="1" spc="-133" dirty="0">
                <a:solidFill>
                  <a:srgbClr val="333333"/>
                </a:solidFill>
                <a:latin typeface="+mj-lt"/>
                <a:cs typeface="Times New Roman"/>
              </a:rPr>
              <a:t>RIS Expert  Community</a:t>
            </a: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EIT Food ha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realizzato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una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Comunità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LinkedIn di </a:t>
            </a:r>
            <a:r>
              <a:rPr lang="en-US" sz="1539" spc="-133" dirty="0" err="1">
                <a:solidFill>
                  <a:srgbClr val="333333"/>
                </a:solidFill>
                <a:cs typeface="Times New Roman"/>
              </a:rPr>
              <a:t>esperti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 in Ricerca e </a:t>
            </a:r>
            <a:r>
              <a:rPr lang="en-US" sz="1539" spc="-133" dirty="0" err="1">
                <a:solidFill>
                  <a:srgbClr val="333333"/>
                </a:solidFill>
                <a:cs typeface="Times New Roman"/>
              </a:rPr>
              <a:t>Sviluppo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 del </a:t>
            </a:r>
            <a:r>
              <a:rPr lang="en-US" sz="1539" spc="-133" dirty="0" err="1">
                <a:solidFill>
                  <a:srgbClr val="333333"/>
                </a:solidFill>
                <a:cs typeface="Times New Roman"/>
              </a:rPr>
              <a:t>settore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cs typeface="Times New Roman"/>
              </a:rPr>
              <a:t>agroalimentare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cs typeface="Times New Roman"/>
              </a:rPr>
              <a:t>interessati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 ad </a:t>
            </a:r>
            <a:r>
              <a:rPr lang="en-US" sz="1539" spc="-133" dirty="0" err="1">
                <a:solidFill>
                  <a:srgbClr val="333333"/>
                </a:solidFill>
                <a:cs typeface="Times New Roman"/>
              </a:rPr>
              <a:t>ampliare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cs typeface="Times New Roman"/>
              </a:rPr>
              <a:t>il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cs typeface="Times New Roman"/>
              </a:rPr>
              <a:t>loro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 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network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professionale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e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scambiare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idee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e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opinioni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. </a:t>
            </a: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L’obiettivo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è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diventare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la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piattaforma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di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riferimento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nel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settore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in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grado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di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fornire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una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rapido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accesso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alle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informazioni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fondamentali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,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alle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noitzie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e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agli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approfondimenti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.,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oltre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che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le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informazioni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aggiornate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sulle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opportunità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offerte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da EIT Food.</a:t>
            </a: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Per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entrare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nella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Community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su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LinkedIn, è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necessario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inviare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una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richiesta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corredata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di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una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breve </a:t>
            </a:r>
            <a:r>
              <a:rPr lang="en-US" sz="1539" spc="-133" dirty="0" err="1">
                <a:solidFill>
                  <a:srgbClr val="333333"/>
                </a:solidFill>
                <a:cs typeface="Times New Roman"/>
              </a:rPr>
              <a:t>presentazione</a:t>
            </a:r>
            <a:r>
              <a:rPr lang="en-US" sz="1539" spc="-133" dirty="0">
                <a:solidFill>
                  <a:srgbClr val="333333"/>
                </a:solidFill>
                <a:cs typeface="Times New Roman"/>
              </a:rPr>
              <a:t> </a:t>
            </a:r>
            <a:r>
              <a:rPr lang="en-US" sz="1539" spc="-133" dirty="0" err="1">
                <a:solidFill>
                  <a:srgbClr val="333333"/>
                </a:solidFill>
                <a:latin typeface="+mj-lt"/>
                <a:cs typeface="Times New Roman"/>
              </a:rPr>
              <a:t>all’indirizzo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</a:rPr>
              <a:t> email:  </a:t>
            </a:r>
            <a:r>
              <a:rPr lang="en-US" sz="1539" spc="-133" dirty="0">
                <a:solidFill>
                  <a:srgbClr val="333333"/>
                </a:solidFill>
                <a:latin typeface="+mj-lt"/>
                <a:cs typeface="Times New Roman"/>
                <a:hlinkClick r:id="rId5"/>
              </a:rPr>
              <a:t>foodexperts@eitfood.eu</a:t>
            </a:r>
            <a:endParaRPr lang="en-US" sz="1539" spc="-133" dirty="0">
              <a:solidFill>
                <a:srgbClr val="333333"/>
              </a:solidFill>
              <a:latin typeface="+mj-lt"/>
              <a:cs typeface="Times New Roman"/>
            </a:endParaRPr>
          </a:p>
          <a:p>
            <a:pPr marL="10860" marR="4344" algn="just">
              <a:lnSpc>
                <a:spcPct val="112999"/>
              </a:lnSpc>
              <a:buClr>
                <a:srgbClr val="6BB644"/>
              </a:buClr>
              <a:tabLst>
                <a:tab pos="165069" algn="l"/>
              </a:tabLst>
            </a:pPr>
            <a:endParaRPr lang="it-IT" sz="1539" spc="-133" dirty="0">
              <a:solidFill>
                <a:srgbClr val="333333"/>
              </a:solidFill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435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306" y="517326"/>
            <a:ext cx="7685389" cy="1288223"/>
          </a:xfrm>
          <a:prstGeom prst="rect">
            <a:avLst/>
          </a:prstGeom>
        </p:spPr>
        <p:txBody>
          <a:bodyPr vert="horz" wrap="square" lIns="0" tIns="422324" rIns="0" bIns="0" rtlCol="0">
            <a:spAutoFit/>
          </a:bodyPr>
          <a:lstStyle/>
          <a:p>
            <a:pPr marL="2460824"/>
            <a:r>
              <a:rPr sz="2800" spc="-261" dirty="0">
                <a:solidFill>
                  <a:srgbClr val="FDCD15"/>
                </a:solidFill>
                <a:latin typeface="Times New Roman"/>
                <a:cs typeface="Times New Roman"/>
              </a:rPr>
              <a:t>EIT </a:t>
            </a:r>
            <a:r>
              <a:rPr sz="2800" spc="-4" dirty="0">
                <a:solidFill>
                  <a:srgbClr val="FDCD15"/>
                </a:solidFill>
                <a:latin typeface="Times New Roman"/>
                <a:cs typeface="Times New Roman"/>
              </a:rPr>
              <a:t>Food</a:t>
            </a:r>
            <a:r>
              <a:rPr sz="2800" spc="68" dirty="0">
                <a:solidFill>
                  <a:srgbClr val="FDCD15"/>
                </a:solidFill>
                <a:latin typeface="Times New Roman"/>
                <a:cs typeface="Times New Roman"/>
              </a:rPr>
              <a:t> </a:t>
            </a:r>
            <a:r>
              <a:rPr sz="2800" spc="-222" dirty="0">
                <a:solidFill>
                  <a:srgbClr val="FDCD15"/>
                </a:solidFill>
                <a:latin typeface="Times New Roman"/>
                <a:cs typeface="Times New Roman"/>
              </a:rPr>
              <a:t>RIS</a:t>
            </a:r>
          </a:p>
          <a:p>
            <a:pPr marL="2460824"/>
            <a:r>
              <a:rPr lang="it-IT" sz="2800" spc="-4" dirty="0">
                <a:solidFill>
                  <a:srgbClr val="FDCD15"/>
                </a:solidFill>
                <a:latin typeface="Times New Roman"/>
                <a:cs typeface="Times New Roman"/>
              </a:rPr>
              <a:t>Per Enti Governativi</a:t>
            </a:r>
            <a:endParaRPr sz="2800" b="1" dirty="0">
              <a:solidFill>
                <a:srgbClr val="FDCD15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383" y="686778"/>
            <a:ext cx="2016023" cy="1365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1053407" y="2387319"/>
            <a:ext cx="7949415" cy="3555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it-IT" sz="1539" b="1" spc="-162" dirty="0">
                <a:solidFill>
                  <a:srgbClr val="333333"/>
                </a:solidFill>
                <a:cs typeface="Times New Roman"/>
              </a:rPr>
              <a:t>EIT </a:t>
            </a:r>
            <a:r>
              <a:rPr lang="it-IT" sz="1539" b="1" dirty="0" err="1">
                <a:solidFill>
                  <a:srgbClr val="333333"/>
                </a:solidFill>
                <a:cs typeface="Times New Roman"/>
              </a:rPr>
              <a:t>Food</a:t>
            </a:r>
            <a:r>
              <a:rPr lang="it-IT" sz="1539" b="1" dirty="0">
                <a:solidFill>
                  <a:srgbClr val="333333"/>
                </a:solidFill>
                <a:cs typeface="Times New Roman"/>
              </a:rPr>
              <a:t> </a:t>
            </a:r>
            <a:r>
              <a:rPr lang="it-IT" sz="1539" b="1" spc="30" dirty="0" err="1">
                <a:solidFill>
                  <a:srgbClr val="333333"/>
                </a:solidFill>
                <a:cs typeface="Times New Roman"/>
              </a:rPr>
              <a:t>Government</a:t>
            </a:r>
            <a:r>
              <a:rPr lang="it-IT" sz="1539" b="1" spc="30" dirty="0">
                <a:solidFill>
                  <a:srgbClr val="333333"/>
                </a:solidFill>
                <a:cs typeface="Times New Roman"/>
              </a:rPr>
              <a:t> </a:t>
            </a:r>
            <a:r>
              <a:rPr lang="it-IT" sz="1539" b="1" spc="-13" dirty="0">
                <a:solidFill>
                  <a:srgbClr val="333333"/>
                </a:solidFill>
                <a:cs typeface="Times New Roman"/>
              </a:rPr>
              <a:t>Executive </a:t>
            </a:r>
            <a:r>
              <a:rPr lang="it-IT" sz="1539" b="1" spc="-4" dirty="0">
                <a:solidFill>
                  <a:srgbClr val="333333"/>
                </a:solidFill>
                <a:cs typeface="Times New Roman"/>
              </a:rPr>
              <a:t>Academy </a:t>
            </a:r>
            <a:endParaRPr lang="it-IT" sz="1539" spc="-4" dirty="0">
              <a:solidFill>
                <a:srgbClr val="333333"/>
              </a:solidFill>
              <a:cs typeface="Times New Roman"/>
            </a:endParaRP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it-IT" sz="1539" spc="-4" dirty="0">
                <a:solidFill>
                  <a:srgbClr val="333333"/>
                </a:solidFill>
                <a:cs typeface="Times New Roman"/>
              </a:rPr>
              <a:t>EIT </a:t>
            </a:r>
            <a:r>
              <a:rPr lang="it-IT" sz="1539" spc="-4" dirty="0" err="1">
                <a:solidFill>
                  <a:srgbClr val="333333"/>
                </a:solidFill>
                <a:cs typeface="Times New Roman"/>
              </a:rPr>
              <a:t>Food</a:t>
            </a:r>
            <a:r>
              <a:rPr lang="it-IT" sz="1539" spc="-4" dirty="0">
                <a:solidFill>
                  <a:srgbClr val="333333"/>
                </a:solidFill>
                <a:cs typeface="Times New Roman"/>
              </a:rPr>
              <a:t> organizza </a:t>
            </a:r>
            <a:r>
              <a:rPr lang="it-IT" sz="1539" dirty="0">
                <a:solidFill>
                  <a:srgbClr val="333333"/>
                </a:solidFill>
                <a:cs typeface="Calibri"/>
              </a:rPr>
              <a:t>corsi di una settimana che stimolano</a:t>
            </a:r>
            <a:r>
              <a:rPr lang="it-IT" sz="1539" u="sng" dirty="0">
                <a:solidFill>
                  <a:srgbClr val="333333"/>
                </a:solidFill>
                <a:cs typeface="Calibri"/>
              </a:rPr>
              <a:t> </a:t>
            </a:r>
            <a:r>
              <a:rPr lang="it-IT" sz="1539" dirty="0">
                <a:solidFill>
                  <a:srgbClr val="333333"/>
                </a:solidFill>
                <a:cs typeface="Calibri"/>
              </a:rPr>
              <a:t>l'ambiente di apprendimento per i rappresentanti delle istituzioni della pubblica amministrazione dei paesi EIT RIS, operanti nell'industria agroalimentare e nelle politiche di ricerca e innovazione, compresa la supervisione dell'attuazione della Strategia di Specializzazione Intelligente. </a:t>
            </a: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it-IT" sz="1539" dirty="0">
                <a:solidFill>
                  <a:srgbClr val="333333"/>
                </a:solidFill>
                <a:cs typeface="Calibri"/>
              </a:rPr>
              <a:t>Il GEA 2018 si terrà a dal 5 al 9 novembre 2018 presso l’Università di Varsavia e i partecipanti selezionati potranno ricevere un rimborso missione sino a € 1.000,00.</a:t>
            </a: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it-IT" sz="1539" dirty="0">
                <a:solidFill>
                  <a:srgbClr val="333333"/>
                </a:solidFill>
                <a:cs typeface="Calibri"/>
              </a:rPr>
              <a:t>E’ possibile presentare domanda di candidatura entro il 20 settembre 2018.</a:t>
            </a: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endParaRPr lang="it-IT" sz="1539" u="sng" dirty="0">
              <a:hlinkClick r:id="rId5"/>
            </a:endParaRP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x-none" sz="1539" u="sng">
                <a:hlinkClick r:id="rId5"/>
              </a:rPr>
              <a:t>https://www.eitfood.eu/programmes/eit-food-goverment-executive-academy</a:t>
            </a:r>
            <a:endParaRPr lang="it-IT" sz="1539" dirty="0"/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endParaRPr lang="it-IT" sz="1539" dirty="0">
              <a:solidFill>
                <a:srgbClr val="333333"/>
              </a:solidFill>
              <a:cs typeface="Calibri"/>
            </a:endParaRP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endParaRPr lang="it-IT" sz="1539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055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306" y="517326"/>
            <a:ext cx="7685389" cy="1534444"/>
          </a:xfrm>
          <a:prstGeom prst="rect">
            <a:avLst/>
          </a:prstGeom>
        </p:spPr>
        <p:txBody>
          <a:bodyPr vert="horz" wrap="square" lIns="0" tIns="422324" rIns="0" bIns="0" rtlCol="0">
            <a:spAutoFit/>
          </a:bodyPr>
          <a:lstStyle/>
          <a:p>
            <a:pPr marL="2460824"/>
            <a:r>
              <a:rPr spc="-261" dirty="0">
                <a:solidFill>
                  <a:srgbClr val="C00000"/>
                </a:solidFill>
                <a:latin typeface="Times New Roman"/>
                <a:cs typeface="Times New Roman"/>
              </a:rPr>
              <a:t>EIT </a:t>
            </a:r>
            <a:r>
              <a:rPr spc="-4" dirty="0">
                <a:solidFill>
                  <a:srgbClr val="C00000"/>
                </a:solidFill>
                <a:latin typeface="Times New Roman"/>
                <a:cs typeface="Times New Roman"/>
              </a:rPr>
              <a:t>Food</a:t>
            </a:r>
            <a:r>
              <a:rPr spc="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222" dirty="0">
                <a:solidFill>
                  <a:srgbClr val="C00000"/>
                </a:solidFill>
                <a:latin typeface="Times New Roman"/>
                <a:cs typeface="Times New Roman"/>
              </a:rPr>
              <a:t>RIS</a:t>
            </a:r>
          </a:p>
          <a:p>
            <a:pPr marL="2460824"/>
            <a:r>
              <a:rPr lang="it-IT" spc="-4" dirty="0">
                <a:solidFill>
                  <a:srgbClr val="C00000"/>
                </a:solidFill>
                <a:latin typeface="Times New Roman"/>
                <a:cs typeface="Times New Roman"/>
              </a:rPr>
              <a:t>Per PMI</a:t>
            </a:r>
            <a:endParaRPr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383" y="686778"/>
            <a:ext cx="2016023" cy="1365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1053407" y="2256136"/>
            <a:ext cx="7949415" cy="34533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en-US" sz="1539" b="1" spc="-162" dirty="0">
                <a:solidFill>
                  <a:srgbClr val="333333"/>
                </a:solidFill>
                <a:cs typeface="Times New Roman"/>
              </a:rPr>
              <a:t>Food Summer  School on New Product Development </a:t>
            </a: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en-US" sz="1539" dirty="0">
                <a:solidFill>
                  <a:srgbClr val="333333"/>
                </a:solidFill>
                <a:cs typeface="Calibri"/>
              </a:rPr>
              <a:t>EIT Food  ha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organizzato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una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Food Summer School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dedicata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a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soggetti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provenienti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da diverse Nazioni e background (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dipendenti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delle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PMI,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soggetti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interessati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a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lavorare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nel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settore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,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professionisti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) per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approfondire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la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conoscenza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di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strumenti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,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tecniche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e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metodologie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usate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nei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processi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di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sviluppo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dei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nuovi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prodotti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nell’industria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alimentare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.</a:t>
            </a: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en-US" sz="1539" dirty="0" err="1">
                <a:solidFill>
                  <a:srgbClr val="333333"/>
                </a:solidFill>
                <a:cs typeface="Calibri"/>
              </a:rPr>
              <a:t>Dopo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otto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giorni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di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lezioni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e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applicazioni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pratiche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di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strumenti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e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tecniche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in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ambienti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sumulati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, i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partecipanti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hanno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acquisito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la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capacità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 di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sviluppare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nuovi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progetti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e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introdurre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innovazione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nel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settore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dell’alimentazione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.</a:t>
            </a: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en-US" sz="1539" dirty="0">
                <a:solidFill>
                  <a:srgbClr val="333333"/>
                </a:solidFill>
                <a:cs typeface="Calibri"/>
              </a:rPr>
              <a:t>EIT Food Summer School è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stata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organizzata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da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École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Polytechnique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Fédérale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de Lausanne,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Maspex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, PepsiCo, </a:t>
            </a:r>
            <a:r>
              <a:rPr lang="en-US" sz="1539" dirty="0" err="1">
                <a:solidFill>
                  <a:srgbClr val="333333"/>
                </a:solidFill>
                <a:cs typeface="Calibri"/>
              </a:rPr>
              <a:t>Technion</a:t>
            </a:r>
            <a:r>
              <a:rPr lang="en-US" sz="1539" dirty="0">
                <a:solidFill>
                  <a:srgbClr val="333333"/>
                </a:solidFill>
                <a:cs typeface="Calibri"/>
              </a:rPr>
              <a:t> – Israel Institute of Technology e University of Warsaw</a:t>
            </a:r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r>
              <a:rPr lang="en-US" sz="1539" u="sng" dirty="0">
                <a:hlinkClick r:id="rId5"/>
              </a:rPr>
              <a:t>https://www.eitfood.eu/programmes/eit-food-summer-school-on-new-product-development</a:t>
            </a:r>
            <a:endParaRPr lang="it-IT" sz="1539" dirty="0"/>
          </a:p>
          <a:p>
            <a:pPr marL="10860" marR="24434">
              <a:lnSpc>
                <a:spcPct val="113100"/>
              </a:lnSpc>
              <a:spcBef>
                <a:spcPts val="363"/>
              </a:spcBef>
              <a:buClr>
                <a:srgbClr val="6BB644"/>
              </a:buClr>
              <a:tabLst>
                <a:tab pos="165069" algn="l"/>
              </a:tabLst>
            </a:pPr>
            <a:endParaRPr lang="en-US" sz="1539" dirty="0">
              <a:solidFill>
                <a:srgbClr val="333333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81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306" y="517326"/>
            <a:ext cx="7685389" cy="1534444"/>
          </a:xfrm>
          <a:prstGeom prst="rect">
            <a:avLst/>
          </a:prstGeom>
        </p:spPr>
        <p:txBody>
          <a:bodyPr vert="horz" wrap="square" lIns="0" tIns="422324" rIns="0" bIns="0" rtlCol="0">
            <a:spAutoFit/>
          </a:bodyPr>
          <a:lstStyle/>
          <a:p>
            <a:pPr marL="2460824"/>
            <a:r>
              <a:rPr spc="-261" dirty="0">
                <a:solidFill>
                  <a:srgbClr val="00B050"/>
                </a:solidFill>
                <a:latin typeface="Times New Roman"/>
                <a:cs typeface="Times New Roman"/>
              </a:rPr>
              <a:t>EIT </a:t>
            </a:r>
            <a:r>
              <a:rPr spc="-4" dirty="0">
                <a:solidFill>
                  <a:srgbClr val="00B050"/>
                </a:solidFill>
                <a:latin typeface="Times New Roman"/>
                <a:cs typeface="Times New Roman"/>
              </a:rPr>
              <a:t>Food</a:t>
            </a:r>
            <a:r>
              <a:rPr spc="68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pc="-222" dirty="0">
                <a:solidFill>
                  <a:srgbClr val="00B050"/>
                </a:solidFill>
                <a:latin typeface="Times New Roman"/>
                <a:cs typeface="Times New Roman"/>
              </a:rPr>
              <a:t>RIS</a:t>
            </a:r>
          </a:p>
          <a:p>
            <a:pPr marL="2460824"/>
            <a:r>
              <a:rPr spc="-4" dirty="0">
                <a:solidFill>
                  <a:srgbClr val="00B050"/>
                </a:solidFill>
                <a:latin typeface="Times New Roman"/>
                <a:cs typeface="Times New Roman"/>
              </a:rPr>
              <a:t>in </a:t>
            </a:r>
            <a:r>
              <a:rPr lang="it-IT" spc="4" dirty="0" err="1">
                <a:solidFill>
                  <a:srgbClr val="00B050"/>
                </a:solidFill>
                <a:latin typeface="Times New Roman"/>
                <a:cs typeface="Times New Roman"/>
              </a:rPr>
              <a:t>Communication</a:t>
            </a:r>
            <a:endParaRPr spc="4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383" y="686778"/>
            <a:ext cx="2016023" cy="1365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1053407" y="2516773"/>
            <a:ext cx="7167506" cy="284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it-IT" sz="1539" dirty="0">
                <a:latin typeface="+mj-lt"/>
              </a:rPr>
              <a:t>EIT Food è la prima KIC a incoraggiare attivamente la </a:t>
            </a:r>
            <a:r>
              <a:rPr lang="it-IT" sz="1539" b="1" dirty="0">
                <a:latin typeface="+mj-lt"/>
              </a:rPr>
              <a:t>partecipazione di tutti i cittadini europei</a:t>
            </a:r>
            <a:r>
              <a:rPr lang="it-IT" sz="1539" dirty="0">
                <a:latin typeface="+mj-lt"/>
              </a:rPr>
              <a:t>. Il partenariato promuoverà attivamente e sosterrà uno spostamento dell'impegno dei consumatori come destinatari passivi verso i </a:t>
            </a:r>
            <a:r>
              <a:rPr lang="it-IT" sz="1539" b="1" dirty="0">
                <a:latin typeface="+mj-lt"/>
              </a:rPr>
              <a:t>cittadini come agenti di cambiamento</a:t>
            </a:r>
            <a:r>
              <a:rPr lang="it-IT" sz="1539" dirty="0">
                <a:latin typeface="+mj-lt"/>
              </a:rPr>
              <a:t>. Ciò sarà realizzato attraverso molteplici iniziative, come campagne di innovazione guidate dai consumatori e una piattaforma digitale (</a:t>
            </a:r>
            <a:r>
              <a:rPr lang="it-IT" sz="1539" b="1" i="1" dirty="0" err="1">
                <a:latin typeface="+mj-lt"/>
              </a:rPr>
              <a:t>MyFoodPortal</a:t>
            </a:r>
            <a:r>
              <a:rPr lang="it-IT" sz="1539" dirty="0">
                <a:latin typeface="+mj-lt"/>
              </a:rPr>
              <a:t>) che sarà un punto di riferimento per l'Europa e il mondo.</a:t>
            </a:r>
          </a:p>
          <a:p>
            <a:pPr algn="just"/>
            <a:endParaRPr lang="it-IT" sz="1539" dirty="0">
              <a:latin typeface="+mj-lt"/>
            </a:endParaRPr>
          </a:p>
          <a:p>
            <a:pPr algn="just"/>
            <a:r>
              <a:rPr lang="it-IT" sz="1539" dirty="0"/>
              <a:t>Nel 2019, sarà lanciato il programma </a:t>
            </a:r>
            <a:r>
              <a:rPr lang="it-IT" sz="1539" b="1" i="1" dirty="0" err="1"/>
              <a:t>MyFoodPortal</a:t>
            </a:r>
            <a:r>
              <a:rPr lang="it-IT" sz="1539" dirty="0"/>
              <a:t>, </a:t>
            </a:r>
            <a:r>
              <a:rPr lang="it-IT" sz="1539" b="1" dirty="0"/>
              <a:t>una piattaforma </a:t>
            </a:r>
            <a:r>
              <a:rPr lang="it-IT" sz="1539" dirty="0"/>
              <a:t>di collaborazione online </a:t>
            </a:r>
            <a:r>
              <a:rPr lang="it-IT" sz="1539" b="1" dirty="0"/>
              <a:t>per i consumatori</a:t>
            </a:r>
            <a:r>
              <a:rPr lang="it-IT" sz="1539" dirty="0"/>
              <a:t>. La piattaforma ha lo </a:t>
            </a:r>
            <a:r>
              <a:rPr lang="it-IT" sz="1539" b="1" dirty="0"/>
              <a:t>scopo</a:t>
            </a:r>
            <a:r>
              <a:rPr lang="it-IT" sz="1539" dirty="0"/>
              <a:t> di </a:t>
            </a:r>
            <a:r>
              <a:rPr lang="it-IT" sz="1539" b="1" dirty="0"/>
              <a:t>avviare</a:t>
            </a:r>
            <a:r>
              <a:rPr lang="it-IT" sz="1539" dirty="0"/>
              <a:t> e </a:t>
            </a:r>
            <a:r>
              <a:rPr lang="it-IT" sz="1539" b="1" dirty="0"/>
              <a:t>guidare la conversazione</a:t>
            </a:r>
            <a:r>
              <a:rPr lang="it-IT" sz="1539" dirty="0"/>
              <a:t> tra </a:t>
            </a:r>
            <a:r>
              <a:rPr lang="it-IT" sz="1539" b="1" dirty="0"/>
              <a:t>mondo accademico</a:t>
            </a:r>
            <a:r>
              <a:rPr lang="it-IT" sz="1539" dirty="0"/>
              <a:t>, </a:t>
            </a:r>
            <a:r>
              <a:rPr lang="it-IT" sz="1539" b="1" dirty="0"/>
              <a:t>industria </a:t>
            </a:r>
            <a:r>
              <a:rPr lang="it-IT" sz="1539" dirty="0"/>
              <a:t>e </a:t>
            </a:r>
            <a:r>
              <a:rPr lang="it-IT" sz="1539" b="1" dirty="0"/>
              <a:t>consumatori</a:t>
            </a:r>
            <a:r>
              <a:rPr lang="it-IT" sz="1539" dirty="0"/>
              <a:t>. L'obiettivo è creare una comunità in cui le </a:t>
            </a:r>
            <a:r>
              <a:rPr lang="it-IT" sz="1539" b="1" i="1" u="sng" dirty="0"/>
              <a:t>informazioni siano affidabili e fornite da e per i suoi utenti</a:t>
            </a:r>
            <a:r>
              <a:rPr lang="it-IT" sz="1539" dirty="0"/>
              <a:t>.</a:t>
            </a:r>
          </a:p>
          <a:p>
            <a:pPr algn="just"/>
            <a:endParaRPr lang="en-US" sz="153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685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6119849"/>
            <a:ext cx="2411412" cy="647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8" cy="3287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052" y="2591434"/>
            <a:ext cx="692054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lang="it-IT" sz="3200" spc="-5" dirty="0">
                <a:solidFill>
                  <a:srgbClr val="6BB745"/>
                </a:solidFill>
              </a:rPr>
              <a:t>Il paradosso dell'innovazione europea</a:t>
            </a:r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2169195" y="3361407"/>
            <a:ext cx="5040630" cy="849630"/>
          </a:xfrm>
          <a:custGeom>
            <a:avLst/>
            <a:gdLst/>
            <a:ahLst/>
            <a:cxnLst/>
            <a:rect l="l" t="t" r="r" b="b"/>
            <a:pathLst>
              <a:path w="5040630" h="849629">
                <a:moveTo>
                  <a:pt x="5040311" y="0"/>
                </a:moveTo>
                <a:lnTo>
                  <a:pt x="141555" y="0"/>
                </a:lnTo>
                <a:lnTo>
                  <a:pt x="96813" y="7216"/>
                </a:lnTo>
                <a:lnTo>
                  <a:pt x="57954" y="27312"/>
                </a:lnTo>
                <a:lnTo>
                  <a:pt x="27312" y="57954"/>
                </a:lnTo>
                <a:lnTo>
                  <a:pt x="7216" y="96813"/>
                </a:lnTo>
                <a:lnTo>
                  <a:pt x="0" y="141555"/>
                </a:lnTo>
                <a:lnTo>
                  <a:pt x="0" y="849313"/>
                </a:lnTo>
                <a:lnTo>
                  <a:pt x="4898757" y="849313"/>
                </a:lnTo>
                <a:lnTo>
                  <a:pt x="4943499" y="842097"/>
                </a:lnTo>
                <a:lnTo>
                  <a:pt x="4982357" y="822001"/>
                </a:lnTo>
                <a:lnTo>
                  <a:pt x="5012999" y="791359"/>
                </a:lnTo>
                <a:lnTo>
                  <a:pt x="5033094" y="752500"/>
                </a:lnTo>
                <a:lnTo>
                  <a:pt x="5040311" y="707758"/>
                </a:lnTo>
                <a:lnTo>
                  <a:pt x="5040311" y="0"/>
                </a:lnTo>
                <a:close/>
              </a:path>
            </a:pathLst>
          </a:custGeom>
          <a:solidFill>
            <a:srgbClr val="006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2661" y="3396336"/>
            <a:ext cx="371475" cy="1113155"/>
          </a:xfrm>
          <a:custGeom>
            <a:avLst/>
            <a:gdLst/>
            <a:ahLst/>
            <a:cxnLst/>
            <a:rect l="l" t="t" r="r" b="b"/>
            <a:pathLst>
              <a:path w="371475" h="1113154">
                <a:moveTo>
                  <a:pt x="371475" y="927101"/>
                </a:moveTo>
                <a:lnTo>
                  <a:pt x="0" y="927101"/>
                </a:lnTo>
                <a:lnTo>
                  <a:pt x="185737" y="1112837"/>
                </a:lnTo>
                <a:lnTo>
                  <a:pt x="371475" y="927101"/>
                </a:lnTo>
                <a:close/>
              </a:path>
              <a:path w="371475" h="1113154">
                <a:moveTo>
                  <a:pt x="278606" y="185737"/>
                </a:moveTo>
                <a:lnTo>
                  <a:pt x="92870" y="185737"/>
                </a:lnTo>
                <a:lnTo>
                  <a:pt x="92870" y="927101"/>
                </a:lnTo>
                <a:lnTo>
                  <a:pt x="278606" y="927101"/>
                </a:lnTo>
                <a:lnTo>
                  <a:pt x="278606" y="185737"/>
                </a:lnTo>
                <a:close/>
              </a:path>
              <a:path w="371475" h="1113154">
                <a:moveTo>
                  <a:pt x="185737" y="0"/>
                </a:moveTo>
                <a:lnTo>
                  <a:pt x="0" y="185737"/>
                </a:lnTo>
                <a:lnTo>
                  <a:pt x="371475" y="185737"/>
                </a:lnTo>
                <a:lnTo>
                  <a:pt x="185737" y="0"/>
                </a:lnTo>
                <a:close/>
              </a:path>
            </a:pathLst>
          </a:custGeom>
          <a:solidFill>
            <a:srgbClr val="0064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45490" y="3528730"/>
            <a:ext cx="4577080" cy="558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5016" marR="5078" indent="-682956">
              <a:lnSpc>
                <a:spcPts val="2100"/>
              </a:lnSpc>
            </a:pPr>
            <a:r>
              <a:rPr lang="it-IT" sz="2000" b="1" dirty="0">
                <a:solidFill>
                  <a:srgbClr val="FFFFFF"/>
                </a:solidFill>
                <a:cs typeface="Calibri"/>
              </a:rPr>
              <a:t>Ottima ricerca europea di base, aziende dinamiche e talento creativo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69195" y="4667920"/>
            <a:ext cx="5040630" cy="849630"/>
          </a:xfrm>
          <a:custGeom>
            <a:avLst/>
            <a:gdLst/>
            <a:ahLst/>
            <a:cxnLst/>
            <a:rect l="l" t="t" r="r" b="b"/>
            <a:pathLst>
              <a:path w="5040630" h="849629">
                <a:moveTo>
                  <a:pt x="5040311" y="0"/>
                </a:moveTo>
                <a:lnTo>
                  <a:pt x="141555" y="0"/>
                </a:lnTo>
                <a:lnTo>
                  <a:pt x="96813" y="7216"/>
                </a:lnTo>
                <a:lnTo>
                  <a:pt x="57954" y="27311"/>
                </a:lnTo>
                <a:lnTo>
                  <a:pt x="27312" y="57953"/>
                </a:lnTo>
                <a:lnTo>
                  <a:pt x="7216" y="96811"/>
                </a:lnTo>
                <a:lnTo>
                  <a:pt x="0" y="141554"/>
                </a:lnTo>
                <a:lnTo>
                  <a:pt x="0" y="849311"/>
                </a:lnTo>
                <a:lnTo>
                  <a:pt x="4898757" y="849311"/>
                </a:lnTo>
                <a:lnTo>
                  <a:pt x="4943499" y="842094"/>
                </a:lnTo>
                <a:lnTo>
                  <a:pt x="4982357" y="821999"/>
                </a:lnTo>
                <a:lnTo>
                  <a:pt x="5012999" y="791357"/>
                </a:lnTo>
                <a:lnTo>
                  <a:pt x="5033094" y="752499"/>
                </a:lnTo>
                <a:lnTo>
                  <a:pt x="5040311" y="707757"/>
                </a:lnTo>
                <a:lnTo>
                  <a:pt x="5040311" y="0"/>
                </a:lnTo>
                <a:close/>
              </a:path>
            </a:pathLst>
          </a:custGeom>
          <a:solidFill>
            <a:srgbClr val="7CC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2661" y="4364706"/>
            <a:ext cx="371475" cy="1130300"/>
          </a:xfrm>
          <a:custGeom>
            <a:avLst/>
            <a:gdLst/>
            <a:ahLst/>
            <a:cxnLst/>
            <a:rect l="l" t="t" r="r" b="b"/>
            <a:pathLst>
              <a:path w="371475" h="1130300">
                <a:moveTo>
                  <a:pt x="371475" y="944562"/>
                </a:moveTo>
                <a:lnTo>
                  <a:pt x="0" y="944562"/>
                </a:lnTo>
                <a:lnTo>
                  <a:pt x="185737" y="1130300"/>
                </a:lnTo>
                <a:lnTo>
                  <a:pt x="371475" y="944562"/>
                </a:lnTo>
                <a:close/>
              </a:path>
              <a:path w="371475" h="1130300">
                <a:moveTo>
                  <a:pt x="278606" y="185737"/>
                </a:moveTo>
                <a:lnTo>
                  <a:pt x="92870" y="185737"/>
                </a:lnTo>
                <a:lnTo>
                  <a:pt x="92870" y="944562"/>
                </a:lnTo>
                <a:lnTo>
                  <a:pt x="278606" y="944562"/>
                </a:lnTo>
                <a:lnTo>
                  <a:pt x="278606" y="185737"/>
                </a:lnTo>
                <a:close/>
              </a:path>
              <a:path w="371475" h="1130300">
                <a:moveTo>
                  <a:pt x="185737" y="0"/>
                </a:moveTo>
                <a:lnTo>
                  <a:pt x="0" y="185737"/>
                </a:lnTo>
                <a:lnTo>
                  <a:pt x="371475" y="185737"/>
                </a:lnTo>
                <a:lnTo>
                  <a:pt x="185737" y="0"/>
                </a:lnTo>
                <a:close/>
              </a:path>
            </a:pathLst>
          </a:custGeom>
          <a:solidFill>
            <a:srgbClr val="7CC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69195" y="4800600"/>
            <a:ext cx="5040630" cy="558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562" marR="5078" indent="-612503" algn="ctr">
              <a:lnSpc>
                <a:spcPts val="2100"/>
              </a:lnSpc>
            </a:pPr>
            <a:r>
              <a:rPr lang="it-IT" sz="2000" b="1" spc="-5" dirty="0">
                <a:solidFill>
                  <a:srgbClr val="FFFFFF"/>
                </a:solidFill>
                <a:cs typeface="Calibri"/>
              </a:rPr>
              <a:t>Le buone idee sono troppo raramente trasformate in nuovi prodotti o servizi!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2" y="6172200"/>
            <a:ext cx="718566" cy="5749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306" y="517326"/>
            <a:ext cx="7685389" cy="1534444"/>
          </a:xfrm>
          <a:prstGeom prst="rect">
            <a:avLst/>
          </a:prstGeom>
        </p:spPr>
        <p:txBody>
          <a:bodyPr vert="horz" wrap="square" lIns="0" tIns="422324" rIns="0" bIns="0" rtlCol="0">
            <a:spAutoFit/>
          </a:bodyPr>
          <a:lstStyle/>
          <a:p>
            <a:pPr marL="2460824"/>
            <a:r>
              <a:rPr spc="-261" dirty="0">
                <a:solidFill>
                  <a:srgbClr val="00B050"/>
                </a:solidFill>
                <a:latin typeface="Times New Roman"/>
                <a:cs typeface="Times New Roman"/>
              </a:rPr>
              <a:t>EIT </a:t>
            </a:r>
            <a:r>
              <a:rPr spc="-4" dirty="0">
                <a:solidFill>
                  <a:srgbClr val="00B050"/>
                </a:solidFill>
                <a:latin typeface="Times New Roman"/>
                <a:cs typeface="Times New Roman"/>
              </a:rPr>
              <a:t>Food</a:t>
            </a:r>
            <a:r>
              <a:rPr spc="68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pc="-222" dirty="0">
                <a:solidFill>
                  <a:srgbClr val="00B050"/>
                </a:solidFill>
                <a:latin typeface="Times New Roman"/>
                <a:cs typeface="Times New Roman"/>
              </a:rPr>
              <a:t>RIS</a:t>
            </a:r>
          </a:p>
          <a:p>
            <a:pPr marL="2460824"/>
            <a:r>
              <a:rPr spc="-4" dirty="0">
                <a:solidFill>
                  <a:srgbClr val="00B050"/>
                </a:solidFill>
                <a:latin typeface="Times New Roman"/>
                <a:cs typeface="Times New Roman"/>
              </a:rPr>
              <a:t>in </a:t>
            </a:r>
            <a:r>
              <a:rPr lang="it-IT" spc="4" dirty="0" err="1">
                <a:solidFill>
                  <a:srgbClr val="00B050"/>
                </a:solidFill>
                <a:latin typeface="Times New Roman"/>
                <a:cs typeface="Times New Roman"/>
              </a:rPr>
              <a:t>Communication</a:t>
            </a:r>
            <a:endParaRPr spc="4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383" y="686778"/>
            <a:ext cx="2016023" cy="1365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1053407" y="2256136"/>
            <a:ext cx="7167506" cy="2605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endParaRPr lang="it-IT" sz="1539" dirty="0">
              <a:latin typeface="+mj-lt"/>
            </a:endParaRPr>
          </a:p>
          <a:p>
            <a:pPr algn="just"/>
            <a:r>
              <a:rPr lang="it-IT" sz="1539" dirty="0">
                <a:latin typeface="+mj-lt"/>
              </a:rPr>
              <a:t>Il </a:t>
            </a:r>
            <a:r>
              <a:rPr lang="it-IT" sz="1539" b="1" i="1" dirty="0">
                <a:latin typeface="+mj-lt"/>
              </a:rPr>
              <a:t>programma </a:t>
            </a:r>
            <a:r>
              <a:rPr lang="it-IT" sz="1539" b="1" i="1" dirty="0" err="1">
                <a:latin typeface="+mj-lt"/>
              </a:rPr>
              <a:t>Explore</a:t>
            </a:r>
            <a:r>
              <a:rPr lang="it-IT" sz="1539" b="1" i="1" dirty="0">
                <a:latin typeface="+mj-lt"/>
              </a:rPr>
              <a:t> </a:t>
            </a:r>
            <a:r>
              <a:rPr lang="it-IT" sz="1539" b="1" dirty="0">
                <a:latin typeface="+mj-lt"/>
              </a:rPr>
              <a:t>di EIT Food </a:t>
            </a:r>
            <a:r>
              <a:rPr lang="it-IT" sz="1539" dirty="0">
                <a:latin typeface="+mj-lt"/>
              </a:rPr>
              <a:t>risponderà alle esigenze del consumatore e dei cittadini. I cinque CLC di EIT Food organizzeranno una serie di </a:t>
            </a:r>
            <a:r>
              <a:rPr lang="it-IT" sz="1539" b="1" dirty="0">
                <a:latin typeface="+mj-lt"/>
              </a:rPr>
              <a:t>fiere</a:t>
            </a:r>
            <a:r>
              <a:rPr lang="it-IT" sz="1539" dirty="0">
                <a:latin typeface="+mj-lt"/>
              </a:rPr>
              <a:t>, </a:t>
            </a:r>
            <a:r>
              <a:rPr lang="it-IT" sz="1539" b="1" dirty="0">
                <a:latin typeface="+mj-lt"/>
              </a:rPr>
              <a:t>mostre</a:t>
            </a:r>
            <a:r>
              <a:rPr lang="it-IT" sz="1539" dirty="0">
                <a:latin typeface="+mj-lt"/>
              </a:rPr>
              <a:t> e altre iniziative ed </a:t>
            </a:r>
            <a:r>
              <a:rPr lang="it-IT" sz="1539" b="1" dirty="0">
                <a:latin typeface="+mj-lt"/>
              </a:rPr>
              <a:t>eventi nelle scuole</a:t>
            </a:r>
            <a:r>
              <a:rPr lang="it-IT" sz="1539" dirty="0">
                <a:latin typeface="+mj-lt"/>
              </a:rPr>
              <a:t> e nei </a:t>
            </a:r>
            <a:r>
              <a:rPr lang="it-IT" sz="1539" b="1" dirty="0">
                <a:latin typeface="+mj-lt"/>
              </a:rPr>
              <a:t>luoghi pubblici </a:t>
            </a:r>
            <a:r>
              <a:rPr lang="it-IT" sz="1539" dirty="0">
                <a:latin typeface="+mj-lt"/>
              </a:rPr>
              <a:t>per facilitare l'apprendimento e la comprensione con i cittadini di tutte le età. </a:t>
            </a:r>
          </a:p>
          <a:p>
            <a:pPr algn="just"/>
            <a:endParaRPr lang="it-IT" sz="1539" dirty="0">
              <a:latin typeface="+mj-lt"/>
            </a:endParaRPr>
          </a:p>
          <a:p>
            <a:pPr algn="just"/>
            <a:endParaRPr lang="it-IT" sz="1539" dirty="0">
              <a:latin typeface="+mj-lt"/>
            </a:endParaRPr>
          </a:p>
          <a:p>
            <a:pPr algn="just"/>
            <a:r>
              <a:rPr lang="it-IT" sz="1539" dirty="0">
                <a:latin typeface="+mj-lt"/>
              </a:rPr>
              <a:t>Gli </a:t>
            </a:r>
            <a:r>
              <a:rPr lang="it-IT" sz="1539" b="1" dirty="0">
                <a:latin typeface="+mj-lt"/>
              </a:rPr>
              <a:t>ambasciatori</a:t>
            </a:r>
            <a:r>
              <a:rPr lang="it-IT" sz="1539" dirty="0">
                <a:latin typeface="+mj-lt"/>
              </a:rPr>
              <a:t> con la pubblicità, la credibilità e il rispetto per influenzare un vasto pubblico (ad esempio </a:t>
            </a:r>
            <a:r>
              <a:rPr lang="it-IT" sz="1539" i="1" dirty="0">
                <a:latin typeface="+mj-lt"/>
              </a:rPr>
              <a:t>cuochi famosi</a:t>
            </a:r>
            <a:r>
              <a:rPr lang="it-IT" sz="1539" dirty="0">
                <a:latin typeface="+mj-lt"/>
              </a:rPr>
              <a:t>), saranno selezionati per promuovere attività e argomenti dell'EIT Food. </a:t>
            </a:r>
          </a:p>
          <a:p>
            <a:pPr algn="just"/>
            <a:endParaRPr lang="it-IT" sz="153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896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5359" y="495210"/>
            <a:ext cx="2314452" cy="750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9306" y="517326"/>
            <a:ext cx="7685389" cy="1534444"/>
          </a:xfrm>
          <a:prstGeom prst="rect">
            <a:avLst/>
          </a:prstGeom>
        </p:spPr>
        <p:txBody>
          <a:bodyPr vert="horz" wrap="square" lIns="0" tIns="422324" rIns="0" bIns="0" rtlCol="0">
            <a:spAutoFit/>
          </a:bodyPr>
          <a:lstStyle/>
          <a:p>
            <a:pPr marL="2460824"/>
            <a:r>
              <a:rPr spc="-261" dirty="0">
                <a:solidFill>
                  <a:srgbClr val="00B050"/>
                </a:solidFill>
                <a:latin typeface="Times New Roman"/>
                <a:cs typeface="Times New Roman"/>
              </a:rPr>
              <a:t>EIT </a:t>
            </a:r>
            <a:r>
              <a:rPr spc="-4" dirty="0">
                <a:solidFill>
                  <a:srgbClr val="00B050"/>
                </a:solidFill>
                <a:latin typeface="Times New Roman"/>
                <a:cs typeface="Times New Roman"/>
              </a:rPr>
              <a:t>Food</a:t>
            </a:r>
            <a:r>
              <a:rPr spc="68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spc="-222" dirty="0">
                <a:solidFill>
                  <a:srgbClr val="00B050"/>
                </a:solidFill>
                <a:latin typeface="Times New Roman"/>
                <a:cs typeface="Times New Roman"/>
              </a:rPr>
              <a:t>RIS</a:t>
            </a:r>
          </a:p>
          <a:p>
            <a:pPr marL="2460824"/>
            <a:r>
              <a:rPr spc="-4" dirty="0">
                <a:solidFill>
                  <a:srgbClr val="00B050"/>
                </a:solidFill>
                <a:latin typeface="Times New Roman"/>
                <a:cs typeface="Times New Roman"/>
              </a:rPr>
              <a:t>in </a:t>
            </a:r>
            <a:r>
              <a:rPr lang="it-IT" spc="4" dirty="0" err="1">
                <a:solidFill>
                  <a:srgbClr val="00B050"/>
                </a:solidFill>
                <a:latin typeface="Times New Roman"/>
                <a:cs typeface="Times New Roman"/>
              </a:rPr>
              <a:t>Communication</a:t>
            </a:r>
            <a:endParaRPr spc="4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4383" y="686778"/>
            <a:ext cx="2016023" cy="1365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1053407" y="2470091"/>
            <a:ext cx="7167506" cy="21317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it-IT" sz="1539" b="1" dirty="0">
                <a:latin typeface="+mj-lt"/>
              </a:rPr>
              <a:t>L'annuale </a:t>
            </a:r>
            <a:r>
              <a:rPr lang="it-IT" sz="1539" b="1" dirty="0" err="1">
                <a:latin typeface="+mj-lt"/>
              </a:rPr>
              <a:t>European</a:t>
            </a:r>
            <a:r>
              <a:rPr lang="it-IT" sz="1539" b="1" dirty="0">
                <a:latin typeface="+mj-lt"/>
              </a:rPr>
              <a:t> EIT Food Summit</a:t>
            </a:r>
            <a:r>
              <a:rPr lang="it-IT" sz="1539" dirty="0">
                <a:latin typeface="+mj-lt"/>
              </a:rPr>
              <a:t>, riunirà tutti i partner KIC e di rete, </a:t>
            </a:r>
            <a:r>
              <a:rPr lang="it-IT" sz="1539" b="1" i="1" dirty="0">
                <a:latin typeface="+mj-lt"/>
              </a:rPr>
              <a:t>i principali attori del settore</a:t>
            </a:r>
            <a:r>
              <a:rPr lang="it-IT" sz="1539" dirty="0">
                <a:latin typeface="+mj-lt"/>
              </a:rPr>
              <a:t>, i </a:t>
            </a:r>
            <a:r>
              <a:rPr lang="it-IT" sz="1539" b="1" i="1" dirty="0">
                <a:latin typeface="+mj-lt"/>
              </a:rPr>
              <a:t>responsabili politici e gli esperti scientifici</a:t>
            </a:r>
            <a:r>
              <a:rPr lang="it-IT" sz="1539" dirty="0">
                <a:latin typeface="+mj-lt"/>
              </a:rPr>
              <a:t>, per presentare i programmi attuali e futuri, i diversi progetti e i loro risultati e discutere di argomenti legati all'alimentazione.</a:t>
            </a:r>
          </a:p>
          <a:p>
            <a:pPr algn="just"/>
            <a:endParaRPr lang="it-IT" sz="1539" dirty="0">
              <a:latin typeface="+mj-lt"/>
            </a:endParaRPr>
          </a:p>
          <a:p>
            <a:pPr algn="just"/>
            <a:r>
              <a:rPr lang="it-IT" sz="1539" dirty="0">
                <a:latin typeface="+mj-lt"/>
              </a:rPr>
              <a:t>Il </a:t>
            </a:r>
            <a:r>
              <a:rPr lang="it-IT" sz="1539" b="1" dirty="0">
                <a:latin typeface="+mj-lt"/>
              </a:rPr>
              <a:t>team di comunicazione </a:t>
            </a:r>
            <a:r>
              <a:rPr lang="it-IT" sz="1539" dirty="0">
                <a:latin typeface="+mj-lt"/>
              </a:rPr>
              <a:t>offre supporto continuo alle altre aree funzionali - </a:t>
            </a:r>
            <a:r>
              <a:rPr lang="it-IT" sz="1539" b="1" dirty="0">
                <a:latin typeface="+mj-lt"/>
              </a:rPr>
              <a:t>istruzione, creazione di imprese e innovazione</a:t>
            </a:r>
            <a:r>
              <a:rPr lang="it-IT" sz="1539" dirty="0">
                <a:latin typeface="+mj-lt"/>
              </a:rPr>
              <a:t> - con strumenti di comunicazione e diffusione pertinenti per le loro attività, comprese misure per massimizzare la portata e l'impegno con tutti gli  </a:t>
            </a:r>
            <a:r>
              <a:rPr lang="it-IT" sz="1539" dirty="0"/>
              <a:t>stakeholders</a:t>
            </a:r>
            <a:r>
              <a:rPr lang="it-IT" sz="1539" dirty="0">
                <a:latin typeface="+mj-lt"/>
              </a:rPr>
              <a:t>.</a:t>
            </a:r>
            <a:endParaRPr lang="en-US" sz="153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0240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009" y="516060"/>
            <a:ext cx="7819097" cy="5864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 dirty="0"/>
          </a:p>
        </p:txBody>
      </p:sp>
      <p:sp>
        <p:nvSpPr>
          <p:cNvPr id="3" name="object 3"/>
          <p:cNvSpPr/>
          <p:nvPr/>
        </p:nvSpPr>
        <p:spPr>
          <a:xfrm>
            <a:off x="3706251" y="4336993"/>
            <a:ext cx="1728021" cy="192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3334845" y="2219321"/>
            <a:ext cx="2472137" cy="1231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3674975" y="3459951"/>
            <a:ext cx="2004730" cy="1084357"/>
          </a:xfrm>
          <a:custGeom>
            <a:avLst/>
            <a:gdLst/>
            <a:ahLst/>
            <a:cxnLst/>
            <a:rect l="l" t="t" r="r" b="b"/>
            <a:pathLst>
              <a:path w="2344420" h="1268095">
                <a:moveTo>
                  <a:pt x="0" y="0"/>
                </a:moveTo>
                <a:lnTo>
                  <a:pt x="2343912" y="0"/>
                </a:lnTo>
                <a:lnTo>
                  <a:pt x="2343912" y="1267967"/>
                </a:lnTo>
                <a:lnTo>
                  <a:pt x="0" y="126796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3664551" y="3448221"/>
            <a:ext cx="2025363" cy="1106619"/>
          </a:xfrm>
          <a:custGeom>
            <a:avLst/>
            <a:gdLst/>
            <a:ahLst/>
            <a:cxnLst/>
            <a:rect l="l" t="t" r="r" b="b"/>
            <a:pathLst>
              <a:path w="2368550" h="1294129">
                <a:moveTo>
                  <a:pt x="2363724" y="1293875"/>
                </a:moveTo>
                <a:lnTo>
                  <a:pt x="6096" y="1293875"/>
                </a:lnTo>
                <a:lnTo>
                  <a:pt x="0" y="1289303"/>
                </a:lnTo>
                <a:lnTo>
                  <a:pt x="0" y="6095"/>
                </a:lnTo>
                <a:lnTo>
                  <a:pt x="6096" y="0"/>
                </a:lnTo>
                <a:lnTo>
                  <a:pt x="2363724" y="0"/>
                </a:lnTo>
                <a:lnTo>
                  <a:pt x="2368295" y="6095"/>
                </a:lnTo>
                <a:lnTo>
                  <a:pt x="2368295" y="13715"/>
                </a:lnTo>
                <a:lnTo>
                  <a:pt x="25908" y="13715"/>
                </a:lnTo>
                <a:lnTo>
                  <a:pt x="12192" y="25907"/>
                </a:lnTo>
                <a:lnTo>
                  <a:pt x="25908" y="25907"/>
                </a:lnTo>
                <a:lnTo>
                  <a:pt x="25908" y="1269491"/>
                </a:lnTo>
                <a:lnTo>
                  <a:pt x="12192" y="1269491"/>
                </a:lnTo>
                <a:lnTo>
                  <a:pt x="25908" y="1281683"/>
                </a:lnTo>
                <a:lnTo>
                  <a:pt x="2368295" y="1281683"/>
                </a:lnTo>
                <a:lnTo>
                  <a:pt x="2368295" y="1289303"/>
                </a:lnTo>
                <a:lnTo>
                  <a:pt x="2363724" y="1293875"/>
                </a:lnTo>
                <a:close/>
              </a:path>
              <a:path w="2368550" h="1294129">
                <a:moveTo>
                  <a:pt x="25908" y="25907"/>
                </a:moveTo>
                <a:lnTo>
                  <a:pt x="12192" y="25907"/>
                </a:lnTo>
                <a:lnTo>
                  <a:pt x="25908" y="13715"/>
                </a:lnTo>
                <a:lnTo>
                  <a:pt x="25908" y="25907"/>
                </a:lnTo>
                <a:close/>
              </a:path>
              <a:path w="2368550" h="1294129">
                <a:moveTo>
                  <a:pt x="2343912" y="25907"/>
                </a:moveTo>
                <a:lnTo>
                  <a:pt x="25908" y="25907"/>
                </a:lnTo>
                <a:lnTo>
                  <a:pt x="25908" y="13715"/>
                </a:lnTo>
                <a:lnTo>
                  <a:pt x="2343912" y="13715"/>
                </a:lnTo>
                <a:lnTo>
                  <a:pt x="2343912" y="25907"/>
                </a:lnTo>
                <a:close/>
              </a:path>
              <a:path w="2368550" h="1294129">
                <a:moveTo>
                  <a:pt x="2343912" y="1281683"/>
                </a:moveTo>
                <a:lnTo>
                  <a:pt x="2343912" y="13715"/>
                </a:lnTo>
                <a:lnTo>
                  <a:pt x="2356104" y="25907"/>
                </a:lnTo>
                <a:lnTo>
                  <a:pt x="2368295" y="25907"/>
                </a:lnTo>
                <a:lnTo>
                  <a:pt x="2368295" y="1269491"/>
                </a:lnTo>
                <a:lnTo>
                  <a:pt x="2356104" y="1269491"/>
                </a:lnTo>
                <a:lnTo>
                  <a:pt x="2343912" y="1281683"/>
                </a:lnTo>
                <a:close/>
              </a:path>
              <a:path w="2368550" h="1294129">
                <a:moveTo>
                  <a:pt x="2368295" y="25907"/>
                </a:moveTo>
                <a:lnTo>
                  <a:pt x="2356104" y="25907"/>
                </a:lnTo>
                <a:lnTo>
                  <a:pt x="2343912" y="13715"/>
                </a:lnTo>
                <a:lnTo>
                  <a:pt x="2368295" y="13715"/>
                </a:lnTo>
                <a:lnTo>
                  <a:pt x="2368295" y="25907"/>
                </a:lnTo>
                <a:close/>
              </a:path>
              <a:path w="2368550" h="1294129">
                <a:moveTo>
                  <a:pt x="25908" y="1281683"/>
                </a:moveTo>
                <a:lnTo>
                  <a:pt x="12192" y="1269491"/>
                </a:lnTo>
                <a:lnTo>
                  <a:pt x="25908" y="1269491"/>
                </a:lnTo>
                <a:lnTo>
                  <a:pt x="25908" y="1281683"/>
                </a:lnTo>
                <a:close/>
              </a:path>
              <a:path w="2368550" h="1294129">
                <a:moveTo>
                  <a:pt x="2343912" y="1281683"/>
                </a:moveTo>
                <a:lnTo>
                  <a:pt x="25908" y="1281683"/>
                </a:lnTo>
                <a:lnTo>
                  <a:pt x="25908" y="1269491"/>
                </a:lnTo>
                <a:lnTo>
                  <a:pt x="2343912" y="1269491"/>
                </a:lnTo>
                <a:lnTo>
                  <a:pt x="2343912" y="1281683"/>
                </a:lnTo>
                <a:close/>
              </a:path>
              <a:path w="2368550" h="1294129">
                <a:moveTo>
                  <a:pt x="2368295" y="1281683"/>
                </a:moveTo>
                <a:lnTo>
                  <a:pt x="2343912" y="1281683"/>
                </a:lnTo>
                <a:lnTo>
                  <a:pt x="2356104" y="1269491"/>
                </a:lnTo>
                <a:lnTo>
                  <a:pt x="2368295" y="1269491"/>
                </a:lnTo>
                <a:lnTo>
                  <a:pt x="2368295" y="1281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3490723" y="3500753"/>
            <a:ext cx="2539578" cy="421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2736" spc="51" dirty="0">
                <a:solidFill>
                  <a:srgbClr val="6BB644"/>
                </a:solidFill>
                <a:latin typeface="Times New Roman"/>
                <a:cs typeface="Times New Roman"/>
              </a:rPr>
              <a:t>Innovate </a:t>
            </a:r>
            <a:r>
              <a:rPr sz="2736" spc="64" dirty="0">
                <a:solidFill>
                  <a:srgbClr val="6BB644"/>
                </a:solidFill>
                <a:latin typeface="Times New Roman"/>
                <a:cs typeface="Times New Roman"/>
              </a:rPr>
              <a:t>with</a:t>
            </a:r>
            <a:r>
              <a:rPr sz="2736" spc="-274" dirty="0">
                <a:solidFill>
                  <a:srgbClr val="6BB644"/>
                </a:solidFill>
                <a:latin typeface="Times New Roman"/>
                <a:cs typeface="Times New Roman"/>
              </a:rPr>
              <a:t> </a:t>
            </a:r>
            <a:r>
              <a:rPr sz="2736" spc="38" dirty="0">
                <a:solidFill>
                  <a:srgbClr val="6BB644"/>
                </a:solidFill>
                <a:latin typeface="Times New Roman"/>
                <a:cs typeface="Times New Roman"/>
              </a:rPr>
              <a:t>us!</a:t>
            </a:r>
            <a:endParaRPr sz="2736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00003" y="4269879"/>
            <a:ext cx="2717136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0" y="0"/>
                </a:moveTo>
                <a:lnTo>
                  <a:pt x="3177540" y="0"/>
                </a:lnTo>
              </a:path>
            </a:pathLst>
          </a:custGeom>
          <a:ln w="19812">
            <a:solidFill>
              <a:srgbClr val="034DA1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 txBox="1"/>
          <p:nvPr/>
        </p:nvSpPr>
        <p:spPr>
          <a:xfrm>
            <a:off x="3400004" y="4015432"/>
            <a:ext cx="2822259" cy="302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lang="it-IT" sz="1967" u="heavy" spc="-9" dirty="0">
                <a:solidFill>
                  <a:srgbClr val="034DA1"/>
                </a:solidFill>
                <a:latin typeface="Calibri"/>
                <a:cs typeface="Calibri"/>
              </a:rPr>
              <a:t>eitfoodhub.italy@uniba.it</a:t>
            </a:r>
            <a:endParaRPr sz="1967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89656" y="4536705"/>
            <a:ext cx="1774934" cy="310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A59120CE-93C5-492D-A874-6D4E1DD1A221}"/>
              </a:ext>
            </a:extLst>
          </p:cNvPr>
          <p:cNvGrpSpPr/>
          <p:nvPr/>
        </p:nvGrpSpPr>
        <p:grpSpPr>
          <a:xfrm>
            <a:off x="2794625" y="5110716"/>
            <a:ext cx="2168330" cy="309500"/>
            <a:chOff x="2679700" y="5748098"/>
            <a:chExt cx="2535741" cy="361943"/>
          </a:xfrm>
        </p:grpSpPr>
        <p:sp>
          <p:nvSpPr>
            <p:cNvPr id="11" name="object 11"/>
            <p:cNvSpPr txBox="1"/>
            <p:nvPr/>
          </p:nvSpPr>
          <p:spPr>
            <a:xfrm>
              <a:off x="3139754" y="5793195"/>
              <a:ext cx="2075687" cy="30773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/>
            <a:p>
              <a:pPr marL="10860"/>
              <a:r>
                <a:rPr lang="it-IT" sz="1710" spc="47" dirty="0">
                  <a:solidFill>
                    <a:srgbClr val="034DA1"/>
                  </a:solidFill>
                  <a:latin typeface="Times New Roman"/>
                  <a:cs typeface="Times New Roman"/>
                </a:rPr>
                <a:t>@</a:t>
              </a:r>
              <a:r>
                <a:rPr sz="1710" spc="47" dirty="0" err="1">
                  <a:solidFill>
                    <a:srgbClr val="034DA1"/>
                  </a:solidFill>
                  <a:latin typeface="Times New Roman"/>
                  <a:cs typeface="Times New Roman"/>
                </a:rPr>
                <a:t>eitfood</a:t>
              </a:r>
              <a:r>
                <a:rPr lang="it-IT" sz="1710" spc="47" dirty="0" err="1">
                  <a:solidFill>
                    <a:srgbClr val="034DA1"/>
                  </a:solidFill>
                  <a:latin typeface="Times New Roman"/>
                  <a:cs typeface="Times New Roman"/>
                </a:rPr>
                <a:t>hubitaly</a:t>
              </a:r>
              <a:endParaRPr sz="1710" dirty="0">
                <a:latin typeface="Times New Roman"/>
                <a:cs typeface="Times New Roman"/>
              </a:endParaRP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16676CD-9382-4176-90DD-87D25539F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79700" y="5748098"/>
              <a:ext cx="361943" cy="361943"/>
            </a:xfrm>
            <a:prstGeom prst="rect">
              <a:avLst/>
            </a:prstGeom>
          </p:spPr>
        </p:pic>
      </p:grpSp>
      <p:sp>
        <p:nvSpPr>
          <p:cNvPr id="19" name="AutoShape 4" descr="Risultati immagini per twitter immagine">
            <a:extLst>
              <a:ext uri="{FF2B5EF4-FFF2-40B4-BE49-F238E27FC236}">
                <a16:creationId xmlns:a16="http://schemas.microsoft.com/office/drawing/2014/main" id="{665C0CEC-81D0-4748-A359-CFC41A3236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1682" y="3298682"/>
            <a:ext cx="260637" cy="2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it-IT" sz="1539"/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A8F9589-0B77-4084-8591-9ED1CE85038E}"/>
              </a:ext>
            </a:extLst>
          </p:cNvPr>
          <p:cNvGrpSpPr/>
          <p:nvPr/>
        </p:nvGrpSpPr>
        <p:grpSpPr>
          <a:xfrm>
            <a:off x="5324378" y="5149263"/>
            <a:ext cx="1528192" cy="263182"/>
            <a:chOff x="6226564" y="5793176"/>
            <a:chExt cx="1787136" cy="307777"/>
          </a:xfrm>
        </p:grpSpPr>
        <p:sp>
          <p:nvSpPr>
            <p:cNvPr id="12" name="object 12"/>
            <p:cNvSpPr txBox="1"/>
            <p:nvPr/>
          </p:nvSpPr>
          <p:spPr>
            <a:xfrm>
              <a:off x="6790055" y="5793176"/>
              <a:ext cx="1223645" cy="30773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710" spc="-64" dirty="0">
                  <a:solidFill>
                    <a:srgbClr val="034DA1"/>
                  </a:solidFill>
                  <a:latin typeface="Times New Roman"/>
                  <a:cs typeface="Times New Roman"/>
                </a:rPr>
                <a:t>@</a:t>
              </a:r>
              <a:r>
                <a:rPr lang="it-IT" sz="1710" spc="-64" dirty="0" err="1">
                  <a:solidFill>
                    <a:srgbClr val="034DA1"/>
                  </a:solidFill>
                  <a:latin typeface="Times New Roman"/>
                  <a:cs typeface="Times New Roman"/>
                </a:rPr>
                <a:t>Hub</a:t>
              </a:r>
              <a:r>
                <a:rPr sz="1710" spc="-64" dirty="0">
                  <a:solidFill>
                    <a:srgbClr val="034DA1"/>
                  </a:solidFill>
                  <a:latin typeface="Times New Roman"/>
                  <a:cs typeface="Times New Roman"/>
                </a:rPr>
                <a:t>E</a:t>
              </a:r>
              <a:r>
                <a:rPr lang="it-IT" sz="1710" spc="-64" dirty="0" err="1">
                  <a:solidFill>
                    <a:srgbClr val="034DA1"/>
                  </a:solidFill>
                  <a:latin typeface="Times New Roman"/>
                  <a:cs typeface="Times New Roman"/>
                </a:rPr>
                <a:t>it</a:t>
              </a:r>
              <a:endParaRPr sz="1710" dirty="0">
                <a:latin typeface="Times New Roman"/>
                <a:cs typeface="Times New Roman"/>
              </a:endParaRPr>
            </a:p>
          </p:txBody>
        </p:sp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2B12341F-6834-4B5F-89E4-9748586F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6564" y="5793176"/>
              <a:ext cx="512962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256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32" y="335698"/>
            <a:ext cx="9172173" cy="44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lang="it-IT" sz="2800" spc="-5" dirty="0">
                <a:solidFill>
                  <a:srgbClr val="6BB745"/>
                </a:solidFill>
              </a:rPr>
              <a:t>EIT-KIC: Comunità della conoscenza e dell’innovazione (CCI)</a:t>
            </a:r>
            <a:endParaRPr sz="28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6"/>
          <a:stretch/>
        </p:blipFill>
        <p:spPr bwMode="auto">
          <a:xfrm>
            <a:off x="200428" y="1371605"/>
            <a:ext cx="8943575" cy="534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8" cy="350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291" y="3196849"/>
            <a:ext cx="4090670" cy="243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440" marR="59663" indent="-342748">
              <a:lnSpc>
                <a:spcPts val="1900"/>
              </a:lnSpc>
              <a:buClr>
                <a:srgbClr val="6BB745"/>
              </a:buClr>
              <a:buFont typeface="Arial"/>
              <a:buChar char="•"/>
              <a:tabLst>
                <a:tab pos="355440" algn="l"/>
              </a:tabLst>
            </a:pPr>
            <a:r>
              <a:rPr lang="it-IT" sz="1600" b="1" dirty="0">
                <a:solidFill>
                  <a:srgbClr val="333333"/>
                </a:solidFill>
                <a:cs typeface="Calibri"/>
              </a:rPr>
              <a:t>Alto grado di integrazione: </a:t>
            </a:r>
            <a:r>
              <a:rPr lang="it-IT" sz="1600" dirty="0">
                <a:solidFill>
                  <a:srgbClr val="333333"/>
                </a:solidFill>
                <a:cs typeface="Calibri"/>
              </a:rPr>
              <a:t>EIT </a:t>
            </a:r>
            <a:r>
              <a:rPr lang="it-IT" sz="1600" dirty="0" err="1">
                <a:solidFill>
                  <a:srgbClr val="333333"/>
                </a:solidFill>
                <a:cs typeface="Calibri"/>
              </a:rPr>
              <a:t>Food</a:t>
            </a:r>
            <a:r>
              <a:rPr lang="it-IT" sz="1600" dirty="0">
                <a:solidFill>
                  <a:srgbClr val="333333"/>
                </a:solidFill>
                <a:cs typeface="Calibri"/>
              </a:rPr>
              <a:t> è un'entità legale indipendente, che riunisce partner di livello mondiale provenienti da tutto il triangolo della conoscenza sulla base di una relazione contrattuale /partnership con l'IET.</a:t>
            </a:r>
          </a:p>
          <a:p>
            <a:pPr marL="355440" marR="59663" indent="-342748">
              <a:lnSpc>
                <a:spcPts val="1900"/>
              </a:lnSpc>
              <a:buClr>
                <a:srgbClr val="6BB745"/>
              </a:buClr>
              <a:buFont typeface="Arial"/>
              <a:buChar char="•"/>
              <a:tabLst>
                <a:tab pos="355440" algn="l"/>
              </a:tabLst>
            </a:pPr>
            <a:endParaRPr lang="it-IT" sz="1600" dirty="0">
              <a:solidFill>
                <a:srgbClr val="333333"/>
              </a:solidFill>
              <a:cs typeface="Calibri"/>
            </a:endParaRPr>
          </a:p>
          <a:p>
            <a:pPr marL="355440" marR="59663" indent="-342748">
              <a:lnSpc>
                <a:spcPts val="1900"/>
              </a:lnSpc>
              <a:buClr>
                <a:srgbClr val="6BB745"/>
              </a:buClr>
              <a:buFont typeface="Arial"/>
              <a:buChar char="•"/>
              <a:tabLst>
                <a:tab pos="355440" algn="l"/>
              </a:tabLst>
            </a:pPr>
            <a:r>
              <a:rPr lang="it-IT" sz="1600" b="1" dirty="0">
                <a:solidFill>
                  <a:srgbClr val="333333"/>
                </a:solidFill>
                <a:cs typeface="Calibri"/>
              </a:rPr>
              <a:t>Approccio strategico a lungo termine: </a:t>
            </a:r>
            <a:r>
              <a:rPr lang="it-IT" sz="1600" dirty="0">
                <a:solidFill>
                  <a:srgbClr val="333333"/>
                </a:solidFill>
                <a:cs typeface="Calibri"/>
              </a:rPr>
              <a:t>EIT </a:t>
            </a:r>
            <a:r>
              <a:rPr lang="it-IT" sz="1600" dirty="0" err="1">
                <a:solidFill>
                  <a:srgbClr val="333333"/>
                </a:solidFill>
                <a:cs typeface="Calibri"/>
              </a:rPr>
              <a:t>Food</a:t>
            </a:r>
            <a:r>
              <a:rPr lang="it-IT" sz="1600" dirty="0">
                <a:solidFill>
                  <a:srgbClr val="333333"/>
                </a:solidFill>
                <a:cs typeface="Calibri"/>
              </a:rPr>
              <a:t> è istituita per un minimo di 7 anni per diventare finalmente sostenibile.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4991" y="3196849"/>
            <a:ext cx="3854450" cy="219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440" marR="218342" indent="-342748" algn="just">
              <a:lnSpc>
                <a:spcPts val="1900"/>
              </a:lnSpc>
              <a:buClr>
                <a:srgbClr val="6BB745"/>
              </a:buClr>
              <a:buFont typeface="Arial"/>
              <a:buChar char="•"/>
              <a:tabLst>
                <a:tab pos="355440" algn="l"/>
              </a:tabLst>
            </a:pPr>
            <a:r>
              <a:rPr lang="it-IT" sz="1600" b="1" dirty="0">
                <a:solidFill>
                  <a:srgbClr val="333333"/>
                </a:solidFill>
                <a:cs typeface="Calibri"/>
              </a:rPr>
              <a:t>Autonomia e flessibilità: </a:t>
            </a:r>
            <a:r>
              <a:rPr lang="it-IT" sz="1600" dirty="0">
                <a:solidFill>
                  <a:srgbClr val="333333"/>
                </a:solidFill>
                <a:cs typeface="Calibri"/>
              </a:rPr>
              <a:t>La struttura organizzativa e le attività sono governate da un consiglio di organizzazione dei partner.</a:t>
            </a:r>
          </a:p>
          <a:p>
            <a:pPr marL="355440" marR="218342" indent="-342748" algn="just">
              <a:lnSpc>
                <a:spcPts val="1900"/>
              </a:lnSpc>
              <a:buClr>
                <a:srgbClr val="6BB745"/>
              </a:buClr>
              <a:buFont typeface="Arial"/>
              <a:buChar char="•"/>
              <a:tabLst>
                <a:tab pos="355440" algn="l"/>
              </a:tabLst>
            </a:pPr>
            <a:endParaRPr lang="it-IT" sz="1600" dirty="0">
              <a:solidFill>
                <a:srgbClr val="333333"/>
              </a:solidFill>
              <a:cs typeface="Calibri"/>
            </a:endParaRPr>
          </a:p>
          <a:p>
            <a:pPr marL="355440" marR="218342" indent="-342748" algn="just">
              <a:lnSpc>
                <a:spcPts val="1900"/>
              </a:lnSpc>
              <a:buClr>
                <a:srgbClr val="6BB745"/>
              </a:buClr>
              <a:buFont typeface="Arial"/>
              <a:buChar char="•"/>
              <a:tabLst>
                <a:tab pos="355440" algn="l"/>
              </a:tabLst>
            </a:pPr>
            <a:r>
              <a:rPr lang="it-IT" sz="1600" b="1" spc="15" dirty="0" err="1">
                <a:solidFill>
                  <a:srgbClr val="333333"/>
                </a:solidFill>
                <a:cs typeface="Calibri"/>
              </a:rPr>
              <a:t>Governance</a:t>
            </a:r>
            <a:r>
              <a:rPr lang="it-IT" sz="1600" b="1" spc="15" dirty="0">
                <a:solidFill>
                  <a:srgbClr val="333333"/>
                </a:solidFill>
                <a:cs typeface="Calibri"/>
              </a:rPr>
              <a:t> efficace: </a:t>
            </a:r>
            <a:r>
              <a:rPr lang="it-IT" sz="1600" spc="15" dirty="0">
                <a:solidFill>
                  <a:srgbClr val="333333"/>
                </a:solidFill>
                <a:cs typeface="Calibri"/>
              </a:rPr>
              <a:t>gestita da un amministratore delegato e un team di gestione snello a livello centrale e un centro di co-locazione.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7052" y="2209948"/>
            <a:ext cx="14668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sz="3200" dirty="0">
                <a:solidFill>
                  <a:srgbClr val="6BB745"/>
                </a:solidFill>
              </a:rPr>
              <a:t>EIT</a:t>
            </a:r>
            <a:r>
              <a:rPr sz="3200" spc="-100" dirty="0">
                <a:solidFill>
                  <a:srgbClr val="6BB745"/>
                </a:solidFill>
              </a:rPr>
              <a:t> </a:t>
            </a:r>
            <a:r>
              <a:rPr sz="3200" dirty="0">
                <a:solidFill>
                  <a:srgbClr val="6BB745"/>
                </a:solidFill>
              </a:rPr>
              <a:t>Food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547052" y="2725056"/>
            <a:ext cx="3415348" cy="376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lang="it-IT" sz="2400" b="1" i="1" dirty="0">
                <a:solidFill>
                  <a:srgbClr val="6BB745"/>
                </a:solidFill>
                <a:cs typeface="Calibri"/>
              </a:rPr>
              <a:t>Una logica di business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9276" y="5382753"/>
            <a:ext cx="1700654" cy="924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5127" y="750406"/>
            <a:ext cx="7005910" cy="1698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35040" y="2892401"/>
            <a:ext cx="5868667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6" algn="ctr"/>
            <a:r>
              <a:rPr lang="it-IT" sz="2100" spc="-4" dirty="0">
                <a:solidFill>
                  <a:srgbClr val="333333"/>
                </a:solidFill>
                <a:cs typeface="Calibri"/>
              </a:rPr>
              <a:t>La missione di EIT </a:t>
            </a:r>
            <a:r>
              <a:rPr lang="it-IT" sz="2100" spc="-4" dirty="0" err="1">
                <a:solidFill>
                  <a:srgbClr val="333333"/>
                </a:solidFill>
                <a:cs typeface="Calibri"/>
              </a:rPr>
              <a:t>Food</a:t>
            </a:r>
            <a:r>
              <a:rPr lang="it-IT" sz="2100" spc="-4" dirty="0">
                <a:solidFill>
                  <a:srgbClr val="333333"/>
                </a:solidFill>
                <a:cs typeface="Calibri"/>
              </a:rPr>
              <a:t> è</a:t>
            </a:r>
          </a:p>
          <a:p>
            <a:pPr marL="2226" algn="ctr"/>
            <a:r>
              <a:rPr lang="it-IT" sz="2100" spc="-4" dirty="0">
                <a:solidFill>
                  <a:srgbClr val="333333"/>
                </a:solidFill>
                <a:cs typeface="Calibri"/>
              </a:rPr>
              <a:t>catalizzare </a:t>
            </a:r>
            <a:r>
              <a:rPr lang="it-IT" sz="2100" spc="-4" dirty="0">
                <a:solidFill>
                  <a:srgbClr val="00B050"/>
                </a:solidFill>
                <a:cs typeface="Calibri"/>
              </a:rPr>
              <a:t>la trasformazione </a:t>
            </a:r>
            <a:r>
              <a:rPr lang="it-IT" sz="2100" spc="-4" dirty="0">
                <a:solidFill>
                  <a:srgbClr val="333333"/>
                </a:solidFill>
                <a:cs typeface="Calibri"/>
              </a:rPr>
              <a:t>del sistema alimentare</a:t>
            </a:r>
          </a:p>
          <a:p>
            <a:pPr marL="2226" algn="ctr"/>
            <a:r>
              <a:rPr lang="it-IT" sz="2100" spc="-4" dirty="0">
                <a:solidFill>
                  <a:srgbClr val="333333"/>
                </a:solidFill>
                <a:cs typeface="Calibri"/>
              </a:rPr>
              <a:t>e </a:t>
            </a:r>
            <a:r>
              <a:rPr lang="it-IT" sz="2100" spc="-4" dirty="0">
                <a:solidFill>
                  <a:srgbClr val="00B050"/>
                </a:solidFill>
                <a:cs typeface="Calibri"/>
              </a:rPr>
              <a:t>rispondere efficacemente alle richieste </a:t>
            </a:r>
            <a:r>
              <a:rPr lang="it-IT" sz="2100" spc="-4" dirty="0">
                <a:solidFill>
                  <a:srgbClr val="333333"/>
                </a:solidFill>
                <a:cs typeface="Calibri"/>
              </a:rPr>
              <a:t>del settore alimentare globale delle generazioni presenti e future</a:t>
            </a:r>
          </a:p>
          <a:p>
            <a:pPr marL="2226" algn="ctr"/>
            <a:r>
              <a:rPr lang="it-IT" sz="2100" spc="-4" dirty="0">
                <a:solidFill>
                  <a:srgbClr val="333333"/>
                </a:solidFill>
                <a:cs typeface="Calibri"/>
              </a:rPr>
              <a:t>costruendo, gestendo e responsabilizzando</a:t>
            </a:r>
          </a:p>
          <a:p>
            <a:pPr marL="2226" algn="ctr"/>
            <a:r>
              <a:rPr lang="it-IT" sz="2100" spc="-4" dirty="0">
                <a:solidFill>
                  <a:srgbClr val="00B050"/>
                </a:solidFill>
                <a:cs typeface="Calibri"/>
              </a:rPr>
              <a:t>una comunità multi-stakeholder </a:t>
            </a:r>
            <a:r>
              <a:rPr lang="it-IT" sz="2100" spc="-4" dirty="0">
                <a:solidFill>
                  <a:srgbClr val="333333"/>
                </a:solidFill>
                <a:cs typeface="Calibri"/>
              </a:rPr>
              <a:t>sostenibile e di fiducia</a:t>
            </a:r>
          </a:p>
          <a:p>
            <a:pPr marL="2226" algn="ctr"/>
            <a:r>
              <a:rPr lang="it-IT" sz="2100" spc="-4" dirty="0">
                <a:solidFill>
                  <a:srgbClr val="333333"/>
                </a:solidFill>
                <a:cs typeface="Calibri"/>
              </a:rPr>
              <a:t>con </a:t>
            </a:r>
            <a:r>
              <a:rPr lang="it-IT" sz="2100" spc="-4" dirty="0">
                <a:solidFill>
                  <a:srgbClr val="00B050"/>
                </a:solidFill>
                <a:cs typeface="Calibri"/>
              </a:rPr>
              <a:t>un ruolo centrale per il consumatore</a:t>
            </a:r>
            <a:r>
              <a:rPr lang="it-IT" sz="2100" spc="-4" dirty="0">
                <a:solidFill>
                  <a:srgbClr val="333333"/>
                </a:solidFill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67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708" y="1072896"/>
            <a:ext cx="877823" cy="26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0708" y="2170181"/>
            <a:ext cx="707135" cy="207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704" y="2743200"/>
            <a:ext cx="780287" cy="256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0705" y="3816096"/>
            <a:ext cx="621791" cy="316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7969" y="4474464"/>
            <a:ext cx="768095" cy="134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1" y="1633727"/>
            <a:ext cx="804672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5248" y="2109221"/>
            <a:ext cx="353568" cy="390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9216" y="2767588"/>
            <a:ext cx="816863" cy="2804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7716" y="3316228"/>
            <a:ext cx="548639" cy="2072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8672" y="3803908"/>
            <a:ext cx="414527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5808" y="1072901"/>
            <a:ext cx="414528" cy="2804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6495" y="1670309"/>
            <a:ext cx="975359" cy="2072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1842" y="2011679"/>
            <a:ext cx="585215" cy="390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28417" y="2694432"/>
            <a:ext cx="426720" cy="3535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18688" y="3267455"/>
            <a:ext cx="621791" cy="2682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9920" y="3828292"/>
            <a:ext cx="682752" cy="2438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45540" y="4303776"/>
            <a:ext cx="755903" cy="304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2671" y="1146052"/>
            <a:ext cx="792479" cy="1463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74464" y="1645920"/>
            <a:ext cx="731520" cy="2560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8159" y="2036069"/>
            <a:ext cx="573024" cy="3901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7200" y="2657855"/>
            <a:ext cx="633984" cy="3048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89125" y="3169920"/>
            <a:ext cx="341375" cy="4511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15967" y="3828292"/>
            <a:ext cx="560832" cy="2438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5969" y="4328161"/>
            <a:ext cx="646176" cy="2682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25567" y="1060703"/>
            <a:ext cx="426720" cy="2316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54625" y="1072901"/>
            <a:ext cx="499872" cy="3169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17792" y="1060703"/>
            <a:ext cx="414527" cy="3657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61761" y="2157985"/>
            <a:ext cx="609599" cy="2194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10528" y="2560320"/>
            <a:ext cx="451103" cy="4876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0800" y="3864869"/>
            <a:ext cx="609600" cy="15849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22720" y="4535428"/>
            <a:ext cx="475487" cy="731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34659" y="1048512"/>
            <a:ext cx="646176" cy="2682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44383" y="1572772"/>
            <a:ext cx="548640" cy="20726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56581" y="1926339"/>
            <a:ext cx="524255" cy="4267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61504" y="2609091"/>
            <a:ext cx="731520" cy="35356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95748" y="3255264"/>
            <a:ext cx="1097279" cy="2560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07807" y="3828288"/>
            <a:ext cx="585216" cy="17068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37119" y="4437891"/>
            <a:ext cx="743712" cy="17068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1107" y="5340096"/>
            <a:ext cx="8327135" cy="14752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59557" y="1670304"/>
            <a:ext cx="890015" cy="19507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64484" y="2194565"/>
            <a:ext cx="548639" cy="20726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27903" y="2694432"/>
            <a:ext cx="585215" cy="25603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79135" y="3267460"/>
            <a:ext cx="609600" cy="18287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25440" y="3755135"/>
            <a:ext cx="402336" cy="35356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52288" y="4425700"/>
            <a:ext cx="560832" cy="17068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4151" y="195076"/>
            <a:ext cx="0" cy="5840095"/>
          </a:xfrm>
          <a:custGeom>
            <a:avLst/>
            <a:gdLst/>
            <a:ahLst/>
            <a:cxnLst/>
            <a:rect l="l" t="t" r="r" b="b"/>
            <a:pathLst>
              <a:path h="5840095">
                <a:moveTo>
                  <a:pt x="0" y="5839968"/>
                </a:moveTo>
                <a:lnTo>
                  <a:pt x="0" y="0"/>
                </a:lnTo>
              </a:path>
            </a:pathLst>
          </a:custGeom>
          <a:ln w="24384">
            <a:solidFill>
              <a:srgbClr val="EFCC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66047" y="195076"/>
            <a:ext cx="0" cy="5840095"/>
          </a:xfrm>
          <a:custGeom>
            <a:avLst/>
            <a:gdLst/>
            <a:ahLst/>
            <a:cxnLst/>
            <a:rect l="l" t="t" r="r" b="b"/>
            <a:pathLst>
              <a:path h="5840095">
                <a:moveTo>
                  <a:pt x="0" y="5839968"/>
                </a:moveTo>
                <a:lnTo>
                  <a:pt x="0" y="0"/>
                </a:lnTo>
              </a:path>
            </a:pathLst>
          </a:custGeom>
          <a:ln w="21336">
            <a:solidFill>
              <a:srgbClr val="EBB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3300" y="185928"/>
            <a:ext cx="1365885" cy="0"/>
          </a:xfrm>
          <a:custGeom>
            <a:avLst/>
            <a:gdLst/>
            <a:ahLst/>
            <a:cxnLst/>
            <a:rect l="l" t="t" r="r" b="b"/>
            <a:pathLst>
              <a:path w="1365885">
                <a:moveTo>
                  <a:pt x="0" y="0"/>
                </a:moveTo>
                <a:lnTo>
                  <a:pt x="1365504" y="0"/>
                </a:lnTo>
              </a:path>
            </a:pathLst>
          </a:custGeom>
          <a:ln w="18288">
            <a:solidFill>
              <a:srgbClr val="EBB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76164" y="185928"/>
            <a:ext cx="1390015" cy="0"/>
          </a:xfrm>
          <a:custGeom>
            <a:avLst/>
            <a:gdLst/>
            <a:ahLst/>
            <a:cxnLst/>
            <a:rect l="l" t="t" r="r" b="b"/>
            <a:pathLst>
              <a:path w="1390015">
                <a:moveTo>
                  <a:pt x="0" y="0"/>
                </a:moveTo>
                <a:lnTo>
                  <a:pt x="1389888" y="0"/>
                </a:lnTo>
              </a:path>
            </a:pathLst>
          </a:custGeom>
          <a:ln w="18288">
            <a:solidFill>
              <a:srgbClr val="EBBC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15027" y="225160"/>
            <a:ext cx="6985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460" y="0"/>
                </a:lnTo>
              </a:path>
            </a:pathLst>
          </a:custGeom>
          <a:ln w="25347">
            <a:solidFill>
              <a:srgbClr val="F2D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950211" y="1523"/>
            <a:ext cx="565759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 algn="ctr"/>
            <a:r>
              <a:rPr lang="it-IT" sz="1800" spc="130" dirty="0">
                <a:solidFill>
                  <a:srgbClr val="4B6782"/>
                </a:solidFill>
                <a:latin typeface="Arial"/>
                <a:cs typeface="Arial"/>
              </a:rPr>
              <a:t>Trasformare il nostro sistema alimentare insieme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74298" y="1654341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4">
                <a:moveTo>
                  <a:pt x="0" y="0"/>
                </a:moveTo>
                <a:lnTo>
                  <a:pt x="0" y="239008"/>
                </a:lnTo>
              </a:path>
            </a:pathLst>
          </a:custGeom>
          <a:ln w="4876">
            <a:solidFill>
              <a:srgbClr val="E8E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166875" y="1657350"/>
            <a:ext cx="4787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>
              <a:tabLst>
                <a:tab pos="362424" algn="l"/>
              </a:tabLst>
            </a:pPr>
            <a:r>
              <a:rPr sz="1300" b="1" spc="-275" dirty="0">
                <a:solidFill>
                  <a:srgbClr val="B8DFE1"/>
                </a:solidFill>
                <a:latin typeface="Arial"/>
                <a:cs typeface="Arial"/>
              </a:rPr>
              <a:t>'</a:t>
            </a:r>
            <a:r>
              <a:rPr sz="1300" b="1" spc="45" dirty="0">
                <a:solidFill>
                  <a:srgbClr val="3FA8A8"/>
                </a:solidFill>
                <a:latin typeface="Arial"/>
                <a:cs typeface="Arial"/>
              </a:rPr>
              <a:t>IE</a:t>
            </a:r>
            <a:r>
              <a:rPr sz="1300" b="1" dirty="0">
                <a:solidFill>
                  <a:srgbClr val="3FA8A8"/>
                </a:solidFill>
                <a:latin typeface="Arial"/>
                <a:cs typeface="Arial"/>
              </a:rPr>
              <a:t>	</a:t>
            </a:r>
            <a:r>
              <a:rPr sz="1300" b="1" spc="-95" dirty="0">
                <a:solidFill>
                  <a:srgbClr val="3FA8A8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49627" y="3214881"/>
            <a:ext cx="13144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sz="1300" b="1" spc="5" dirty="0">
                <a:solidFill>
                  <a:srgbClr val="A55054"/>
                </a:solidFill>
                <a:latin typeface="Arial"/>
                <a:cs typeface="Arial"/>
              </a:rPr>
              <a:t>o</a:t>
            </a:r>
            <a:endParaRPr sz="13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12597" y="3214883"/>
            <a:ext cx="67564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>
              <a:lnSpc>
                <a:spcPts val="1230"/>
              </a:lnSpc>
            </a:pPr>
            <a:r>
              <a:rPr sz="1300" spc="280" dirty="0">
                <a:solidFill>
                  <a:srgbClr val="B56D6E"/>
                </a:solidFill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  <a:p>
            <a:pPr marL="15234">
              <a:lnSpc>
                <a:spcPts val="1290"/>
              </a:lnSpc>
              <a:tabLst>
                <a:tab pos="551570" algn="l"/>
              </a:tabLst>
            </a:pPr>
            <a:r>
              <a:rPr sz="1100" spc="-100" dirty="0">
                <a:solidFill>
                  <a:srgbClr val="A55054"/>
                </a:solidFill>
                <a:latin typeface="Times New Roman"/>
                <a:cs typeface="Times New Roman"/>
              </a:rPr>
              <a:t>I</a:t>
            </a:r>
            <a:r>
              <a:rPr sz="1100" spc="-120" dirty="0">
                <a:solidFill>
                  <a:srgbClr val="B56D6E"/>
                </a:solidFill>
                <a:latin typeface="Times New Roman"/>
                <a:cs typeface="Times New Roman"/>
              </a:rPr>
              <a:t>VOU</a:t>
            </a:r>
            <a:r>
              <a:rPr sz="1100" dirty="0">
                <a:solidFill>
                  <a:srgbClr val="B56D6E"/>
                </a:solidFill>
                <a:latin typeface="Times New Roman"/>
                <a:cs typeface="Times New Roman"/>
              </a:rPr>
              <a:t>	</a:t>
            </a:r>
            <a:r>
              <a:rPr sz="1400" spc="90" dirty="0">
                <a:solidFill>
                  <a:srgbClr val="B56D6E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22211" y="3272539"/>
            <a:ext cx="300990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sz="1400" spc="200" dirty="0">
                <a:solidFill>
                  <a:srgbClr val="46AF8E"/>
                </a:solidFill>
                <a:latin typeface="Times New Roman"/>
                <a:cs typeface="Times New Roman"/>
              </a:rPr>
              <a:t>.</a:t>
            </a:r>
            <a:r>
              <a:rPr sz="1400" spc="470" dirty="0">
                <a:solidFill>
                  <a:srgbClr val="46AF8E"/>
                </a:solidFill>
                <a:latin typeface="Times New Roman"/>
                <a:cs typeface="Times New Roman"/>
              </a:rPr>
              <a:t>0</a:t>
            </a:r>
            <a:r>
              <a:rPr sz="1400" spc="-260" dirty="0">
                <a:solidFill>
                  <a:srgbClr val="46AF8E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531359" y="4358640"/>
            <a:ext cx="493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sz="1200" b="1" spc="-135" dirty="0">
                <a:solidFill>
                  <a:srgbClr val="E25652"/>
                </a:solidFill>
                <a:latin typeface="Arial"/>
                <a:cs typeface="Arial"/>
              </a:rPr>
              <a:t>BOSCH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0811"/>
            <a:ext cx="3429000" cy="45719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7898" y="0"/>
                </a:lnTo>
              </a:path>
            </a:pathLst>
          </a:custGeom>
          <a:ln w="9524">
            <a:solidFill>
              <a:srgbClr val="87B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800" y="16627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70" y="2994"/>
                </a:lnTo>
                <a:lnTo>
                  <a:pt x="11159" y="11159"/>
                </a:lnTo>
                <a:lnTo>
                  <a:pt x="2994" y="23270"/>
                </a:lnTo>
                <a:lnTo>
                  <a:pt x="0" y="38100"/>
                </a:lnTo>
                <a:lnTo>
                  <a:pt x="2994" y="52930"/>
                </a:lnTo>
                <a:lnTo>
                  <a:pt x="11159" y="65040"/>
                </a:lnTo>
                <a:lnTo>
                  <a:pt x="23270" y="73205"/>
                </a:lnTo>
                <a:lnTo>
                  <a:pt x="38100" y="76200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30"/>
                </a:lnTo>
                <a:lnTo>
                  <a:pt x="76200" y="38100"/>
                </a:lnTo>
                <a:lnTo>
                  <a:pt x="73205" y="23270"/>
                </a:lnTo>
                <a:lnTo>
                  <a:pt x="65040" y="11159"/>
                </a:lnTo>
                <a:lnTo>
                  <a:pt x="52930" y="2994"/>
                </a:lnTo>
                <a:lnTo>
                  <a:pt x="38100" y="0"/>
                </a:lnTo>
                <a:close/>
              </a:path>
            </a:pathLst>
          </a:custGeom>
          <a:solidFill>
            <a:srgbClr val="87B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7988" y="2492902"/>
            <a:ext cx="2180009" cy="1703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4317" y="1026448"/>
            <a:ext cx="2518485" cy="376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/>
            <a:r>
              <a:rPr lang="it-IT" sz="2400" spc="-5" dirty="0">
                <a:solidFill>
                  <a:srgbClr val="004494"/>
                </a:solidFill>
              </a:rPr>
              <a:t>M</a:t>
            </a:r>
            <a:r>
              <a:rPr sz="2400" spc="-5" dirty="0" err="1">
                <a:solidFill>
                  <a:srgbClr val="004494"/>
                </a:solidFill>
              </a:rPr>
              <a:t>odel</a:t>
            </a:r>
            <a:r>
              <a:rPr lang="it-IT" sz="2400" spc="-5" dirty="0">
                <a:solidFill>
                  <a:srgbClr val="004494"/>
                </a:solidFill>
              </a:rPr>
              <a:t>lo </a:t>
            </a:r>
            <a:r>
              <a:rPr lang="it-IT" sz="2400" spc="-5" dirty="0"/>
              <a:t>strategico</a:t>
            </a:r>
            <a:r>
              <a:rPr lang="it-IT" sz="2400" spc="7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934" y="674792"/>
            <a:ext cx="7680130" cy="518453"/>
          </a:xfrm>
          <a:prstGeom prst="rect">
            <a:avLst/>
          </a:prstGeom>
        </p:spPr>
        <p:txBody>
          <a:bodyPr vert="horz" wrap="square" lIns="0" tIns="135572" rIns="0" bIns="0" rtlCol="0">
            <a:spAutoFit/>
          </a:bodyPr>
          <a:lstStyle/>
          <a:p>
            <a:pPr marL="95209"/>
            <a:r>
              <a:rPr sz="2400" spc="10" dirty="0" err="1"/>
              <a:t>Comunica</a:t>
            </a:r>
            <a:r>
              <a:rPr lang="it-IT" sz="2400" spc="10" dirty="0"/>
              <a:t>zi</a:t>
            </a:r>
            <a:r>
              <a:rPr sz="2400" spc="10" dirty="0"/>
              <a:t>on</a:t>
            </a:r>
            <a:r>
              <a:rPr lang="it-IT" sz="2400" spc="10" dirty="0"/>
              <a:t>e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" y="1700808"/>
            <a:ext cx="2988310" cy="0"/>
          </a:xfrm>
          <a:custGeom>
            <a:avLst/>
            <a:gdLst/>
            <a:ahLst/>
            <a:cxnLst/>
            <a:rect l="l" t="t" r="r" b="b"/>
            <a:pathLst>
              <a:path w="2988310">
                <a:moveTo>
                  <a:pt x="0" y="0"/>
                </a:moveTo>
                <a:lnTo>
                  <a:pt x="2987898" y="0"/>
                </a:lnTo>
              </a:path>
            </a:pathLst>
          </a:custGeom>
          <a:ln w="9524">
            <a:solidFill>
              <a:srgbClr val="87B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9798" y="16627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70" y="2994"/>
                </a:lnTo>
                <a:lnTo>
                  <a:pt x="11159" y="11159"/>
                </a:lnTo>
                <a:lnTo>
                  <a:pt x="2994" y="23270"/>
                </a:lnTo>
                <a:lnTo>
                  <a:pt x="0" y="38100"/>
                </a:lnTo>
                <a:lnTo>
                  <a:pt x="2994" y="52930"/>
                </a:lnTo>
                <a:lnTo>
                  <a:pt x="11159" y="65040"/>
                </a:lnTo>
                <a:lnTo>
                  <a:pt x="23270" y="73205"/>
                </a:lnTo>
                <a:lnTo>
                  <a:pt x="38100" y="76200"/>
                </a:lnTo>
                <a:lnTo>
                  <a:pt x="52930" y="73205"/>
                </a:lnTo>
                <a:lnTo>
                  <a:pt x="65040" y="65040"/>
                </a:lnTo>
                <a:lnTo>
                  <a:pt x="73205" y="52930"/>
                </a:lnTo>
                <a:lnTo>
                  <a:pt x="76200" y="38100"/>
                </a:lnTo>
                <a:lnTo>
                  <a:pt x="73205" y="23270"/>
                </a:lnTo>
                <a:lnTo>
                  <a:pt x="65040" y="11159"/>
                </a:lnTo>
                <a:lnTo>
                  <a:pt x="52930" y="2994"/>
                </a:lnTo>
                <a:lnTo>
                  <a:pt x="38100" y="0"/>
                </a:lnTo>
                <a:close/>
              </a:path>
            </a:pathLst>
          </a:custGeom>
          <a:solidFill>
            <a:srgbClr val="87BB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1270" y="6"/>
            <a:ext cx="3542728" cy="3356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27988" y="2492902"/>
            <a:ext cx="2180009" cy="1703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1876</Words>
  <Application>Microsoft Office PowerPoint</Application>
  <PresentationFormat>Presentazione su schermo (4:3)</PresentationFormat>
  <Paragraphs>243</Paragraphs>
  <Slides>32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Calibri</vt:lpstr>
      <vt:lpstr>Comic Sans MS</vt:lpstr>
      <vt:lpstr>Symbol</vt:lpstr>
      <vt:lpstr>Times New Roman</vt:lpstr>
      <vt:lpstr>Wingdings</vt:lpstr>
      <vt:lpstr>Office Theme</vt:lpstr>
      <vt:lpstr>Presentazione standard di PowerPoint</vt:lpstr>
      <vt:lpstr>Istituto europeo di innovazione e tecnologia (EIT)</vt:lpstr>
      <vt:lpstr>Il paradosso dell'innovazione europea</vt:lpstr>
      <vt:lpstr>EIT-KIC: Comunità della conoscenza e dell’innovazione (CCI)</vt:lpstr>
      <vt:lpstr>EIT Food</vt:lpstr>
      <vt:lpstr>Presentazione standard di PowerPoint</vt:lpstr>
      <vt:lpstr>Trasformare il nostro sistema alimentare insieme</vt:lpstr>
      <vt:lpstr>Modello strategico </vt:lpstr>
      <vt:lpstr>Comunicazione</vt:lpstr>
      <vt:lpstr>Research &amp; Innovation</vt:lpstr>
      <vt:lpstr>Programmi di innovazione</vt:lpstr>
      <vt:lpstr>Creazione di Business</vt:lpstr>
      <vt:lpstr>Educazione</vt:lpstr>
      <vt:lpstr>Presentazione standard di PowerPoint</vt:lpstr>
      <vt:lpstr>Presentazione standard di PowerPoint</vt:lpstr>
      <vt:lpstr>Presentazione standard di PowerPoint</vt:lpstr>
      <vt:lpstr>EIT  FOOD RIS Hubs - tasks</vt:lpstr>
      <vt:lpstr>Presentazione standard di PowerPoint</vt:lpstr>
      <vt:lpstr>Complementarità fra i pilastri EIT Food e progetti EIT  Food nell’ambito del RIS (2018)</vt:lpstr>
      <vt:lpstr>Strumenti  EIT  Food:              la prospettiva degli stakeholders</vt:lpstr>
      <vt:lpstr>EIT Food RIS  per Start up</vt:lpstr>
      <vt:lpstr>EIT Food RIS  per Start up</vt:lpstr>
      <vt:lpstr>EIT Food RIS  per Start up</vt:lpstr>
      <vt:lpstr>EIT  Food RIS per Studenti</vt:lpstr>
      <vt:lpstr>EIT  Food RIS per Studenti</vt:lpstr>
      <vt:lpstr>EIT  Food RIS per Ricercatori</vt:lpstr>
      <vt:lpstr>EIT Food RIS Per Enti Governativi</vt:lpstr>
      <vt:lpstr>EIT Food RIS Per PMI</vt:lpstr>
      <vt:lpstr>EIT Food RIS in Communication</vt:lpstr>
      <vt:lpstr>EIT Food RIS in Communication</vt:lpstr>
      <vt:lpstr>EIT Food RIS in Communication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EIT Food, new member of the  EIT Community</dc:title>
  <dc:creator>pc</dc:creator>
  <cp:lastModifiedBy>Barbara De Ruggieri</cp:lastModifiedBy>
  <cp:revision>33</cp:revision>
  <dcterms:created xsi:type="dcterms:W3CDTF">2018-09-10T09:22:49Z</dcterms:created>
  <dcterms:modified xsi:type="dcterms:W3CDTF">2018-10-12T07:44:51Z</dcterms:modified>
</cp:coreProperties>
</file>