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6"/>
  </p:notesMasterIdLst>
  <p:sldIdLst>
    <p:sldId id="256" r:id="rId4"/>
    <p:sldId id="676" r:id="rId5"/>
    <p:sldId id="678" r:id="rId6"/>
    <p:sldId id="259" r:id="rId7"/>
    <p:sldId id="260" r:id="rId8"/>
    <p:sldId id="674" r:id="rId9"/>
    <p:sldId id="669" r:id="rId10"/>
    <p:sldId id="670" r:id="rId11"/>
    <p:sldId id="258" r:id="rId12"/>
    <p:sldId id="257" r:id="rId13"/>
    <p:sldId id="668" r:id="rId14"/>
    <p:sldId id="677" r:id="rId15"/>
    <p:sldId id="672" r:id="rId16"/>
    <p:sldId id="671" r:id="rId17"/>
    <p:sldId id="673" r:id="rId18"/>
    <p:sldId id="662" r:id="rId19"/>
    <p:sldId id="663" r:id="rId20"/>
    <p:sldId id="675" r:id="rId21"/>
    <p:sldId id="261" r:id="rId22"/>
    <p:sldId id="666" r:id="rId23"/>
    <p:sldId id="665" r:id="rId24"/>
    <p:sldId id="667" r:id="rId2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674"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1C7579-5419-4418-BF33-4A625F19750B}" type="datetimeFigureOut">
              <a:rPr lang="it-IT" smtClean="0"/>
              <a:t>12/10/2018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BAAA20-2375-4CBA-A8DD-32CA9318E478}" type="slidenum">
              <a:rPr lang="it-IT" smtClean="0"/>
              <a:t>‹N›</a:t>
            </a:fld>
            <a:endParaRPr lang="it-IT"/>
          </a:p>
        </p:txBody>
      </p:sp>
    </p:spTree>
    <p:extLst>
      <p:ext uri="{BB962C8B-B14F-4D97-AF65-F5344CB8AC3E}">
        <p14:creationId xmlns:p14="http://schemas.microsoft.com/office/powerpoint/2010/main" val="25594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egnaposto immagine diapositiva 1"/>
          <p:cNvSpPr>
            <a:spLocks noGrp="1" noRot="1" noChangeAspect="1" noChangeArrowheads="1" noTextEdit="1"/>
          </p:cNvSpPr>
          <p:nvPr>
            <p:ph type="sldImg"/>
          </p:nvPr>
        </p:nvSpPr>
        <p:spPr>
          <a:ln/>
        </p:spPr>
      </p:sp>
      <p:sp>
        <p:nvSpPr>
          <p:cNvPr id="10243"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sz="740" kern="1200" baseline="0" dirty="0">
                <a:solidFill>
                  <a:schemeClr val="tx1"/>
                </a:solidFill>
                <a:effectLst/>
                <a:latin typeface="Calibri" pitchFamily="34" charset="0"/>
                <a:ea typeface="+mn-ea"/>
                <a:cs typeface="+mn-cs"/>
              </a:rPr>
              <a:t>The classical methods to control weeds are the mechanical methods that </a:t>
            </a:r>
            <a:r>
              <a:rPr lang="en-US" sz="740" kern="1200" baseline="0" dirty="0">
                <a:solidFill>
                  <a:schemeClr val="tx1"/>
                </a:solidFill>
                <a:effectLst/>
                <a:latin typeface="Calibri" pitchFamily="34" charset="0"/>
                <a:ea typeface="+mn-ea"/>
                <a:cs typeface="+mn-cs"/>
              </a:rPr>
              <a:t>consist of physical removal with manual tools and chemical treatments with broad-spectrum herbicides. This latter method can cause environmental pollution and toxicological risks. Chemical herbicides can also be transmitted along the food chain and produce high risk for human and animal health. To avoid this problems a very prominent alternative is the biological control based on the use of natural enemies of weeds such as insects, bacteria and in particular the fungal phytotoxins that could be used as </a:t>
            </a:r>
            <a:r>
              <a:rPr lang="en-US" sz="740" kern="1200" baseline="0" dirty="0" err="1">
                <a:solidFill>
                  <a:schemeClr val="tx1"/>
                </a:solidFill>
                <a:effectLst/>
                <a:latin typeface="Calibri" pitchFamily="34" charset="0"/>
                <a:ea typeface="+mn-ea"/>
                <a:cs typeface="+mn-cs"/>
              </a:rPr>
              <a:t>potenzial</a:t>
            </a:r>
            <a:r>
              <a:rPr lang="en-US" sz="740" kern="1200" baseline="0" dirty="0">
                <a:solidFill>
                  <a:schemeClr val="tx1"/>
                </a:solidFill>
                <a:effectLst/>
                <a:latin typeface="Calibri" pitchFamily="34" charset="0"/>
                <a:ea typeface="+mn-ea"/>
                <a:cs typeface="+mn-cs"/>
              </a:rPr>
              <a:t> bioherbicides. </a:t>
            </a:r>
            <a:endParaRPr lang="it-IT" altLang="it-IT" sz="740" baseline="0" dirty="0"/>
          </a:p>
        </p:txBody>
      </p:sp>
      <p:sp>
        <p:nvSpPr>
          <p:cNvPr id="10244"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FF18EA-7FDA-4199-BCB2-875D53ECC74D}" type="slidenum">
              <a:rPr lang="it-IT" altLang="it-IT" smtClean="0">
                <a:solidFill>
                  <a:prstClr val="black"/>
                </a:solidFill>
                <a:latin typeface="Arial" panose="020B0604020202020204" pitchFamily="34" charset="0"/>
              </a:rPr>
              <a:pPr>
                <a:spcBef>
                  <a:spcPct val="0"/>
                </a:spcBef>
              </a:pPr>
              <a:t>2</a:t>
            </a:fld>
            <a:endParaRPr lang="it-IT" altLang="it-IT">
              <a:solidFill>
                <a:prstClr val="black"/>
              </a:solidFill>
              <a:latin typeface="Arial" panose="020B0604020202020204" pitchFamily="34" charset="0"/>
            </a:endParaRPr>
          </a:p>
        </p:txBody>
      </p:sp>
    </p:spTree>
    <p:extLst>
      <p:ext uri="{BB962C8B-B14F-4D97-AF65-F5344CB8AC3E}">
        <p14:creationId xmlns:p14="http://schemas.microsoft.com/office/powerpoint/2010/main" val="3483324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lienbildplatzhalter 1">
            <a:extLst>
              <a:ext uri="{FF2B5EF4-FFF2-40B4-BE49-F238E27FC236}">
                <a16:creationId xmlns:a16="http://schemas.microsoft.com/office/drawing/2014/main" id="{E4A7122A-58EB-4F02-B7E6-5F27C0F4CC8A}"/>
              </a:ext>
            </a:extLst>
          </p:cNvPr>
          <p:cNvSpPr>
            <a:spLocks noGrp="1" noRot="1" noChangeAspect="1" noChangeArrowheads="1" noTextEdit="1"/>
          </p:cNvSpPr>
          <p:nvPr>
            <p:ph type="sldImg"/>
          </p:nvPr>
        </p:nvSpPr>
        <p:spPr>
          <a:xfrm>
            <a:off x="1141413" y="682625"/>
            <a:ext cx="4575175" cy="3432175"/>
          </a:xfrm>
          <a:ln/>
        </p:spPr>
      </p:sp>
      <p:sp>
        <p:nvSpPr>
          <p:cNvPr id="39939" name="Notizenplatzhalter 2">
            <a:extLst>
              <a:ext uri="{FF2B5EF4-FFF2-40B4-BE49-F238E27FC236}">
                <a16:creationId xmlns:a16="http://schemas.microsoft.com/office/drawing/2014/main" id="{DD501DBC-9ACD-4183-AE81-E37BFF1DBB83}"/>
              </a:ext>
            </a:extLst>
          </p:cNvPr>
          <p:cNvSpPr>
            <a:spLocks noGrp="1"/>
          </p:cNvSpPr>
          <p:nvPr>
            <p:ph type="body" idx="1"/>
          </p:nvPr>
        </p:nvSpPr>
        <p:spPr>
          <a:xfrm>
            <a:off x="686568" y="4343508"/>
            <a:ext cx="5484865" cy="41150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8" tIns="45214" rIns="90428" bIns="45214"/>
          <a:lstStyle/>
          <a:p>
            <a:pPr eaLnBrk="1" hangingPunct="1">
              <a:spcBef>
                <a:spcPct val="0"/>
              </a:spcBef>
            </a:pPr>
            <a:r>
              <a:rPr lang="en-GB" sz="1200" kern="1200" dirty="0">
                <a:solidFill>
                  <a:schemeClr val="tx1"/>
                </a:solidFill>
                <a:effectLst/>
                <a:latin typeface="Calibri" pitchFamily="34" charset="0"/>
                <a:ea typeface="+mn-ea"/>
                <a:cs typeface="+mn-cs"/>
              </a:rPr>
              <a:t>Our work concerned the chemistry section of this project and was </a:t>
            </a:r>
            <a:r>
              <a:rPr lang="en-US" sz="1200" kern="1200" dirty="0">
                <a:solidFill>
                  <a:schemeClr val="tx1"/>
                </a:solidFill>
                <a:effectLst/>
                <a:latin typeface="Calibri" pitchFamily="34" charset="0"/>
                <a:ea typeface="+mn-ea"/>
                <a:cs typeface="+mn-cs"/>
              </a:rPr>
              <a:t>related to the extraction of the bioactive metabolites from the culture filtrates, their purification and the chemical characterization of pure phytotoxins by spectroscopic methods. </a:t>
            </a:r>
            <a:endParaRPr lang="en-US" altLang="it-IT" dirty="0"/>
          </a:p>
        </p:txBody>
      </p:sp>
      <p:sp>
        <p:nvSpPr>
          <p:cNvPr id="39940" name="Foliennummernplatzhalter 3">
            <a:extLst>
              <a:ext uri="{FF2B5EF4-FFF2-40B4-BE49-F238E27FC236}">
                <a16:creationId xmlns:a16="http://schemas.microsoft.com/office/drawing/2014/main" id="{4D393577-C82D-44D5-876E-293DFCEF797D}"/>
              </a:ext>
            </a:extLst>
          </p:cNvPr>
          <p:cNvSpPr txBox="1">
            <a:spLocks noGrp="1"/>
          </p:cNvSpPr>
          <p:nvPr/>
        </p:nvSpPr>
        <p:spPr bwMode="auto">
          <a:xfrm>
            <a:off x="3884701" y="8684880"/>
            <a:ext cx="2972202" cy="456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8" tIns="45214" rIns="90428" bIns="45214" anchor="b"/>
          <a:lstStyle>
            <a:lvl1pPr defTabSz="911225">
              <a:defRPr>
                <a:solidFill>
                  <a:srgbClr val="FFFFFF"/>
                </a:solidFill>
                <a:latin typeface="Arial" panose="020B0604020202020204" pitchFamily="34" charset="0"/>
                <a:ea typeface="MS PGothic" panose="020B0600070205080204" pitchFamily="34" charset="-128"/>
              </a:defRPr>
            </a:lvl1pPr>
            <a:lvl2pPr marL="742950" indent="-285750" defTabSz="911225">
              <a:defRPr>
                <a:solidFill>
                  <a:srgbClr val="FFFFFF"/>
                </a:solidFill>
                <a:latin typeface="Arial" panose="020B0604020202020204" pitchFamily="34" charset="0"/>
                <a:ea typeface="MS PGothic" panose="020B0600070205080204" pitchFamily="34" charset="-128"/>
              </a:defRPr>
            </a:lvl2pPr>
            <a:lvl3pPr marL="1143000" indent="-228600" defTabSz="911225">
              <a:defRPr>
                <a:solidFill>
                  <a:srgbClr val="FFFFFF"/>
                </a:solidFill>
                <a:latin typeface="Arial" panose="020B0604020202020204" pitchFamily="34" charset="0"/>
                <a:ea typeface="MS PGothic" panose="020B0600070205080204" pitchFamily="34" charset="-128"/>
              </a:defRPr>
            </a:lvl3pPr>
            <a:lvl4pPr marL="1600200" indent="-228600" defTabSz="911225">
              <a:defRPr>
                <a:solidFill>
                  <a:srgbClr val="FFFFFF"/>
                </a:solidFill>
                <a:latin typeface="Arial" panose="020B0604020202020204" pitchFamily="34" charset="0"/>
                <a:ea typeface="MS PGothic" panose="020B0600070205080204" pitchFamily="34" charset="-128"/>
              </a:defRPr>
            </a:lvl4pPr>
            <a:lvl5pPr marL="2057400" indent="-228600" defTabSz="911225">
              <a:defRPr>
                <a:solidFill>
                  <a:srgbClr val="FFFFFF"/>
                </a:solidFill>
                <a:latin typeface="Arial" panose="020B0604020202020204" pitchFamily="34" charset="0"/>
                <a:ea typeface="MS PGothic" panose="020B0600070205080204" pitchFamily="34" charset="-128"/>
              </a:defRPr>
            </a:lvl5pPr>
            <a:lvl6pPr marL="2514600" indent="-228600" defTabSz="911225"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911225"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911225"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911225"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algn="r" fontAlgn="base">
              <a:spcBef>
                <a:spcPct val="0"/>
              </a:spcBef>
              <a:spcAft>
                <a:spcPct val="0"/>
              </a:spcAft>
            </a:pPr>
            <a:fld id="{4269CF32-A230-4655-81EB-65DE754B63F1}" type="slidenum">
              <a:rPr lang="it-IT" altLang="it-IT" sz="1200" b="1">
                <a:solidFill>
                  <a:srgbClr val="000000"/>
                </a:solidFill>
                <a:cs typeface="Arial" panose="020B0604020202020204" pitchFamily="34" charset="0"/>
              </a:rPr>
              <a:pPr algn="r" fontAlgn="base">
                <a:spcBef>
                  <a:spcPct val="0"/>
                </a:spcBef>
                <a:spcAft>
                  <a:spcPct val="0"/>
                </a:spcAft>
              </a:pPr>
              <a:t>12</a:t>
            </a:fld>
            <a:endParaRPr lang="it-IT" altLang="it-IT" sz="1200" b="1">
              <a:solidFill>
                <a:srgbClr val="000000"/>
              </a:solidFill>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12/10/2018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12/10/2018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12/10/2018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4"/>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92A1EDDB-9515-4FA5-AEDF-B3FBD316C27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36528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CDF275B1-7D1E-4AAF-97E0-C0AAD19FB8F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60584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186D011F-FA11-4316-BC4B-B2D8852A824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74843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B89D6DCA-92C3-4E56-9491-ED49017FE72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1025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168373E6-237F-4092-8C7C-975EC306C99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40944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65F4BC86-7C14-472D-B53E-FFDD2F21F36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25235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FD52D71F-A862-4497-80A2-BC58B5C11CB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48385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8" y="273049"/>
            <a:ext cx="3008313" cy="1162051"/>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C9463A52-E295-45E8-B8BC-06A7A581917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4791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F49D355-16BD-4E45-BD9A-5EA878CF7CBD}" type="datetimeFigureOut">
              <a:rPr lang="it-IT" smtClean="0"/>
              <a:t>12/10/2018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9"/>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2DF71159-54B9-41AF-89E3-C9485932F83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026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A8A4DAB4-C5B9-436F-95DB-03248EB60F7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1799998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05329B08-5FA4-4201-8985-BD0FC9BFA1B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35888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40"/>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F191CCD0-C0B5-46CC-9493-568F3D19F93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313072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4"/>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92A1EDDB-9515-4FA5-AEDF-B3FBD316C27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346245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CDF275B1-7D1E-4AAF-97E0-C0AAD19FB8F8}"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75692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186D011F-FA11-4316-BC4B-B2D8852A824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08940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B89D6DCA-92C3-4E56-9491-ED49017FE72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33956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8"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9"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168373E6-237F-4092-8C7C-975EC306C99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187642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65F4BC86-7C14-472D-B53E-FFDD2F21F36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8614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12/10/2018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3"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4"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FD52D71F-A862-4497-80A2-BC58B5C11CB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7125721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8" y="273049"/>
            <a:ext cx="3008313" cy="1162051"/>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C9463A52-E295-45E8-B8BC-06A7A581917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446424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9"/>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6"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7"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2DF71159-54B9-41AF-89E3-C9485932F83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70043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A8A4DAB4-C5B9-436F-95DB-03248EB60F7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495175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40"/>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40"/>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5"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6"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05329B08-5FA4-4201-8985-BD0FC9BFA1B4}"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926887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40"/>
            <a:ext cx="8229600" cy="585152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5DDE9FAC-8D45-4CB3-9193-93AA758FE8EB}"/>
              </a:ext>
            </a:extLst>
          </p:cNvPr>
          <p:cNvSpPr>
            <a:spLocks noGrp="1" noChangeArrowheads="1"/>
          </p:cNvSpPr>
          <p:nvPr>
            <p:ph type="dt" sz="half" idx="10"/>
          </p:nvPr>
        </p:nvSpPr>
        <p:spPr>
          <a:ln/>
        </p:spPr>
        <p:txBody>
          <a:bodyPr/>
          <a:lstStyle>
            <a:lvl1pPr>
              <a:defRPr/>
            </a:lvl1pPr>
          </a:lstStyle>
          <a:p>
            <a:pPr>
              <a:defRPr/>
            </a:pPr>
            <a:endParaRPr lang="it-IT">
              <a:solidFill>
                <a:srgbClr val="000000"/>
              </a:solidFill>
            </a:endParaRPr>
          </a:p>
        </p:txBody>
      </p:sp>
      <p:sp>
        <p:nvSpPr>
          <p:cNvPr id="4" name="Rectangle 5">
            <a:extLst>
              <a:ext uri="{FF2B5EF4-FFF2-40B4-BE49-F238E27FC236}">
                <a16:creationId xmlns:a16="http://schemas.microsoft.com/office/drawing/2014/main" id="{8A749CF0-B50A-4E4D-8763-8EAB74F7E1AC}"/>
              </a:ext>
            </a:extLst>
          </p:cNvPr>
          <p:cNvSpPr>
            <a:spLocks noGrp="1" noChangeArrowheads="1"/>
          </p:cNvSpPr>
          <p:nvPr>
            <p:ph type="ftr" sz="quarter" idx="11"/>
          </p:nvPr>
        </p:nvSpPr>
        <p:spPr>
          <a:ln/>
        </p:spPr>
        <p:txBody>
          <a:bodyPr/>
          <a:lstStyle>
            <a:lvl1pPr>
              <a:defRPr/>
            </a:lvl1pPr>
          </a:lstStyle>
          <a:p>
            <a:pPr>
              <a:defRPr/>
            </a:pPr>
            <a:endParaRPr lang="it-IT">
              <a:solidFill>
                <a:srgbClr val="000000"/>
              </a:solidFill>
            </a:endParaRPr>
          </a:p>
        </p:txBody>
      </p:sp>
      <p:sp>
        <p:nvSpPr>
          <p:cNvPr id="5" name="Rectangle 6">
            <a:extLst>
              <a:ext uri="{FF2B5EF4-FFF2-40B4-BE49-F238E27FC236}">
                <a16:creationId xmlns:a16="http://schemas.microsoft.com/office/drawing/2014/main" id="{3FA9E30F-3E98-42DD-8E03-5FB1F8A15C31}"/>
              </a:ext>
            </a:extLst>
          </p:cNvPr>
          <p:cNvSpPr>
            <a:spLocks noGrp="1" noChangeArrowheads="1"/>
          </p:cNvSpPr>
          <p:nvPr>
            <p:ph type="sldNum" sz="quarter" idx="12"/>
          </p:nvPr>
        </p:nvSpPr>
        <p:spPr>
          <a:ln/>
        </p:spPr>
        <p:txBody>
          <a:bodyPr/>
          <a:lstStyle>
            <a:lvl1pPr>
              <a:defRPr/>
            </a:lvl1pPr>
          </a:lstStyle>
          <a:p>
            <a:pPr>
              <a:defRPr/>
            </a:pPr>
            <a:fld id="{F191CCD0-C0B5-46CC-9493-568F3D19F93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21974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7F49D355-16BD-4E45-BD9A-5EA878CF7CBD}" type="datetimeFigureOut">
              <a:rPr lang="it-IT" smtClean="0"/>
              <a:t>12/10/2018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7F49D355-16BD-4E45-BD9A-5EA878CF7CBD}" type="datetimeFigureOut">
              <a:rPr lang="it-IT" smtClean="0"/>
              <a:t>12/10/2018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7F49D355-16BD-4E45-BD9A-5EA878CF7CBD}" type="datetimeFigureOut">
              <a:rPr lang="it-IT" smtClean="0"/>
              <a:t>12/10/2018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12/10/2018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12/10/2018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12/10/2018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t>12/10/2018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3316" name="Rectangle 4">
            <a:extLst>
              <a:ext uri="{FF2B5EF4-FFF2-40B4-BE49-F238E27FC236}">
                <a16:creationId xmlns:a16="http://schemas.microsoft.com/office/drawing/2014/main" id="{5DDE9FAC-8D45-4CB3-9193-93AA758FE8EB}"/>
              </a:ext>
            </a:extLst>
          </p:cNvPr>
          <p:cNvSpPr>
            <a:spLocks noGrp="1" noChangeArrowheads="1"/>
          </p:cNvSpPr>
          <p:nvPr>
            <p:ph type="dt" sz="half" idx="2"/>
          </p:nvPr>
        </p:nvSpPr>
        <p:spPr bwMode="auto">
          <a:xfrm>
            <a:off x="457200" y="62468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it-IT">
              <a:solidFill>
                <a:srgbClr val="000000"/>
              </a:solidFill>
            </a:endParaRPr>
          </a:p>
        </p:txBody>
      </p:sp>
      <p:sp>
        <p:nvSpPr>
          <p:cNvPr id="13317" name="Rectangle 5">
            <a:extLst>
              <a:ext uri="{FF2B5EF4-FFF2-40B4-BE49-F238E27FC236}">
                <a16:creationId xmlns:a16="http://schemas.microsoft.com/office/drawing/2014/main" id="{8A749CF0-B50A-4E4D-8763-8EAB74F7E1AC}"/>
              </a:ext>
            </a:extLst>
          </p:cNvPr>
          <p:cNvSpPr>
            <a:spLocks noGrp="1" noChangeArrowheads="1"/>
          </p:cNvSpPr>
          <p:nvPr>
            <p:ph type="ftr" sz="quarter" idx="3"/>
          </p:nvPr>
        </p:nvSpPr>
        <p:spPr bwMode="auto">
          <a:xfrm>
            <a:off x="3124200" y="62468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it-IT">
              <a:solidFill>
                <a:srgbClr val="000000"/>
              </a:solidFill>
            </a:endParaRPr>
          </a:p>
        </p:txBody>
      </p:sp>
      <p:sp>
        <p:nvSpPr>
          <p:cNvPr id="13318" name="Rectangle 6">
            <a:extLst>
              <a:ext uri="{FF2B5EF4-FFF2-40B4-BE49-F238E27FC236}">
                <a16:creationId xmlns:a16="http://schemas.microsoft.com/office/drawing/2014/main" id="{3FA9E30F-3E98-42DD-8E03-5FB1F8A15C31}"/>
              </a:ext>
            </a:extLst>
          </p:cNvPr>
          <p:cNvSpPr>
            <a:spLocks noGrp="1" noChangeArrowheads="1"/>
          </p:cNvSpPr>
          <p:nvPr>
            <p:ph type="sldNum" sz="quarter" idx="4"/>
          </p:nvPr>
        </p:nvSpPr>
        <p:spPr bwMode="auto">
          <a:xfrm>
            <a:off x="6553200" y="62468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95CA1A9F-3E33-4889-9D6B-51DCAB694BB8}"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15407436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3316" name="Rectangle 4">
            <a:extLst>
              <a:ext uri="{FF2B5EF4-FFF2-40B4-BE49-F238E27FC236}">
                <a16:creationId xmlns:a16="http://schemas.microsoft.com/office/drawing/2014/main" id="{5DDE9FAC-8D45-4CB3-9193-93AA758FE8EB}"/>
              </a:ext>
            </a:extLst>
          </p:cNvPr>
          <p:cNvSpPr>
            <a:spLocks noGrp="1" noChangeArrowheads="1"/>
          </p:cNvSpPr>
          <p:nvPr>
            <p:ph type="dt" sz="half" idx="2"/>
          </p:nvPr>
        </p:nvSpPr>
        <p:spPr bwMode="auto">
          <a:xfrm>
            <a:off x="457200" y="62468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fontAlgn="base">
              <a:spcBef>
                <a:spcPct val="0"/>
              </a:spcBef>
              <a:spcAft>
                <a:spcPct val="0"/>
              </a:spcAft>
              <a:defRPr/>
            </a:pPr>
            <a:endParaRPr lang="it-IT">
              <a:solidFill>
                <a:srgbClr val="000000"/>
              </a:solidFill>
            </a:endParaRPr>
          </a:p>
        </p:txBody>
      </p:sp>
      <p:sp>
        <p:nvSpPr>
          <p:cNvPr id="13317" name="Rectangle 5">
            <a:extLst>
              <a:ext uri="{FF2B5EF4-FFF2-40B4-BE49-F238E27FC236}">
                <a16:creationId xmlns:a16="http://schemas.microsoft.com/office/drawing/2014/main" id="{8A749CF0-B50A-4E4D-8763-8EAB74F7E1AC}"/>
              </a:ext>
            </a:extLst>
          </p:cNvPr>
          <p:cNvSpPr>
            <a:spLocks noGrp="1" noChangeArrowheads="1"/>
          </p:cNvSpPr>
          <p:nvPr>
            <p:ph type="ftr" sz="quarter" idx="3"/>
          </p:nvPr>
        </p:nvSpPr>
        <p:spPr bwMode="auto">
          <a:xfrm>
            <a:off x="3124200" y="62468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fontAlgn="base">
              <a:spcBef>
                <a:spcPct val="0"/>
              </a:spcBef>
              <a:spcAft>
                <a:spcPct val="0"/>
              </a:spcAft>
              <a:defRPr/>
            </a:pPr>
            <a:endParaRPr lang="it-IT">
              <a:solidFill>
                <a:srgbClr val="000000"/>
              </a:solidFill>
            </a:endParaRPr>
          </a:p>
        </p:txBody>
      </p:sp>
      <p:sp>
        <p:nvSpPr>
          <p:cNvPr id="13318" name="Rectangle 6">
            <a:extLst>
              <a:ext uri="{FF2B5EF4-FFF2-40B4-BE49-F238E27FC236}">
                <a16:creationId xmlns:a16="http://schemas.microsoft.com/office/drawing/2014/main" id="{3FA9E30F-3E98-42DD-8E03-5FB1F8A15C31}"/>
              </a:ext>
            </a:extLst>
          </p:cNvPr>
          <p:cNvSpPr>
            <a:spLocks noGrp="1" noChangeArrowheads="1"/>
          </p:cNvSpPr>
          <p:nvPr>
            <p:ph type="sldNum" sz="quarter" idx="4"/>
          </p:nvPr>
        </p:nvSpPr>
        <p:spPr bwMode="auto">
          <a:xfrm>
            <a:off x="6553200" y="62468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95CA1A9F-3E33-4889-9D6B-51DCAB694BB8}"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24387705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4.wmf"/><Relationship Id="rId5" Type="http://schemas.openxmlformats.org/officeDocument/2006/relationships/oleObject" Target="../embeddings/oleObject2.bin"/><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8.png"/><Relationship Id="rId4" Type="http://schemas.openxmlformats.org/officeDocument/2006/relationships/image" Target="../media/image47.wmf"/></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wmf"/><Relationship Id="rId5" Type="http://schemas.openxmlformats.org/officeDocument/2006/relationships/oleObject" Target="../embeddings/oleObject1.bin"/><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833" y="764704"/>
            <a:ext cx="6077889"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magine 12"/>
          <p:cNvPicPr/>
          <p:nvPr/>
        </p:nvPicPr>
        <p:blipFill>
          <a:blip r:embed="rId3"/>
          <a:stretch>
            <a:fillRect/>
          </a:stretch>
        </p:blipFill>
        <p:spPr>
          <a:xfrm>
            <a:off x="3995936" y="1546962"/>
            <a:ext cx="1056640" cy="1020445"/>
          </a:xfrm>
          <a:prstGeom prst="rect">
            <a:avLst/>
          </a:prstGeom>
        </p:spPr>
      </p:pic>
      <p:pic>
        <p:nvPicPr>
          <p:cNvPr id="14" name="Immagine 13"/>
          <p:cNvPicPr/>
          <p:nvPr/>
        </p:nvPicPr>
        <p:blipFill>
          <a:blip r:embed="rId4">
            <a:extLst>
              <a:ext uri="{28A0092B-C50C-407E-A947-70E740481C1C}">
                <a14:useLocalDpi xmlns:a14="http://schemas.microsoft.com/office/drawing/2010/main" val="0"/>
              </a:ext>
            </a:extLst>
          </a:blip>
          <a:srcRect/>
          <a:stretch>
            <a:fillRect/>
          </a:stretch>
        </p:blipFill>
        <p:spPr bwMode="auto">
          <a:xfrm>
            <a:off x="6707722" y="1268760"/>
            <a:ext cx="1056005" cy="1069340"/>
          </a:xfrm>
          <a:prstGeom prst="rect">
            <a:avLst/>
          </a:prstGeom>
          <a:noFill/>
          <a:ln>
            <a:noFill/>
          </a:ln>
        </p:spPr>
      </p:pic>
      <p:sp>
        <p:nvSpPr>
          <p:cNvPr id="2" name="Rettangolo 1"/>
          <p:cNvSpPr/>
          <p:nvPr/>
        </p:nvSpPr>
        <p:spPr>
          <a:xfrm>
            <a:off x="251520" y="4005064"/>
            <a:ext cx="8712968" cy="1581972"/>
          </a:xfrm>
          <a:prstGeom prst="rect">
            <a:avLst/>
          </a:prstGeom>
        </p:spPr>
        <p:txBody>
          <a:bodyPr wrap="square">
            <a:spAutoFit/>
          </a:bodyPr>
          <a:lstStyle/>
          <a:p>
            <a:pPr algn="ctr">
              <a:spcBef>
                <a:spcPct val="0"/>
              </a:spcBef>
            </a:pPr>
            <a:r>
              <a:rPr lang="it-IT" altLang="en-US" sz="3200" b="1" i="1" dirty="0"/>
              <a:t>Antonio Evidente</a:t>
            </a:r>
            <a:endParaRPr lang="en-GB" altLang="en-US" sz="3200" b="1" i="1" dirty="0"/>
          </a:p>
          <a:p>
            <a:pPr algn="ctr">
              <a:spcBef>
                <a:spcPct val="0"/>
              </a:spcBef>
            </a:pPr>
            <a:endParaRPr lang="en-GB" altLang="en-US" b="1" dirty="0"/>
          </a:p>
          <a:p>
            <a:pPr algn="ctr">
              <a:lnSpc>
                <a:spcPct val="130000"/>
              </a:lnSpc>
              <a:spcBef>
                <a:spcPct val="0"/>
              </a:spcBef>
            </a:pPr>
            <a:r>
              <a:rPr lang="en-GB" altLang="en-US" b="1" i="1" dirty="0" err="1"/>
              <a:t>Dipartimento</a:t>
            </a:r>
            <a:r>
              <a:rPr lang="en-GB" altLang="en-US" b="1" i="1" dirty="0"/>
              <a:t> di </a:t>
            </a:r>
            <a:r>
              <a:rPr lang="en-GB" altLang="en-US" b="1" i="1" dirty="0" err="1"/>
              <a:t>Scienze</a:t>
            </a:r>
            <a:r>
              <a:rPr lang="en-GB" altLang="en-US" b="1" i="1" dirty="0"/>
              <a:t> </a:t>
            </a:r>
            <a:r>
              <a:rPr lang="en-GB" altLang="en-US" b="1" i="1" dirty="0" err="1"/>
              <a:t>Chimiche</a:t>
            </a:r>
            <a:r>
              <a:rPr lang="en-GB" altLang="en-US" b="1" i="1" dirty="0"/>
              <a:t> </a:t>
            </a:r>
          </a:p>
          <a:p>
            <a:pPr algn="ctr">
              <a:lnSpc>
                <a:spcPct val="130000"/>
              </a:lnSpc>
              <a:spcBef>
                <a:spcPct val="0"/>
              </a:spcBef>
            </a:pPr>
            <a:r>
              <a:rPr lang="en-GB" altLang="en-US" b="1" i="1" dirty="0" err="1"/>
              <a:t>Università</a:t>
            </a:r>
            <a:r>
              <a:rPr lang="en-GB" altLang="en-US" b="1" i="1" dirty="0"/>
              <a:t> di Napoli Federico II</a:t>
            </a:r>
          </a:p>
        </p:txBody>
      </p:sp>
      <p:pic>
        <p:nvPicPr>
          <p:cNvPr id="6" name="Picture 13" descr="Risultati immagini per dipartimento di scienze chimiche napoli logo">
            <a:extLst>
              <a:ext uri="{FF2B5EF4-FFF2-40B4-BE49-F238E27FC236}">
                <a16:creationId xmlns:a16="http://schemas.microsoft.com/office/drawing/2014/main" id="{2E35E903-200E-49EC-AC68-D485328436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592" y="4149080"/>
            <a:ext cx="9810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889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DF7D151-D33F-A540-813C-8388E327FA16}"/>
              </a:ext>
            </a:extLst>
          </p:cNvPr>
          <p:cNvPicPr>
            <a:picLocks noChangeAspect="1"/>
          </p:cNvPicPr>
          <p:nvPr/>
        </p:nvPicPr>
        <p:blipFill rotWithShape="1">
          <a:blip r:embed="rId2">
            <a:extLst/>
          </a:blip>
          <a:srcRect l="50637" t="6363" r="3324" b="10313"/>
          <a:stretch/>
        </p:blipFill>
        <p:spPr>
          <a:xfrm>
            <a:off x="676253" y="1373799"/>
            <a:ext cx="2599603" cy="2457590"/>
          </a:xfrm>
          <a:prstGeom prst="rect">
            <a:avLst/>
          </a:prstGeom>
        </p:spPr>
      </p:pic>
      <p:pic>
        <p:nvPicPr>
          <p:cNvPr id="6" name="Immagine 5">
            <a:extLst>
              <a:ext uri="{FF2B5EF4-FFF2-40B4-BE49-F238E27FC236}">
                <a16:creationId xmlns:a16="http://schemas.microsoft.com/office/drawing/2014/main" id="{20D52208-9C76-9546-BE44-03B719C30589}"/>
              </a:ext>
            </a:extLst>
          </p:cNvPr>
          <p:cNvPicPr>
            <a:picLocks noChangeAspect="1"/>
          </p:cNvPicPr>
          <p:nvPr/>
        </p:nvPicPr>
        <p:blipFill rotWithShape="1">
          <a:blip r:embed="rId2">
            <a:extLst/>
          </a:blip>
          <a:srcRect l="2853" t="7775" r="49446" b="7424"/>
          <a:stretch/>
        </p:blipFill>
        <p:spPr>
          <a:xfrm>
            <a:off x="676253" y="4073396"/>
            <a:ext cx="2599603" cy="2438400"/>
          </a:xfrm>
          <a:prstGeom prst="rect">
            <a:avLst/>
          </a:prstGeom>
        </p:spPr>
      </p:pic>
      <p:sp>
        <p:nvSpPr>
          <p:cNvPr id="7" name="CasellaDiTesto 6">
            <a:extLst>
              <a:ext uri="{FF2B5EF4-FFF2-40B4-BE49-F238E27FC236}">
                <a16:creationId xmlns:a16="http://schemas.microsoft.com/office/drawing/2014/main" id="{D0312C3E-E0A7-5446-AD2A-582073186520}"/>
              </a:ext>
            </a:extLst>
          </p:cNvPr>
          <p:cNvSpPr txBox="1"/>
          <p:nvPr/>
        </p:nvSpPr>
        <p:spPr>
          <a:xfrm>
            <a:off x="5863145" y="2419370"/>
            <a:ext cx="2919389" cy="523220"/>
          </a:xfrm>
          <a:prstGeom prst="rect">
            <a:avLst/>
          </a:prstGeom>
          <a:noFill/>
        </p:spPr>
        <p:txBody>
          <a:bodyPr wrap="none" rtlCol="0">
            <a:spAutoFit/>
          </a:bodyPr>
          <a:lstStyle/>
          <a:p>
            <a:r>
              <a:rPr lang="it-IT" sz="1400" b="1" i="1" dirty="0" err="1">
                <a:latin typeface="Comic Sans MS" panose="030F0702030302020204" pitchFamily="66" charset="0"/>
              </a:rPr>
              <a:t>Chryseobacterium</a:t>
            </a:r>
            <a:r>
              <a:rPr lang="it-IT" sz="1400" b="1" i="1" dirty="0">
                <a:latin typeface="Comic Sans MS" panose="030F0702030302020204" pitchFamily="66" charset="0"/>
              </a:rPr>
              <a:t> </a:t>
            </a:r>
            <a:r>
              <a:rPr lang="it-IT" sz="1400" b="1" i="1" dirty="0" err="1">
                <a:latin typeface="Comic Sans MS" panose="030F0702030302020204" pitchFamily="66" charset="0"/>
              </a:rPr>
              <a:t>vietnamense</a:t>
            </a:r>
            <a:r>
              <a:rPr lang="it-IT" sz="1400" b="1" i="1" dirty="0">
                <a:latin typeface="Comic Sans MS" panose="030F0702030302020204" pitchFamily="66" charset="0"/>
              </a:rPr>
              <a:t> </a:t>
            </a:r>
          </a:p>
          <a:p>
            <a:r>
              <a:rPr lang="it-IT" sz="1400" b="1" dirty="0" err="1">
                <a:latin typeface="Comic Sans MS" panose="030F0702030302020204" pitchFamily="66" charset="0"/>
              </a:rPr>
              <a:t>Strain</a:t>
            </a:r>
            <a:r>
              <a:rPr lang="it-IT" sz="1400" b="1" dirty="0">
                <a:latin typeface="Comic Sans MS" panose="030F0702030302020204" pitchFamily="66" charset="0"/>
              </a:rPr>
              <a:t> KM887997</a:t>
            </a:r>
          </a:p>
        </p:txBody>
      </p:sp>
      <p:sp>
        <p:nvSpPr>
          <p:cNvPr id="8" name="CasellaDiTesto 7">
            <a:extLst>
              <a:ext uri="{FF2B5EF4-FFF2-40B4-BE49-F238E27FC236}">
                <a16:creationId xmlns:a16="http://schemas.microsoft.com/office/drawing/2014/main" id="{4E102EBD-8687-4742-90BD-EBE7FCC18DB4}"/>
              </a:ext>
            </a:extLst>
          </p:cNvPr>
          <p:cNvSpPr txBox="1"/>
          <p:nvPr/>
        </p:nvSpPr>
        <p:spPr>
          <a:xfrm>
            <a:off x="6195080" y="5000208"/>
            <a:ext cx="2952328" cy="738664"/>
          </a:xfrm>
          <a:prstGeom prst="rect">
            <a:avLst/>
          </a:prstGeom>
          <a:noFill/>
        </p:spPr>
        <p:txBody>
          <a:bodyPr wrap="square" rtlCol="0">
            <a:spAutoFit/>
          </a:bodyPr>
          <a:lstStyle/>
          <a:p>
            <a:r>
              <a:rPr lang="it-IT" sz="1400" b="1" dirty="0" err="1">
                <a:latin typeface="Comic Sans MS" panose="030F0702030302020204" pitchFamily="66" charset="0"/>
              </a:rPr>
              <a:t>Bacteria</a:t>
            </a:r>
            <a:r>
              <a:rPr lang="it-IT" sz="1400" b="1" dirty="0">
                <a:latin typeface="Comic Sans MS" panose="030F0702030302020204" pitchFamily="66" charset="0"/>
              </a:rPr>
              <a:t> </a:t>
            </a:r>
            <a:r>
              <a:rPr lang="it-IT" sz="1400" b="1" dirty="0" err="1">
                <a:latin typeface="Comic Sans MS" panose="030F0702030302020204" pitchFamily="66" charset="0"/>
              </a:rPr>
              <a:t>have</a:t>
            </a:r>
            <a:r>
              <a:rPr lang="it-IT" sz="1400" b="1" dirty="0">
                <a:latin typeface="Comic Sans MS" panose="030F0702030302020204" pitchFamily="66" charset="0"/>
              </a:rPr>
              <a:t> </a:t>
            </a:r>
            <a:r>
              <a:rPr lang="it-IT" sz="1400" b="1" dirty="0" err="1">
                <a:latin typeface="Comic Sans MS" panose="030F0702030302020204" pitchFamily="66" charset="0"/>
              </a:rPr>
              <a:t>been</a:t>
            </a:r>
            <a:r>
              <a:rPr lang="it-IT" sz="1400" b="1" dirty="0">
                <a:latin typeface="Comic Sans MS" panose="030F0702030302020204" pitchFamily="66" charset="0"/>
              </a:rPr>
              <a:t> </a:t>
            </a:r>
            <a:r>
              <a:rPr lang="it-IT" sz="1400" b="1" dirty="0" err="1">
                <a:latin typeface="Comic Sans MS" panose="030F0702030302020204" pitchFamily="66" charset="0"/>
              </a:rPr>
              <a:t>grown</a:t>
            </a:r>
            <a:r>
              <a:rPr lang="it-IT" sz="1400" b="1" dirty="0">
                <a:latin typeface="Comic Sans MS" panose="030F0702030302020204" pitchFamily="66" charset="0"/>
              </a:rPr>
              <a:t> in </a:t>
            </a:r>
            <a:r>
              <a:rPr lang="it-IT" sz="1400" b="1" dirty="0" err="1">
                <a:latin typeface="Comic Sans MS" panose="030F0702030302020204" pitchFamily="66" charset="0"/>
              </a:rPr>
              <a:t>Nutrient</a:t>
            </a:r>
            <a:r>
              <a:rPr lang="it-IT" sz="1400" b="1" dirty="0">
                <a:latin typeface="Comic Sans MS" panose="030F0702030302020204" pitchFamily="66" charset="0"/>
              </a:rPr>
              <a:t> </a:t>
            </a:r>
            <a:r>
              <a:rPr lang="it-IT" sz="1400" b="1" dirty="0" err="1">
                <a:latin typeface="Comic Sans MS" panose="030F0702030302020204" pitchFamily="66" charset="0"/>
              </a:rPr>
              <a:t>Broth</a:t>
            </a:r>
            <a:r>
              <a:rPr lang="it-IT" sz="1400" b="1" dirty="0">
                <a:latin typeface="Comic Sans MS" panose="030F0702030302020204" pitchFamily="66" charset="0"/>
              </a:rPr>
              <a:t>  </a:t>
            </a:r>
            <a:r>
              <a:rPr lang="it-IT" sz="1400" b="1" dirty="0" err="1">
                <a:latin typeface="Comic Sans MS" panose="030F0702030302020204" pitchFamily="66" charset="0"/>
              </a:rPr>
              <a:t>at</a:t>
            </a:r>
            <a:r>
              <a:rPr lang="it-IT" sz="1400" b="1" dirty="0">
                <a:latin typeface="Comic Sans MS" panose="030F0702030302020204" pitchFamily="66" charset="0"/>
              </a:rPr>
              <a:t> 30°C or 37°C</a:t>
            </a:r>
          </a:p>
        </p:txBody>
      </p:sp>
      <p:pic>
        <p:nvPicPr>
          <p:cNvPr id="14" name="Immagine 13">
            <a:extLst>
              <a:ext uri="{FF2B5EF4-FFF2-40B4-BE49-F238E27FC236}">
                <a16:creationId xmlns:a16="http://schemas.microsoft.com/office/drawing/2014/main" id="{07C5F18D-C55E-5741-AFC3-E35D818B7207}"/>
              </a:ext>
            </a:extLst>
          </p:cNvPr>
          <p:cNvPicPr>
            <a:picLocks noChangeAspect="1"/>
          </p:cNvPicPr>
          <p:nvPr/>
        </p:nvPicPr>
        <p:blipFill>
          <a:blip r:embed="rId3">
            <a:extLst/>
          </a:blip>
          <a:stretch>
            <a:fillRect/>
          </a:stretch>
        </p:blipFill>
        <p:spPr>
          <a:xfrm>
            <a:off x="3407568" y="1379789"/>
            <a:ext cx="2328863" cy="2336800"/>
          </a:xfrm>
          <a:prstGeom prst="rect">
            <a:avLst/>
          </a:prstGeom>
        </p:spPr>
      </p:pic>
      <p:pic>
        <p:nvPicPr>
          <p:cNvPr id="16" name="Immagine 15">
            <a:extLst>
              <a:ext uri="{FF2B5EF4-FFF2-40B4-BE49-F238E27FC236}">
                <a16:creationId xmlns:a16="http://schemas.microsoft.com/office/drawing/2014/main" id="{23C2822D-76CB-7C4C-AA1D-ABC673A3EFEF}"/>
              </a:ext>
            </a:extLst>
          </p:cNvPr>
          <p:cNvPicPr>
            <a:picLocks noChangeAspect="1"/>
          </p:cNvPicPr>
          <p:nvPr/>
        </p:nvPicPr>
        <p:blipFill>
          <a:blip r:embed="rId4">
            <a:extLst/>
          </a:blip>
          <a:stretch>
            <a:fillRect/>
          </a:stretch>
        </p:blipFill>
        <p:spPr>
          <a:xfrm>
            <a:off x="3467457" y="4124196"/>
            <a:ext cx="2328863" cy="2336800"/>
          </a:xfrm>
          <a:prstGeom prst="rect">
            <a:avLst/>
          </a:prstGeom>
        </p:spPr>
      </p:pic>
      <p:sp>
        <p:nvSpPr>
          <p:cNvPr id="2" name="CasellaDiTesto 1">
            <a:extLst>
              <a:ext uri="{FF2B5EF4-FFF2-40B4-BE49-F238E27FC236}">
                <a16:creationId xmlns:a16="http://schemas.microsoft.com/office/drawing/2014/main" id="{1A3F06BD-0E89-4B08-8EF8-4D1935DABF95}"/>
              </a:ext>
            </a:extLst>
          </p:cNvPr>
          <p:cNvSpPr txBox="1"/>
          <p:nvPr/>
        </p:nvSpPr>
        <p:spPr>
          <a:xfrm>
            <a:off x="676253" y="485461"/>
            <a:ext cx="8280920" cy="646331"/>
          </a:xfrm>
          <a:prstGeom prst="rect">
            <a:avLst/>
          </a:prstGeom>
          <a:noFill/>
        </p:spPr>
        <p:txBody>
          <a:bodyPr wrap="square" rtlCol="0">
            <a:spAutoFit/>
          </a:bodyPr>
          <a:lstStyle/>
          <a:p>
            <a:r>
              <a:rPr lang="it-IT" b="1" dirty="0">
                <a:solidFill>
                  <a:srgbClr val="00B050"/>
                </a:solidFill>
                <a:latin typeface="Comic Sans MS" panose="030F0702030302020204" pitchFamily="66" charset="0"/>
              </a:rPr>
              <a:t>I batteri sono stati accresciuti in PDA dalla Prof. Rachele </a:t>
            </a:r>
            <a:r>
              <a:rPr lang="it-IT" b="1" dirty="0" err="1" smtClean="0">
                <a:solidFill>
                  <a:srgbClr val="00B050"/>
                </a:solidFill>
                <a:latin typeface="Comic Sans MS" panose="030F0702030302020204" pitchFamily="66" charset="0"/>
              </a:rPr>
              <a:t>Isticato</a:t>
            </a:r>
            <a:r>
              <a:rPr lang="it-IT" b="1" dirty="0" smtClean="0">
                <a:solidFill>
                  <a:srgbClr val="00B050"/>
                </a:solidFill>
                <a:latin typeface="Comic Sans MS" panose="030F0702030302020204" pitchFamily="66" charset="0"/>
              </a:rPr>
              <a:t> del </a:t>
            </a:r>
            <a:r>
              <a:rPr lang="it-IT" b="1" dirty="0">
                <a:solidFill>
                  <a:srgbClr val="00B050"/>
                </a:solidFill>
                <a:latin typeface="Comic Sans MS" panose="030F0702030302020204" pitchFamily="66" charset="0"/>
              </a:rPr>
              <a:t>Dipartimento di </a:t>
            </a:r>
            <a:r>
              <a:rPr lang="it-IT" b="1" dirty="0" smtClean="0">
                <a:solidFill>
                  <a:srgbClr val="00B050"/>
                </a:solidFill>
                <a:latin typeface="Comic Sans MS" panose="030F0702030302020204" pitchFamily="66" charset="0"/>
              </a:rPr>
              <a:t>Biologia </a:t>
            </a:r>
            <a:r>
              <a:rPr lang="it-IT" b="1" dirty="0">
                <a:solidFill>
                  <a:srgbClr val="00B050"/>
                </a:solidFill>
                <a:latin typeface="Comic Sans MS" panose="030F0702030302020204" pitchFamily="66" charset="0"/>
              </a:rPr>
              <a:t>dell’Università di Napoli Federico II</a:t>
            </a:r>
          </a:p>
        </p:txBody>
      </p:sp>
      <p:sp>
        <p:nvSpPr>
          <p:cNvPr id="3" name="CasellaDiTesto 2">
            <a:extLst>
              <a:ext uri="{FF2B5EF4-FFF2-40B4-BE49-F238E27FC236}">
                <a16:creationId xmlns:a16="http://schemas.microsoft.com/office/drawing/2014/main" id="{67080407-1CC7-4920-A475-8F55AED6FDA5}"/>
              </a:ext>
            </a:extLst>
          </p:cNvPr>
          <p:cNvSpPr txBox="1"/>
          <p:nvPr/>
        </p:nvSpPr>
        <p:spPr>
          <a:xfrm>
            <a:off x="6195080" y="6381328"/>
            <a:ext cx="2328863" cy="369332"/>
          </a:xfrm>
          <a:prstGeom prst="rect">
            <a:avLst/>
          </a:prstGeom>
          <a:noFill/>
        </p:spPr>
        <p:txBody>
          <a:bodyPr wrap="square" rtlCol="0">
            <a:spAutoFit/>
          </a:bodyPr>
          <a:lstStyle/>
          <a:p>
            <a:r>
              <a:rPr lang="it-IT" b="1" dirty="0">
                <a:solidFill>
                  <a:srgbClr val="00B050"/>
                </a:solidFill>
                <a:latin typeface="Comic Sans MS" panose="030F0702030302020204" pitchFamily="66" charset="0"/>
              </a:rPr>
              <a:t>work in progress</a:t>
            </a:r>
          </a:p>
        </p:txBody>
      </p:sp>
      <p:sp>
        <p:nvSpPr>
          <p:cNvPr id="4" name="CasellaDiTesto 3"/>
          <p:cNvSpPr txBox="1"/>
          <p:nvPr/>
        </p:nvSpPr>
        <p:spPr>
          <a:xfrm>
            <a:off x="6195079" y="3356992"/>
            <a:ext cx="2762093" cy="1200329"/>
          </a:xfrm>
          <a:prstGeom prst="rect">
            <a:avLst/>
          </a:prstGeom>
          <a:noFill/>
        </p:spPr>
        <p:txBody>
          <a:bodyPr wrap="square" rtlCol="0">
            <a:spAutoFit/>
          </a:bodyPr>
          <a:lstStyle/>
          <a:p>
            <a:r>
              <a:rPr lang="it-IT" b="1" dirty="0" smtClean="0">
                <a:solidFill>
                  <a:srgbClr val="00B050"/>
                </a:solidFill>
                <a:latin typeface="Comic Sans MS" panose="030F0702030302020204" pitchFamily="66" charset="0"/>
              </a:rPr>
              <a:t>Non si conoscono metaboliti bioattivi prodotti da tale batterio</a:t>
            </a:r>
            <a:endParaRPr lang="it-IT"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27198071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C3FA62-70C6-F746-A54F-0435AEE6B45E}"/>
              </a:ext>
            </a:extLst>
          </p:cNvPr>
          <p:cNvSpPr>
            <a:spLocks noGrp="1"/>
          </p:cNvSpPr>
          <p:nvPr>
            <p:ph type="title"/>
          </p:nvPr>
        </p:nvSpPr>
        <p:spPr>
          <a:xfrm>
            <a:off x="3455368" y="188640"/>
            <a:ext cx="5688632" cy="432048"/>
          </a:xfrm>
        </p:spPr>
        <p:txBody>
          <a:bodyPr>
            <a:normAutofit fontScale="90000"/>
          </a:bodyPr>
          <a:lstStyle/>
          <a:p>
            <a:pPr marL="342900" indent="-342900">
              <a:buFont typeface="Arial" panose="020B0604020202020204" pitchFamily="34" charset="0"/>
              <a:buChar char="•"/>
            </a:pPr>
            <a:r>
              <a:rPr lang="it-IT" sz="2000" b="1" i="1" dirty="0" err="1">
                <a:solidFill>
                  <a:srgbClr val="00B050"/>
                </a:solidFill>
                <a:latin typeface="Comic Sans MS" panose="030F0702030302020204" pitchFamily="66" charset="0"/>
              </a:rPr>
              <a:t>Bacillus</a:t>
            </a:r>
            <a:r>
              <a:rPr lang="it-IT" sz="2000" b="1" i="1" dirty="0">
                <a:solidFill>
                  <a:srgbClr val="00B050"/>
                </a:solidFill>
                <a:latin typeface="Comic Sans MS" panose="030F0702030302020204" pitchFamily="66" charset="0"/>
              </a:rPr>
              <a:t> </a:t>
            </a:r>
            <a:r>
              <a:rPr lang="it-IT" sz="2000" b="1" i="1" dirty="0" err="1" smtClean="0">
                <a:solidFill>
                  <a:srgbClr val="00B050"/>
                </a:solidFill>
                <a:latin typeface="Comic Sans MS" panose="030F0702030302020204" pitchFamily="66" charset="0"/>
              </a:rPr>
              <a:t>subtilis</a:t>
            </a:r>
            <a:r>
              <a:rPr lang="it-IT" sz="2000" b="1" i="1" dirty="0" smtClean="0">
                <a:solidFill>
                  <a:srgbClr val="00B050"/>
                </a:solidFill>
                <a:latin typeface="Comic Sans MS" panose="030F0702030302020204" pitchFamily="66" charset="0"/>
              </a:rPr>
              <a:t>: TY </a:t>
            </a:r>
            <a:r>
              <a:rPr lang="it-IT" sz="2000" b="1" i="1" dirty="0">
                <a:solidFill>
                  <a:srgbClr val="00B050"/>
                </a:solidFill>
                <a:latin typeface="Comic Sans MS" panose="030F0702030302020204" pitchFamily="66" charset="0"/>
              </a:rPr>
              <a:t>agar </a:t>
            </a:r>
            <a:r>
              <a:rPr lang="it-IT" sz="2000" b="1" i="1" dirty="0" smtClean="0">
                <a:solidFill>
                  <a:srgbClr val="00B050"/>
                </a:solidFill>
                <a:latin typeface="Comic Sans MS" panose="030F0702030302020204" pitchFamily="66" charset="0"/>
              </a:rPr>
              <a:t>37°C</a:t>
            </a:r>
            <a:br>
              <a:rPr lang="it-IT" sz="2000" b="1" i="1" dirty="0" smtClean="0">
                <a:solidFill>
                  <a:srgbClr val="00B050"/>
                </a:solidFill>
                <a:latin typeface="Comic Sans MS" panose="030F0702030302020204" pitchFamily="66" charset="0"/>
              </a:rPr>
            </a:br>
            <a:r>
              <a:rPr lang="it-IT" sz="2000" b="1" i="1" dirty="0" smtClean="0">
                <a:solidFill>
                  <a:srgbClr val="00B050"/>
                </a:solidFill>
                <a:latin typeface="Comic Sans MS" panose="030F0702030302020204" pitchFamily="66" charset="0"/>
              </a:rPr>
              <a:t> </a:t>
            </a:r>
            <a:endParaRPr lang="it-IT" sz="2000" b="1" i="1" dirty="0">
              <a:solidFill>
                <a:srgbClr val="00B050"/>
              </a:solidFill>
              <a:latin typeface="Comic Sans MS" panose="030F0702030302020204" pitchFamily="66" charset="0"/>
            </a:endParaRPr>
          </a:p>
        </p:txBody>
      </p:sp>
      <p:sp>
        <p:nvSpPr>
          <p:cNvPr id="3" name="Segnaposto contenuto 2">
            <a:extLst>
              <a:ext uri="{FF2B5EF4-FFF2-40B4-BE49-F238E27FC236}">
                <a16:creationId xmlns:a16="http://schemas.microsoft.com/office/drawing/2014/main" id="{C38D6789-262F-E640-BFA1-97670F1BC1CE}"/>
              </a:ext>
            </a:extLst>
          </p:cNvPr>
          <p:cNvSpPr>
            <a:spLocks noGrp="1"/>
          </p:cNvSpPr>
          <p:nvPr>
            <p:ph idx="1"/>
          </p:nvPr>
        </p:nvSpPr>
        <p:spPr>
          <a:xfrm>
            <a:off x="0" y="2681446"/>
            <a:ext cx="5031027" cy="726656"/>
          </a:xfrm>
        </p:spPr>
        <p:txBody>
          <a:bodyPr>
            <a:noAutofit/>
          </a:bodyPr>
          <a:lstStyle/>
          <a:p>
            <a:r>
              <a:rPr lang="it-IT" sz="1800" b="1" i="1" dirty="0" err="1" smtClean="0">
                <a:solidFill>
                  <a:srgbClr val="00B050"/>
                </a:solidFill>
                <a:latin typeface="Comic Sans MS" panose="030F0702030302020204" pitchFamily="66" charset="0"/>
              </a:rPr>
              <a:t>Pseudomoas</a:t>
            </a:r>
            <a:r>
              <a:rPr lang="it-IT" sz="1800" b="1" i="1" dirty="0" smtClean="0">
                <a:solidFill>
                  <a:srgbClr val="00B050"/>
                </a:solidFill>
                <a:latin typeface="Comic Sans MS" panose="030F0702030302020204" pitchFamily="66" charset="0"/>
              </a:rPr>
              <a:t> </a:t>
            </a:r>
            <a:r>
              <a:rPr lang="it-IT" sz="1800" b="1" i="1" dirty="0" err="1" smtClean="0">
                <a:solidFill>
                  <a:srgbClr val="00B050"/>
                </a:solidFill>
                <a:latin typeface="Comic Sans MS" panose="030F0702030302020204" pitchFamily="66" charset="0"/>
              </a:rPr>
              <a:t>fluorescens</a:t>
            </a:r>
            <a:r>
              <a:rPr lang="it-IT" sz="1800" b="1" i="1" dirty="0">
                <a:solidFill>
                  <a:srgbClr val="00B050"/>
                </a:solidFill>
                <a:latin typeface="Comic Sans MS" panose="030F0702030302020204" pitchFamily="66" charset="0"/>
              </a:rPr>
              <a:t> </a:t>
            </a:r>
            <a:r>
              <a:rPr lang="it-IT" sz="1800" b="1" dirty="0" smtClean="0">
                <a:solidFill>
                  <a:srgbClr val="00B050"/>
                </a:solidFill>
                <a:latin typeface="Comic Sans MS" panose="030F0702030302020204" pitchFamily="66" charset="0"/>
              </a:rPr>
              <a:t>TBS </a:t>
            </a:r>
            <a:r>
              <a:rPr lang="it-IT" sz="1800" b="1" dirty="0">
                <a:solidFill>
                  <a:srgbClr val="00B050"/>
                </a:solidFill>
                <a:latin typeface="Comic Sans MS" panose="030F0702030302020204" pitchFamily="66" charset="0"/>
              </a:rPr>
              <a:t>agar 30°C</a:t>
            </a:r>
          </a:p>
        </p:txBody>
      </p:sp>
      <p:pic>
        <p:nvPicPr>
          <p:cNvPr id="5" name="Immagine 4">
            <a:extLst>
              <a:ext uri="{FF2B5EF4-FFF2-40B4-BE49-F238E27FC236}">
                <a16:creationId xmlns:a16="http://schemas.microsoft.com/office/drawing/2014/main" id="{939AF47D-95C7-2F47-9516-FAF006FC9A65}"/>
              </a:ext>
            </a:extLst>
          </p:cNvPr>
          <p:cNvPicPr>
            <a:picLocks noChangeAspect="1"/>
          </p:cNvPicPr>
          <p:nvPr/>
        </p:nvPicPr>
        <p:blipFill rotWithShape="1">
          <a:blip r:embed="rId3"/>
          <a:srcRect l="-1" r="-568" b="31619"/>
          <a:stretch/>
        </p:blipFill>
        <p:spPr>
          <a:xfrm>
            <a:off x="6156176" y="2110393"/>
            <a:ext cx="2002564" cy="2142681"/>
          </a:xfrm>
          <a:prstGeom prst="rect">
            <a:avLst/>
          </a:prstGeom>
        </p:spPr>
      </p:pic>
      <p:pic>
        <p:nvPicPr>
          <p:cNvPr id="6" name="Immagine 5">
            <a:extLst>
              <a:ext uri="{FF2B5EF4-FFF2-40B4-BE49-F238E27FC236}">
                <a16:creationId xmlns:a16="http://schemas.microsoft.com/office/drawing/2014/main" id="{B470C730-01F3-2748-BA05-CEA8C7623FB8}"/>
              </a:ext>
            </a:extLst>
          </p:cNvPr>
          <p:cNvPicPr>
            <a:picLocks noChangeAspect="1"/>
          </p:cNvPicPr>
          <p:nvPr/>
        </p:nvPicPr>
        <p:blipFill>
          <a:blip r:embed="rId4"/>
          <a:stretch>
            <a:fillRect/>
          </a:stretch>
        </p:blipFill>
        <p:spPr>
          <a:xfrm>
            <a:off x="683568" y="573443"/>
            <a:ext cx="1944216" cy="1768667"/>
          </a:xfrm>
          <a:prstGeom prst="rect">
            <a:avLst/>
          </a:prstGeom>
        </p:spPr>
      </p:pic>
      <p:sp>
        <p:nvSpPr>
          <p:cNvPr id="7" name="CasellaDiTesto 6"/>
          <p:cNvSpPr txBox="1"/>
          <p:nvPr/>
        </p:nvSpPr>
        <p:spPr>
          <a:xfrm>
            <a:off x="2987824" y="692696"/>
            <a:ext cx="5472608" cy="1323439"/>
          </a:xfrm>
          <a:prstGeom prst="rect">
            <a:avLst/>
          </a:prstGeom>
          <a:noFill/>
        </p:spPr>
        <p:txBody>
          <a:bodyPr wrap="square" rtlCol="0">
            <a:spAutoFit/>
          </a:bodyPr>
          <a:lstStyle/>
          <a:p>
            <a:pPr algn="just"/>
            <a:r>
              <a:rPr lang="it-IT" sz="1600" b="1" i="1" dirty="0">
                <a:latin typeface="Comic Sans MS" panose="030F0702030302020204" pitchFamily="66" charset="0"/>
              </a:rPr>
              <a:t>noto produttore di metaboliti con attività antifungina: </a:t>
            </a:r>
            <a:r>
              <a:rPr lang="it-IT" sz="1600" b="1" i="1" dirty="0" err="1">
                <a:latin typeface="Comic Sans MS" panose="030F0702030302020204" pitchFamily="66" charset="0"/>
              </a:rPr>
              <a:t>petidi</a:t>
            </a:r>
            <a:r>
              <a:rPr lang="it-IT" sz="1600" b="1" i="1" dirty="0">
                <a:latin typeface="Comic Sans MS" panose="030F0702030302020204" pitchFamily="66" charset="0"/>
              </a:rPr>
              <a:t> ribosomiali quali </a:t>
            </a:r>
            <a:r>
              <a:rPr lang="it-IT" sz="1600" b="1" i="1" dirty="0" err="1">
                <a:latin typeface="Comic Sans MS" panose="030F0702030302020204" pitchFamily="66" charset="0"/>
              </a:rPr>
              <a:t>surfacin</a:t>
            </a:r>
            <a:r>
              <a:rPr lang="it-IT" sz="1600" b="1" i="1" dirty="0">
                <a:latin typeface="Comic Sans MS" panose="030F0702030302020204" pitchFamily="66" charset="0"/>
              </a:rPr>
              <a:t>, </a:t>
            </a:r>
            <a:r>
              <a:rPr lang="it-IT" sz="1600" b="1" i="1" dirty="0" err="1">
                <a:latin typeface="Comic Sans MS" panose="030F0702030302020204" pitchFamily="66" charset="0"/>
              </a:rPr>
              <a:t>fengycin</a:t>
            </a:r>
            <a:r>
              <a:rPr lang="it-IT" sz="1600" b="1" i="1" dirty="0">
                <a:latin typeface="Comic Sans MS" panose="030F0702030302020204" pitchFamily="66" charset="0"/>
              </a:rPr>
              <a:t>, </a:t>
            </a:r>
            <a:r>
              <a:rPr lang="it-IT" sz="1600" b="1" i="1" dirty="0" err="1">
                <a:latin typeface="Comic Sans MS" panose="030F0702030302020204" pitchFamily="66" charset="0"/>
              </a:rPr>
              <a:t>bacillibactin</a:t>
            </a:r>
            <a:r>
              <a:rPr lang="it-IT" sz="1600" b="1" i="1" dirty="0">
                <a:latin typeface="Comic Sans MS" panose="030F0702030302020204" pitchFamily="66" charset="0"/>
              </a:rPr>
              <a:t>, </a:t>
            </a:r>
            <a:r>
              <a:rPr lang="it-IT" sz="1600" b="1" i="1" dirty="0" err="1">
                <a:latin typeface="Comic Sans MS" panose="030F0702030302020204" pitchFamily="66" charset="0"/>
              </a:rPr>
              <a:t>ancylysin</a:t>
            </a:r>
            <a:r>
              <a:rPr lang="it-IT" sz="1600" b="1" i="1" dirty="0">
                <a:latin typeface="Comic Sans MS" panose="030F0702030302020204" pitchFamily="66" charset="0"/>
              </a:rPr>
              <a:t> e proteine quali </a:t>
            </a:r>
            <a:r>
              <a:rPr lang="it-IT" sz="1600" b="1" i="1" dirty="0" err="1">
                <a:latin typeface="Comic Sans MS" panose="030F0702030302020204" pitchFamily="66" charset="0"/>
              </a:rPr>
              <a:t>bactericins</a:t>
            </a:r>
            <a:r>
              <a:rPr lang="it-IT" sz="1600" b="1" i="1" dirty="0">
                <a:latin typeface="Comic Sans MS" panose="030F0702030302020204" pitchFamily="66" charset="0"/>
              </a:rPr>
              <a:t> (</a:t>
            </a:r>
            <a:r>
              <a:rPr lang="it-IT" sz="1600" b="1" i="1" dirty="0" err="1">
                <a:latin typeface="Comic Sans MS" panose="030F0702030302020204" pitchFamily="66" charset="0"/>
              </a:rPr>
              <a:t>subtilin</a:t>
            </a:r>
            <a:r>
              <a:rPr lang="it-IT" sz="1600" b="1" i="1" dirty="0">
                <a:latin typeface="Comic Sans MS" panose="030F0702030302020204" pitchFamily="66" charset="0"/>
              </a:rPr>
              <a:t> e </a:t>
            </a:r>
            <a:r>
              <a:rPr lang="it-IT" sz="1600" b="1" i="1" dirty="0" err="1">
                <a:latin typeface="Comic Sans MS" panose="030F0702030302020204" pitchFamily="66" charset="0"/>
              </a:rPr>
              <a:t>subtilosin</a:t>
            </a:r>
            <a:r>
              <a:rPr lang="it-IT" sz="1600" b="1" i="1" dirty="0">
                <a:latin typeface="Comic Sans MS" panose="030F0702030302020204" pitchFamily="66" charset="0"/>
              </a:rPr>
              <a:t> A) </a:t>
            </a:r>
            <a:br>
              <a:rPr lang="it-IT" sz="1600" b="1" i="1" dirty="0">
                <a:latin typeface="Comic Sans MS" panose="030F0702030302020204" pitchFamily="66" charset="0"/>
              </a:rPr>
            </a:br>
            <a:endParaRPr lang="it-IT" sz="1600" dirty="0"/>
          </a:p>
        </p:txBody>
      </p:sp>
      <p:sp>
        <p:nvSpPr>
          <p:cNvPr id="8" name="CasellaDiTesto 7"/>
          <p:cNvSpPr txBox="1"/>
          <p:nvPr/>
        </p:nvSpPr>
        <p:spPr>
          <a:xfrm>
            <a:off x="323528" y="3212976"/>
            <a:ext cx="4885388" cy="1077218"/>
          </a:xfrm>
          <a:prstGeom prst="rect">
            <a:avLst/>
          </a:prstGeom>
          <a:noFill/>
        </p:spPr>
        <p:txBody>
          <a:bodyPr wrap="square" rtlCol="0">
            <a:spAutoFit/>
          </a:bodyPr>
          <a:lstStyle/>
          <a:p>
            <a:pPr algn="just"/>
            <a:r>
              <a:rPr lang="it-IT" sz="1600" b="1" dirty="0" smtClean="0">
                <a:latin typeface="Comic Sans MS" panose="030F0702030302020204" pitchFamily="66" charset="0"/>
              </a:rPr>
              <a:t>Noto produttore di metaboliti con attività antifungina quali: phenazine-1-carboxylic acid (PCA),  il </a:t>
            </a:r>
            <a:r>
              <a:rPr lang="it-IT" sz="1600" b="1" dirty="0" err="1" smtClean="0">
                <a:latin typeface="Comic Sans MS" panose="030F0702030302020204" pitchFamily="66" charset="0"/>
              </a:rPr>
              <a:t>lipopetide</a:t>
            </a:r>
            <a:r>
              <a:rPr lang="it-IT" sz="1600" b="1" dirty="0" smtClean="0">
                <a:latin typeface="Comic Sans MS" panose="030F0702030302020204" pitchFamily="66" charset="0"/>
              </a:rPr>
              <a:t>  </a:t>
            </a:r>
            <a:r>
              <a:rPr lang="it-IT" sz="1600" b="1" dirty="0" err="1" smtClean="0">
                <a:latin typeface="Comic Sans MS" panose="030F0702030302020204" pitchFamily="66" charset="0"/>
              </a:rPr>
              <a:t>orfamide</a:t>
            </a:r>
            <a:r>
              <a:rPr lang="it-IT" sz="1600" b="1" dirty="0" smtClean="0">
                <a:latin typeface="Comic Sans MS" panose="030F0702030302020204" pitchFamily="66" charset="0"/>
              </a:rPr>
              <a:t>, 2,4-diacetylphloroglucinol, </a:t>
            </a:r>
            <a:r>
              <a:rPr lang="it-IT" sz="1600" b="1" dirty="0" err="1" smtClean="0">
                <a:latin typeface="Comic Sans MS" panose="030F0702030302020204" pitchFamily="66" charset="0"/>
              </a:rPr>
              <a:t>pyoluteorin</a:t>
            </a:r>
            <a:r>
              <a:rPr lang="it-IT" sz="1600" b="1" dirty="0" smtClean="0">
                <a:latin typeface="Comic Sans MS" panose="030F0702030302020204" pitchFamily="66" charset="0"/>
              </a:rPr>
              <a:t>  </a:t>
            </a:r>
            <a:endParaRPr lang="it-IT" sz="1600" b="1" dirty="0">
              <a:latin typeface="Comic Sans MS" panose="030F0702030302020204" pitchFamily="66" charset="0"/>
            </a:endParaRPr>
          </a:p>
        </p:txBody>
      </p:sp>
      <p:graphicFrame>
        <p:nvGraphicFramePr>
          <p:cNvPr id="11" name="Oggetto 10"/>
          <p:cNvGraphicFramePr>
            <a:graphicFrameLocks noChangeAspect="1"/>
          </p:cNvGraphicFramePr>
          <p:nvPr>
            <p:extLst>
              <p:ext uri="{D42A27DB-BD31-4B8C-83A1-F6EECF244321}">
                <p14:modId xmlns:p14="http://schemas.microsoft.com/office/powerpoint/2010/main" val="2178287721"/>
              </p:ext>
            </p:extLst>
          </p:nvPr>
        </p:nvGraphicFramePr>
        <p:xfrm>
          <a:off x="1331640" y="4509120"/>
          <a:ext cx="5616624" cy="1947600"/>
        </p:xfrm>
        <a:graphic>
          <a:graphicData uri="http://schemas.openxmlformats.org/presentationml/2006/ole">
            <mc:AlternateContent xmlns:mc="http://schemas.openxmlformats.org/markup-compatibility/2006">
              <mc:Choice xmlns:v="urn:schemas-microsoft-com:vml" Requires="v">
                <p:oleObj spid="_x0000_s4107" name="CS ChemDraw Drawing" r:id="rId5" imgW="6386040" imgH="2214720" progId="ChemDraw.Document.6.0">
                  <p:embed/>
                </p:oleObj>
              </mc:Choice>
              <mc:Fallback>
                <p:oleObj name="CS ChemDraw Drawing" r:id="rId5" imgW="6386040" imgH="2214720" progId="ChemDraw.Document.6.0">
                  <p:embed/>
                  <p:pic>
                    <p:nvPicPr>
                      <p:cNvPr id="0" name=""/>
                      <p:cNvPicPr/>
                      <p:nvPr/>
                    </p:nvPicPr>
                    <p:blipFill>
                      <a:blip r:embed="rId6"/>
                      <a:stretch>
                        <a:fillRect/>
                      </a:stretch>
                    </p:blipFill>
                    <p:spPr>
                      <a:xfrm>
                        <a:off x="1331640" y="4509120"/>
                        <a:ext cx="5616624" cy="1947600"/>
                      </a:xfrm>
                      <a:prstGeom prst="rect">
                        <a:avLst/>
                      </a:prstGeom>
                    </p:spPr>
                  </p:pic>
                </p:oleObj>
              </mc:Fallback>
            </mc:AlternateContent>
          </a:graphicData>
        </a:graphic>
      </p:graphicFrame>
    </p:spTree>
    <p:extLst>
      <p:ext uri="{BB962C8B-B14F-4D97-AF65-F5344CB8AC3E}">
        <p14:creationId xmlns:p14="http://schemas.microsoft.com/office/powerpoint/2010/main" val="3964798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BF0B5EB3-A9A0-4976-95B2-27D7205A2AE1}"/>
              </a:ext>
            </a:extLst>
          </p:cNvPr>
          <p:cNvSpPr/>
          <p:nvPr/>
        </p:nvSpPr>
        <p:spPr>
          <a:xfrm>
            <a:off x="5868213" y="5870973"/>
            <a:ext cx="2600325" cy="46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it-IT">
              <a:solidFill>
                <a:srgbClr val="FFFFFF"/>
              </a:solidFill>
            </a:endParaRPr>
          </a:p>
        </p:txBody>
      </p:sp>
      <p:sp>
        <p:nvSpPr>
          <p:cNvPr id="4" name="Rettangolo 3">
            <a:extLst>
              <a:ext uri="{FF2B5EF4-FFF2-40B4-BE49-F238E27FC236}">
                <a16:creationId xmlns:a16="http://schemas.microsoft.com/office/drawing/2014/main" id="{8E964187-B831-4A66-A0F6-0E3CA415660A}"/>
              </a:ext>
            </a:extLst>
          </p:cNvPr>
          <p:cNvSpPr/>
          <p:nvPr/>
        </p:nvSpPr>
        <p:spPr>
          <a:xfrm>
            <a:off x="469588" y="5980346"/>
            <a:ext cx="1563688" cy="46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it-IT">
              <a:solidFill>
                <a:srgbClr val="FFFFFF"/>
              </a:solidFill>
            </a:endParaRPr>
          </a:p>
        </p:txBody>
      </p:sp>
      <p:sp>
        <p:nvSpPr>
          <p:cNvPr id="5" name="Rettangolo 4">
            <a:extLst>
              <a:ext uri="{FF2B5EF4-FFF2-40B4-BE49-F238E27FC236}">
                <a16:creationId xmlns:a16="http://schemas.microsoft.com/office/drawing/2014/main" id="{C9B3E4DD-06D1-4D6A-8D41-82ED8D7C8428}"/>
              </a:ext>
            </a:extLst>
          </p:cNvPr>
          <p:cNvSpPr/>
          <p:nvPr/>
        </p:nvSpPr>
        <p:spPr>
          <a:xfrm>
            <a:off x="3224213" y="5374631"/>
            <a:ext cx="1639887" cy="422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it-IT">
              <a:solidFill>
                <a:srgbClr val="FFFFFF"/>
              </a:solidFill>
            </a:endParaRPr>
          </a:p>
        </p:txBody>
      </p:sp>
      <p:sp>
        <p:nvSpPr>
          <p:cNvPr id="3" name="Rettangolo 2">
            <a:extLst>
              <a:ext uri="{FF2B5EF4-FFF2-40B4-BE49-F238E27FC236}">
                <a16:creationId xmlns:a16="http://schemas.microsoft.com/office/drawing/2014/main" id="{B71745D2-565F-4DDA-924E-7522FBEBA883}"/>
              </a:ext>
            </a:extLst>
          </p:cNvPr>
          <p:cNvSpPr/>
          <p:nvPr/>
        </p:nvSpPr>
        <p:spPr>
          <a:xfrm>
            <a:off x="1611633" y="2779405"/>
            <a:ext cx="1616075" cy="392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20000"/>
              </a:spcBef>
              <a:spcAft>
                <a:spcPct val="0"/>
              </a:spcAft>
              <a:defRPr/>
            </a:pPr>
            <a:endParaRPr lang="it-IT">
              <a:solidFill>
                <a:srgbClr val="FFFFFF"/>
              </a:solidFill>
            </a:endParaRPr>
          </a:p>
        </p:txBody>
      </p:sp>
      <p:sp>
        <p:nvSpPr>
          <p:cNvPr id="2" name="CasellaDiTesto 2">
            <a:extLst>
              <a:ext uri="{FF2B5EF4-FFF2-40B4-BE49-F238E27FC236}">
                <a16:creationId xmlns:a16="http://schemas.microsoft.com/office/drawing/2014/main" id="{4A36EA0F-FC38-406B-8B08-EDA92E09A116}"/>
              </a:ext>
            </a:extLst>
          </p:cNvPr>
          <p:cNvSpPr txBox="1">
            <a:spLocks noChangeArrowheads="1"/>
          </p:cNvSpPr>
          <p:nvPr/>
        </p:nvSpPr>
        <p:spPr bwMode="auto">
          <a:xfrm>
            <a:off x="1590675" y="-70827"/>
            <a:ext cx="5943600" cy="641350"/>
          </a:xfrm>
          <a:prstGeom prst="rect">
            <a:avLst/>
          </a:prstGeom>
          <a:noFill/>
          <a:ln w="9525">
            <a:noFill/>
            <a:miter lim="800000"/>
            <a:headEnd/>
            <a:tailEnd/>
          </a:ln>
        </p:spPr>
        <p:txBody>
          <a:bodyPr>
            <a:spAutoFit/>
          </a:bodyPr>
          <a:lstStyle>
            <a:lvl1pPr>
              <a:spcBef>
                <a:spcPct val="0"/>
              </a:spcBef>
              <a:defRPr>
                <a:solidFill>
                  <a:schemeClr val="tx1"/>
                </a:solidFill>
                <a:latin typeface="Arial" pitchFamily="34" charset="0"/>
              </a:defRPr>
            </a:lvl1pPr>
            <a:lvl2pPr marL="742950" indent="-285750">
              <a:spcBef>
                <a:spcPct val="0"/>
              </a:spcBef>
              <a:defRPr>
                <a:solidFill>
                  <a:schemeClr val="tx1"/>
                </a:solidFill>
                <a:latin typeface="Arial" pitchFamily="34" charset="0"/>
              </a:defRPr>
            </a:lvl2pPr>
            <a:lvl3pPr marL="1143000" indent="-228600">
              <a:spcBef>
                <a:spcPct val="0"/>
              </a:spcBef>
              <a:defRPr>
                <a:solidFill>
                  <a:schemeClr val="tx1"/>
                </a:solidFill>
                <a:latin typeface="Arial" pitchFamily="34" charset="0"/>
              </a:defRPr>
            </a:lvl3pPr>
            <a:lvl4pPr marL="1600200" indent="-228600">
              <a:spcBef>
                <a:spcPct val="0"/>
              </a:spcBef>
              <a:defRPr>
                <a:solidFill>
                  <a:schemeClr val="tx1"/>
                </a:solidFill>
                <a:latin typeface="Arial" pitchFamily="34" charset="0"/>
              </a:defRPr>
            </a:lvl4pPr>
            <a:lvl5pPr marL="2057400" indent="-228600">
              <a:spcBef>
                <a:spcPct val="0"/>
              </a:spcBef>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Aft>
                <a:spcPct val="0"/>
              </a:spcAft>
              <a:defRPr/>
            </a:pPr>
            <a:r>
              <a:rPr lang="it-IT" altLang="it-IT" sz="3600" b="1" dirty="0">
                <a:solidFill>
                  <a:srgbClr val="0D0D0D"/>
                </a:solidFill>
                <a:effectLst>
                  <a:outerShdw blurRad="38100" dist="38100" dir="2700000" algn="tl">
                    <a:srgbClr val="C0C0C0"/>
                  </a:outerShdw>
                </a:effectLst>
                <a:latin typeface="Garamond" pitchFamily="18" charset="0"/>
                <a:ea typeface="ＭＳ Ｐゴシック" pitchFamily="34" charset="-128"/>
                <a:cs typeface="Arial" pitchFamily="34" charset="0"/>
              </a:rPr>
              <a:t> </a:t>
            </a:r>
            <a:r>
              <a:rPr lang="it-IT" altLang="it-IT" sz="2800" b="1" dirty="0" err="1">
                <a:solidFill>
                  <a:srgbClr val="0D0D0D"/>
                </a:solidFill>
                <a:effectLst>
                  <a:outerShdw blurRad="38100" dist="38100" dir="2700000" algn="tl">
                    <a:srgbClr val="C0C0C0"/>
                  </a:outerShdw>
                </a:effectLst>
                <a:latin typeface="Times New Roman" panose="02020603050405020304" pitchFamily="18" charset="0"/>
                <a:ea typeface="ＭＳ Ｐゴシック" pitchFamily="34" charset="-128"/>
                <a:cs typeface="Times New Roman" panose="02020603050405020304" pitchFamily="18" charset="0"/>
              </a:rPr>
              <a:t>Chemistry</a:t>
            </a:r>
            <a:endParaRPr lang="it-IT" altLang="it-IT" sz="2800" b="1" dirty="0">
              <a:solidFill>
                <a:srgbClr val="0D0D0D"/>
              </a:solidFill>
              <a:effectLst>
                <a:outerShdw blurRad="38100" dist="38100" dir="2700000" algn="tl">
                  <a:srgbClr val="C0C0C0"/>
                </a:outerShdw>
              </a:effectLst>
              <a:latin typeface="Times New Roman" panose="02020603050405020304" pitchFamily="18" charset="0"/>
              <a:ea typeface="ＭＳ Ｐゴシック" pitchFamily="34" charset="-128"/>
              <a:cs typeface="Times New Roman" panose="02020603050405020304" pitchFamily="18" charset="0"/>
            </a:endParaRPr>
          </a:p>
        </p:txBody>
      </p:sp>
      <p:sp>
        <p:nvSpPr>
          <p:cNvPr id="18439" name="AutoShape 18" descr="Risultati immagini per tlc preparativa">
            <a:extLst>
              <a:ext uri="{FF2B5EF4-FFF2-40B4-BE49-F238E27FC236}">
                <a16:creationId xmlns:a16="http://schemas.microsoft.com/office/drawing/2014/main" id="{47EEC3FA-24E7-43E2-B19F-FE89B08A6362}"/>
              </a:ext>
            </a:extLst>
          </p:cNvPr>
          <p:cNvSpPr>
            <a:spLocks noChangeAspect="1" noChangeArrowheads="1"/>
          </p:cNvSpPr>
          <p:nvPr/>
        </p:nvSpPr>
        <p:spPr bwMode="auto">
          <a:xfrm>
            <a:off x="155575" y="7493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fontAlgn="base">
              <a:spcBef>
                <a:spcPct val="0"/>
              </a:spcBef>
              <a:spcAft>
                <a:spcPct val="0"/>
              </a:spcAft>
            </a:pPr>
            <a:endParaRPr lang="it-IT" altLang="it-IT" b="1">
              <a:solidFill>
                <a:srgbClr val="000000"/>
              </a:solidFill>
              <a:cs typeface="Arial" panose="020B0604020202020204" pitchFamily="34" charset="0"/>
            </a:endParaRPr>
          </a:p>
        </p:txBody>
      </p:sp>
      <p:sp>
        <p:nvSpPr>
          <p:cNvPr id="18440" name="AutoShape 20" descr="Risultati immagini per tlc preparativa">
            <a:extLst>
              <a:ext uri="{FF2B5EF4-FFF2-40B4-BE49-F238E27FC236}">
                <a16:creationId xmlns:a16="http://schemas.microsoft.com/office/drawing/2014/main" id="{A5D5EEC2-C830-4933-9C66-2A68B7D6AC95}"/>
              </a:ext>
            </a:extLst>
          </p:cNvPr>
          <p:cNvSpPr>
            <a:spLocks noChangeAspect="1" noChangeArrowheads="1"/>
          </p:cNvSpPr>
          <p:nvPr/>
        </p:nvSpPr>
        <p:spPr bwMode="auto">
          <a:xfrm>
            <a:off x="155575" y="7493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fontAlgn="base">
              <a:spcBef>
                <a:spcPct val="0"/>
              </a:spcBef>
              <a:spcAft>
                <a:spcPct val="0"/>
              </a:spcAft>
            </a:pPr>
            <a:endParaRPr lang="it-IT" altLang="it-IT" b="1">
              <a:solidFill>
                <a:srgbClr val="000000"/>
              </a:solidFill>
              <a:cs typeface="Arial" panose="020B0604020202020204" pitchFamily="34" charset="0"/>
            </a:endParaRPr>
          </a:p>
        </p:txBody>
      </p:sp>
      <p:sp>
        <p:nvSpPr>
          <p:cNvPr id="18441" name="AutoShape 22" descr="data:image/jpeg;base64,/9j/4AAQSkZJRgABAQAAAQABAAD/2wCEAAkGBxQTEhQUEhQUFBQXFxcUFxQXFxcUFBQUFBcXFxQUFxQYHCggGBwlHBQUITEhJSksLi4uFx8zODMsNygtLisBCgoKDg0OGhAQGywkHyQsLCwsLCwsLCwsLCwsLCwsLCwsLCwsLCwsLCwsLCwsLCwsLCwsLCwsLCwsLCwsLCwsLP/AABEIAMABBgMBIgACEQEDEQH/xAAbAAACAwEBAQAAAAAAAAAAAAACAwABBAUGB//EADwQAAIBAgMFBAcHAwQDAAAAAAABAgMRBBIhBQYxQVETYXGRByKBkqGx0RQyQ1JTweEjgvAVFkJyM2Oi/8QAGgEAAgMBAQAAAAAAAAAAAAAAAAECAwQFBv/EACsRAAICAQQBAgUEAwAAAAAAAAABAhEDBBIhMVEiQRMUYZGhMkLB4TOBsf/aAAwDAQACEQMRAD8A+T2JlDUS7HdLAUg0UFYYFBqS5A2LQWAVyXN2w9mPEVMill0ve11oduruRVX3akH5osWOTVlsccpK0jy4J6CpuliVwUX4S+pjr7v4iOrpS9ln8geOXgTxyXscshrey636VT3WLlhKi4wmvGL+hHZLwLa/AoAPI1yfkymJpioplXJcpEWIJMlwVEsACTJKWlgbgBYhrloDJlEEMK5SfeL1LcBgE2RSKSJYAGFqWoKREMC2+ImbuNmhbiJgLTHRFqIyEhLgRaRAiDsOBdiXKbKuKwDuS4BGx2MJMtsFEYWB7P0e0H/Unx4Lw5ntm+5nE3JwmTDRdvvXf0O9Y3LhJHSxqooXcu4diDssAuiWQeUmQLAX2a6LyQLw0OcY+SG5V0LUEFgZpYGm+NOD/tQD2XR/Sp+6vobOzJkQWFIw/wCjUH+DT91Fx2Bh3f8AoU3/AGrQ3KH+XZaj4+YmLajmz3fwr/AprwQp7tYX9GHkdbs/Evs/HzFwGyPg463Ywv6S839SS3Ywv6S839TsZO9+Zah3sOBbI+DhLdPC6/0vi9PiX/tPC/p//UvqdvJ3smTvYcBsj4ODU3RwrTtBrvUpXXxMcdyKP5peZ6rJ3smTvY+BfDh4PMrcqhzc/MqW5NDk5+Z6fL4kyi48L7B8OHg4OH3Sw0eMXL/s2cfe3YNKlSdSnFRtZW15ux7bKeZ9IDthra6zivm/2B1TIzhFQfB87sU4kbJYxnNLbIVYggoTcpMpBIrsVkLXgSKGIjuCyoobRpZpRilq2l7QEzs7o4XtcXSVrpPM+5R1+diULckgtn1fBYSMKcI8LRSt7B3Zx6l1FqLZt5ZujF12H2K6lfZ13AZiOQclijLyMWELeDEZi8z6h6vIVPyG8Kyvs4VOT5g1KF+DC37sN0l2yfZyuwYdPD25tmv7O/zJPo2iMsij7kZZdvbOeqEuq+JFQl3GyrSlHXl1E9oxqbfRKM3JWgFRZOxYaqMONVhbJXIV2DK7E15rlNi3sLkZexZOxY7tC+0HuYbpCOyZXYs0KoNhG/QTm0G6Rh7Jk7Nm+UF1RnlMFOw3MzOB5H0iS/p0o9Z38k/qe1zHhfSNV9ajHuk/khyk1FleaTWNnh3EGSGNgJGPec6yrEDbIP4i8j3IyJBIhLmfdZEtstApBwRZ0houJ7H0c4a9WdS3BZU/Hj8jyDPpPo+wyjQcmneT+RdprcnJ+xdhVyPTXKG2RFTvwNdm6xRBvYsCUbBaGmmCQuxEh2SCgPQmCGpkJEJGnDUm1K2jtZPoefxG7VSUm8z17z0+zXxN5z9RDdLk5WpUviOjzuxdkzpXzSbjbVPgC0dvH1LRZxTRpobYmrRQai2/coJIotGg2l3KbCsUwAiISxLAIplplBJAALYLCaKsAyOPM+fekF3rwXSHzbPoLPme/Na+KkukYr9/3IZr2OjPqf8AGedaAsMTuC4mBM55SRAolC2iMiLLjEaqWhJYyVAxRVw3SaKUS5RJDIxvofcN2NiRjh6SdRJ5U/az41sijnrU49ZI+xUpWSRoUJbOHRfijJpuLo7U9idKkWLp7InykvM56qvqbaOEbV87XtK3vj3L8E3viuZfgdLZtVd5z8ZRlF+srHR+z1Vwq/E52MqTvaUrhicm+0SxNt9pmcgWdlORoNIUENyiYsO5FiZqw1Ro1PEGGkxjkUyimzLOCbBxda5lQys9RZbFUjRBUqIOowT4ijbhq0IrVNim6QTbrgLsY9WZq0UuBu+3U/ysy4mpGX3U0VwbvkrhuvmxcIIqcEbsPh01qxGLppcBqdyoayJyoywsdCnCFtUzJhakU7yjm7jd/qi5URZW7pIWTc+jDiXHkZzVjMRGfCOVmUth0WQuuSj5RvRPNiqvdK3kkj6uz5TtKOatUb/PL5shqJ7cZRqpVFHPhSBnSsarWKepy9xzrMOUhplTIS3jswUTXBaCoJBSqm9RJ9jJNC3BAZySZYkCR6HcjDKWIv8AlV/a+B9JieL9HuG9Sc2uLsn3I9mjRVJHRwxqCHYeGaSR6Ojs5WXrHmqL1OhTxTXMy54yl0yvPGUv0s6tbANLSR5yuvWZtq42VuJzWwwQkrslp4SV7mWQlyGijSGiwSIQh8C5MBMGpLQhRXXJgxe1acG03qJp7bpvmyq+CjJ3aBjs+HQv2oPUdalUUkmuZ6XAJ5Ven8Dzmz7RcdNEz2lDacGlyOfq21SSszauUkkkjNN/+v4HBx9S8+Fj1U9pwXM8ztPEqpUuuBTprcuUVaW93KLhUdjNi53GquZq8rs1wXJrhHmzVsuld8LnbdJ2+6N2Fk7JWtfn4nSzxOfnzPe+Dn58zc2eJ2lG0jEd/edwurWzczgXOjglugmdHBLdBMCtKyb7n8j4/isXeUuWrPrG1auWjUfSEvkz42o3YZ4pxVlWq9jVRlc0xiIoJI0KRyJ98HOYuUCDWiEdzFZyJPo3/PMitzBTIdk0UERv6FNjMLSzTiurRJK3RJK3R9P3Qw+TDQ0tfXzO2jPgqeWEY9EkaS+T5OiuOA6SH2M8ZWCVQraZB2XX4CLhVpi7korgtj0FctAotDJDCA3KuRoiMTAqPQlwKjGkJCi0igoljJGimao15CKD11NSrRM8++iub+guVdi6Y6pVVmKooS6CPQVhcxziZ58Roa5NdHENRsgu3muLZdNRUU2EsrKnV9GaTV9GPE1czuJuXV4sC5fFUjVFUuDmbz1cuGq/9WvM+UqWp9L32qWws+9pfE+ZwkVah1FIx6p8odCNzXCBjjXsPpV9DlzTZikmPTIIdUhVRCjmqRG+gBZ2LNISZ2d1aObEQu9Fr7EcS56/0f4b1pT9hdh/UW4Vcj3X2yC/5JD41U+aMlVXat1u3boMTXQtcUbaH5i4sxV5xWisn0sNyoNoqGt6lXFZV/jYuhO907rotVp1sOiw1XIhdu9iqldRaXrd75R6XFtBmou5np1L3s3o7ctSq1VxXFt8krXYUI1CqjFYes5J62tpyfxQvGVsiu2uKS5asFHmgiOuHTM1GTkk+F9bGiCfcNokPRFcXmdm9Cqda/Cz0T5rR8CuitjbHQwtG8bnMk30Xmao7XVOOsXJ8lHV28tCE1JrghNtLg3SoHMm9TZV2neN1F6+xnO7R34CxRl7hjbd2Oc2u8uM3y0FVMQk7PTu0C7TTgx7SJH1AA7TxKnW8fJlqTNCPN+kCrahFdZ/JM+eyPa+kCvdUo+MjxLZRm4Zg1D9YUagfbWXIz5WFCl1MM4xM7SNEKi8CwI2LM7X0K2jEmW5EylWOmXEbPpW5mGy4dN8z5vShdpdWj63synkpQjw0RowLhs0YPdmwgGYrMXUakxgVxOcmcKJDHqVCCXD6gZy8wUxjblW+IGcikFAHCKWiSRKkE+PsBzi54mK4yS8WhUwHUqairLRfUlSmpaSSfiZXtKkvxI+aLjtGk+FSHmh7ZAa4QS0QSYmFeL4NPwdw8xGmFhTV1Z8GBTpWbab8y8xMwCGNiq1O7WqVu4LMTMHQEpRsrXb7w8wGYu4gEZaik2pRs3d3V34GqU2xdyXAVIK5Lg3KcgoZ4j0gVL1YLpFvzf8HkUz0W+tW+JfdGKPOyWpnzxtnPy8zZakTMBLQqTMMsdMpaGRVyC41CENjCmLzkuAXc2WTC4/xxNdLG1Y8K9Zf3y/cxFjCzpw27ilwxFT25X80Oe38X+tfxhD9kcuKLzFivySTo6b3mxi/wCcH/agVvjjFypv+3+TnZiXE1P2myW6Xk6P++sSuMaflJfuEt/q/OFP4/U52W/K5pw2zIt3kl4BHFqZOoz/AASi8snwzq4PfDE1H6tGFut2kdeG2qzWqjF9138zl0oqKskkHmOriw7F63bNkItL1OzRVxc5fenJ+2y+AlRuHh6OZ8VFdXw/kXWpzu8so266k1kjdR/BJSXsTKTKLVKfOa8v5LyP83wG5tftY/8ARajbhp4aGihtKtDhNtdH6y+Jkba4q/gSFRPn7A3Qlx/0XB3sPvJb/wAkfbH6MVU32oRdpKpHxj9DhzMuKw8Zq0lcpy4nXo7+pXPdXpPTrfnC/nl7rGR31wn6j92X0PmmL2Y4vR3XxErBvuOTLU6iLpwM3zGRdo+qx3xwj/FXk/oNW9eFf40D5THZ/eFDZ/VjWpzP9i+4fMT8H1iO8uGf41P3hkdvYd/jU/eR8ojgYrqxywkPyotjlyPuK+/9D+Yl4Pqq2xRfCrD34hraVJ/iQ95fU+S/ZYX+6i5YOHQfxpeF9/6D5l+Dr7xV8+JqNNNXsn4I5rQMElotESRCTvkzuVuyprmLaCuVIpaECigoohGgASBaIi2iQFDaaXO9hURlyURlkuCS5JDDKiVc0YOnrcshFydInFWzVhaFtXxN8TLGQTq6pf5bmzqQqCNcaijVmb0irvn0XibKVlG1k5c2+fsMNPFxvaOhoUie1S5fJZFJ8sa5+ZTkwM6AlXRO6J2kNaKM7rkVfuDchbkOziqqTVn/ACSVRCalQjKn2KTBlJx46rrzXiVOVxcqt+IqDa8OXXyKXOnXsUOYdRXWpgqU7M2uQjELQz5oqSsqyK1ZnUiJgMFmFsoH5uYSkIzBQkNSAaBOWgxsQDYi7guRTkDchYgywWyMBlyRRaZCLEKuU2UVcjYBhXALuSsYSKciiXWvwHYETOlSVkjmReqOkjTpu2y3GG5l0qvHvFir8DTvaZY5UzTKz1Rqp1tDDTl3BxLYzJRlRrda5zsXtlR0hFSf5pP1fYkHiovI7cTlwwytq0Ytbmy8QhxfuQy5JdIj2vVv95eGVW+Rrwe1ru01bvXD2oxOpTT+7de1E+zxlrA5mDNmUrjO/pz/ACVKUl07O/2oLmSFBpLqTsmeh9VGnliJsXfVM0yosDsXdFMosg0wgai0Y3IxdbSL8CclwxtGEAqMi2zlWZCDKaF3GxGmAUmIqPUcxNbkDfAykUyXLIiKI2UVcQw0yAKRAsD/2Q==">
            <a:extLst>
              <a:ext uri="{FF2B5EF4-FFF2-40B4-BE49-F238E27FC236}">
                <a16:creationId xmlns:a16="http://schemas.microsoft.com/office/drawing/2014/main" id="{D702E823-7139-43FD-916F-419885877EA6}"/>
              </a:ext>
            </a:extLst>
          </p:cNvPr>
          <p:cNvSpPr>
            <a:spLocks noChangeAspect="1" noChangeArrowheads="1"/>
          </p:cNvSpPr>
          <p:nvPr/>
        </p:nvSpPr>
        <p:spPr bwMode="auto">
          <a:xfrm>
            <a:off x="155575" y="74930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fontAlgn="base">
              <a:spcBef>
                <a:spcPct val="0"/>
              </a:spcBef>
              <a:spcAft>
                <a:spcPct val="0"/>
              </a:spcAft>
            </a:pPr>
            <a:endParaRPr lang="it-IT" altLang="it-IT" b="1">
              <a:solidFill>
                <a:srgbClr val="000000"/>
              </a:solidFill>
              <a:cs typeface="Arial" panose="020B0604020202020204" pitchFamily="34" charset="0"/>
            </a:endParaRPr>
          </a:p>
        </p:txBody>
      </p:sp>
      <p:pic>
        <p:nvPicPr>
          <p:cNvPr id="47114" name="Picture 10">
            <a:extLst>
              <a:ext uri="{FF2B5EF4-FFF2-40B4-BE49-F238E27FC236}">
                <a16:creationId xmlns:a16="http://schemas.microsoft.com/office/drawing/2014/main" id="{7A1B6CC8-8331-4CF7-B409-C6A5D8FB8D25}"/>
              </a:ext>
            </a:extLst>
          </p:cNvPr>
          <p:cNvPicPr>
            <a:picLocks noChangeAspect="1" noChangeArrowheads="1"/>
          </p:cNvPicPr>
          <p:nvPr/>
        </p:nvPicPr>
        <p:blipFill>
          <a:blip r:embed="rId3" cstate="print"/>
          <a:srcRect/>
          <a:stretch>
            <a:fillRect/>
          </a:stretch>
        </p:blipFill>
        <p:spPr bwMode="auto">
          <a:xfrm>
            <a:off x="2341149" y="3773370"/>
            <a:ext cx="499921" cy="1617519"/>
          </a:xfrm>
          <a:prstGeom prst="rect">
            <a:avLst/>
          </a:prstGeom>
          <a:ln>
            <a:noFill/>
          </a:ln>
          <a:effectLst>
            <a:softEdge rad="112500"/>
          </a:effectLst>
        </p:spPr>
      </p:pic>
      <p:pic>
        <p:nvPicPr>
          <p:cNvPr id="47116" name="Picture 12" descr="http://www.allchemistry.altervista.org/Test_2/5.jpg">
            <a:extLst>
              <a:ext uri="{FF2B5EF4-FFF2-40B4-BE49-F238E27FC236}">
                <a16:creationId xmlns:a16="http://schemas.microsoft.com/office/drawing/2014/main" id="{43824E79-FA4E-4FFD-A9AA-360822184227}"/>
              </a:ext>
            </a:extLst>
          </p:cNvPr>
          <p:cNvPicPr>
            <a:picLocks noChangeAspect="1" noChangeArrowheads="1"/>
          </p:cNvPicPr>
          <p:nvPr/>
        </p:nvPicPr>
        <p:blipFill>
          <a:blip r:embed="rId4" cstate="print"/>
          <a:srcRect/>
          <a:stretch>
            <a:fillRect/>
          </a:stretch>
        </p:blipFill>
        <p:spPr bwMode="auto">
          <a:xfrm>
            <a:off x="2076214" y="1035399"/>
            <a:ext cx="1306117" cy="1428081"/>
          </a:xfrm>
          <a:prstGeom prst="rect">
            <a:avLst/>
          </a:prstGeom>
          <a:ln>
            <a:noFill/>
          </a:ln>
          <a:effectLst>
            <a:softEdge rad="112500"/>
          </a:effectLst>
        </p:spPr>
      </p:pic>
      <p:pic>
        <p:nvPicPr>
          <p:cNvPr id="47120" name="Picture 16" descr="https://encrypted-tbn2.gstatic.com/images?q=tbn:ANd9GcSP8w4nMQ30xgSUuW82MdzjgaYYyj4X8ZrdeuxHc0MsHA2K2XlE">
            <a:extLst>
              <a:ext uri="{FF2B5EF4-FFF2-40B4-BE49-F238E27FC236}">
                <a16:creationId xmlns:a16="http://schemas.microsoft.com/office/drawing/2014/main" id="{C76698E9-0D50-4B70-904F-0F1BB7501415}"/>
              </a:ext>
            </a:extLst>
          </p:cNvPr>
          <p:cNvPicPr>
            <a:picLocks noChangeAspect="1" noChangeArrowheads="1"/>
          </p:cNvPicPr>
          <p:nvPr/>
        </p:nvPicPr>
        <p:blipFill>
          <a:blip r:embed="rId5" cstate="print"/>
          <a:srcRect/>
          <a:stretch>
            <a:fillRect/>
          </a:stretch>
        </p:blipFill>
        <p:spPr bwMode="auto">
          <a:xfrm>
            <a:off x="343651" y="3433764"/>
            <a:ext cx="1874665" cy="1053803"/>
          </a:xfrm>
          <a:prstGeom prst="rect">
            <a:avLst/>
          </a:prstGeom>
          <a:ln>
            <a:noFill/>
          </a:ln>
          <a:effectLst>
            <a:softEdge rad="112500"/>
          </a:effectLst>
        </p:spPr>
      </p:pic>
      <p:sp>
        <p:nvSpPr>
          <p:cNvPr id="18445" name="Line 15">
            <a:extLst>
              <a:ext uri="{FF2B5EF4-FFF2-40B4-BE49-F238E27FC236}">
                <a16:creationId xmlns:a16="http://schemas.microsoft.com/office/drawing/2014/main" id="{43DFA5C5-2EB5-49AA-B92B-75B43F33EFE0}"/>
              </a:ext>
            </a:extLst>
          </p:cNvPr>
          <p:cNvSpPr>
            <a:spLocks noChangeShapeType="1"/>
          </p:cNvSpPr>
          <p:nvPr/>
        </p:nvSpPr>
        <p:spPr bwMode="auto">
          <a:xfrm>
            <a:off x="-9525" y="576290"/>
            <a:ext cx="9144000" cy="0"/>
          </a:xfrm>
          <a:prstGeom prst="line">
            <a:avLst/>
          </a:prstGeom>
          <a:noFill/>
          <a:ln w="57150" cmpd="thinThick">
            <a:solidFill>
              <a:srgbClr val="00CC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it-IT">
              <a:solidFill>
                <a:srgbClr val="000000"/>
              </a:solidFill>
            </a:endParaRPr>
          </a:p>
        </p:txBody>
      </p:sp>
      <p:pic>
        <p:nvPicPr>
          <p:cNvPr id="18446" name="Picture 4">
            <a:extLst>
              <a:ext uri="{FF2B5EF4-FFF2-40B4-BE49-F238E27FC236}">
                <a16:creationId xmlns:a16="http://schemas.microsoft.com/office/drawing/2014/main" id="{55505409-FCBF-4BB0-9D90-A4C6C12E55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6952" y="1167055"/>
            <a:ext cx="1306117" cy="134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7" name="Picture 2" descr="C:\Users\Marco\Desktop\New Mexico pictures\P1010986.JPG">
            <a:extLst>
              <a:ext uri="{FF2B5EF4-FFF2-40B4-BE49-F238E27FC236}">
                <a16:creationId xmlns:a16="http://schemas.microsoft.com/office/drawing/2014/main" id="{D8535032-2B4C-41AF-9888-70E7A7DDD2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019" y="877654"/>
            <a:ext cx="1630438" cy="176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8" name="Rectangle 31">
            <a:extLst>
              <a:ext uri="{FF2B5EF4-FFF2-40B4-BE49-F238E27FC236}">
                <a16:creationId xmlns:a16="http://schemas.microsoft.com/office/drawing/2014/main" id="{9CE5F52F-F6C0-4E0B-8091-7162DE69D7BC}"/>
              </a:ext>
            </a:extLst>
          </p:cNvPr>
          <p:cNvSpPr>
            <a:spLocks noChangeArrowheads="1"/>
          </p:cNvSpPr>
          <p:nvPr/>
        </p:nvSpPr>
        <p:spPr bwMode="auto">
          <a:xfrm>
            <a:off x="541317" y="6038996"/>
            <a:ext cx="1352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eaLnBrk="0" fontAlgn="base" hangingPunct="0">
              <a:spcBef>
                <a:spcPct val="20000"/>
              </a:spcBef>
              <a:spcAft>
                <a:spcPct val="0"/>
              </a:spcAft>
            </a:pPr>
            <a:r>
              <a:rPr lang="en-GB" altLang="it-IT" b="1" dirty="0">
                <a:solidFill>
                  <a:srgbClr val="000000"/>
                </a:solidFill>
                <a:latin typeface="Times New Roman" panose="02020603050405020304" pitchFamily="18" charset="0"/>
                <a:cs typeface="Times New Roman" panose="02020603050405020304" pitchFamily="18" charset="0"/>
              </a:rPr>
              <a:t>Purification</a:t>
            </a:r>
          </a:p>
        </p:txBody>
      </p:sp>
      <p:pic>
        <p:nvPicPr>
          <p:cNvPr id="196624" name="Picture 16" descr="http://cdn-2.vivalascuola.it/o/j/come-determinare-le-moli-di-un-soluto_11de808efc1c4af250097bd90f06f2c2.jpg">
            <a:extLst>
              <a:ext uri="{FF2B5EF4-FFF2-40B4-BE49-F238E27FC236}">
                <a16:creationId xmlns:a16="http://schemas.microsoft.com/office/drawing/2014/main" id="{A248BFCF-234A-4C1B-8EBC-49DB09C22371}"/>
              </a:ext>
            </a:extLst>
          </p:cNvPr>
          <p:cNvPicPr>
            <a:picLocks noChangeAspect="1" noChangeArrowheads="1"/>
          </p:cNvPicPr>
          <p:nvPr/>
        </p:nvPicPr>
        <p:blipFill>
          <a:blip r:embed="rId8" cstate="print"/>
          <a:srcRect/>
          <a:stretch>
            <a:fillRect/>
          </a:stretch>
        </p:blipFill>
        <p:spPr bwMode="auto">
          <a:xfrm>
            <a:off x="3205971" y="4243388"/>
            <a:ext cx="1837516" cy="916002"/>
          </a:xfrm>
          <a:prstGeom prst="rect">
            <a:avLst/>
          </a:prstGeom>
          <a:ln>
            <a:noFill/>
          </a:ln>
          <a:effectLst>
            <a:softEdge rad="112500"/>
          </a:effectLst>
        </p:spPr>
      </p:pic>
      <p:sp>
        <p:nvSpPr>
          <p:cNvPr id="18450" name="Rectangle 62">
            <a:extLst>
              <a:ext uri="{FF2B5EF4-FFF2-40B4-BE49-F238E27FC236}">
                <a16:creationId xmlns:a16="http://schemas.microsoft.com/office/drawing/2014/main" id="{0DDCDA8D-5014-48D9-B74A-7DC652EEFD90}"/>
              </a:ext>
            </a:extLst>
          </p:cNvPr>
          <p:cNvSpPr>
            <a:spLocks noChangeArrowheads="1"/>
          </p:cNvSpPr>
          <p:nvPr/>
        </p:nvSpPr>
        <p:spPr bwMode="auto">
          <a:xfrm>
            <a:off x="3261288" y="5374631"/>
            <a:ext cx="1638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eaLnBrk="0" fontAlgn="base" hangingPunct="0">
              <a:spcBef>
                <a:spcPct val="20000"/>
              </a:spcBef>
              <a:spcAft>
                <a:spcPct val="0"/>
              </a:spcAft>
            </a:pPr>
            <a:r>
              <a:rPr lang="en-GB" altLang="it-IT" b="1" dirty="0">
                <a:solidFill>
                  <a:srgbClr val="000000"/>
                </a:solidFill>
                <a:latin typeface="Times New Roman" panose="02020603050405020304" pitchFamily="18" charset="0"/>
                <a:cs typeface="Times New Roman" panose="02020603050405020304" pitchFamily="18" charset="0"/>
              </a:rPr>
              <a:t>Derivatization </a:t>
            </a:r>
          </a:p>
        </p:txBody>
      </p:sp>
      <p:sp>
        <p:nvSpPr>
          <p:cNvPr id="18451" name="Rectangle 70">
            <a:extLst>
              <a:ext uri="{FF2B5EF4-FFF2-40B4-BE49-F238E27FC236}">
                <a16:creationId xmlns:a16="http://schemas.microsoft.com/office/drawing/2014/main" id="{1AD3C0D7-3E81-4405-AF11-9D1335B5F1C3}"/>
              </a:ext>
            </a:extLst>
          </p:cNvPr>
          <p:cNvSpPr>
            <a:spLocks noChangeArrowheads="1"/>
          </p:cNvSpPr>
          <p:nvPr/>
        </p:nvSpPr>
        <p:spPr bwMode="auto">
          <a:xfrm>
            <a:off x="1848300" y="2797176"/>
            <a:ext cx="1225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eaLnBrk="0" fontAlgn="base" hangingPunct="0">
              <a:spcBef>
                <a:spcPct val="20000"/>
              </a:spcBef>
              <a:spcAft>
                <a:spcPct val="0"/>
              </a:spcAft>
            </a:pPr>
            <a:r>
              <a:rPr lang="en-GB" altLang="it-IT" b="1">
                <a:solidFill>
                  <a:srgbClr val="000000"/>
                </a:solidFill>
                <a:latin typeface="Times New Roman" panose="02020603050405020304" pitchFamily="18" charset="0"/>
                <a:cs typeface="Times New Roman" panose="02020603050405020304" pitchFamily="18" charset="0"/>
              </a:rPr>
              <a:t>Extraction</a:t>
            </a:r>
          </a:p>
        </p:txBody>
      </p:sp>
      <p:pic>
        <p:nvPicPr>
          <p:cNvPr id="18452" name="Picture 75" descr="Risultati immagini per hplc shimadzu">
            <a:extLst>
              <a:ext uri="{FF2B5EF4-FFF2-40B4-BE49-F238E27FC236}">
                <a16:creationId xmlns:a16="http://schemas.microsoft.com/office/drawing/2014/main" id="{132643B7-8579-4565-B0B7-447D940D957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8271" y="4663868"/>
            <a:ext cx="1850045" cy="1038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53" name="Gruppo 49">
            <a:extLst>
              <a:ext uri="{FF2B5EF4-FFF2-40B4-BE49-F238E27FC236}">
                <a16:creationId xmlns:a16="http://schemas.microsoft.com/office/drawing/2014/main" id="{1B65401E-5EEA-42E6-927A-643A91020323}"/>
              </a:ext>
            </a:extLst>
          </p:cNvPr>
          <p:cNvGrpSpPr>
            <a:grpSpLocks/>
          </p:cNvGrpSpPr>
          <p:nvPr/>
        </p:nvGrpSpPr>
        <p:grpSpPr bwMode="auto">
          <a:xfrm>
            <a:off x="5187950" y="2746375"/>
            <a:ext cx="1955800" cy="1423988"/>
            <a:chOff x="6646110" y="4396166"/>
            <a:chExt cx="1956961" cy="1897382"/>
          </a:xfrm>
        </p:grpSpPr>
        <p:pic>
          <p:nvPicPr>
            <p:cNvPr id="14" name="Immagine 13">
              <a:extLst>
                <a:ext uri="{FF2B5EF4-FFF2-40B4-BE49-F238E27FC236}">
                  <a16:creationId xmlns:a16="http://schemas.microsoft.com/office/drawing/2014/main" id="{482FE2FC-6728-43D6-9C42-9EEA9AB8B3A6}"/>
                </a:ext>
              </a:extLst>
            </p:cNvPr>
            <p:cNvPicPr/>
            <p:nvPr/>
          </p:nvPicPr>
          <p:blipFill>
            <a:blip r:embed="rId10" cstate="print"/>
            <a:srcRect/>
            <a:stretch>
              <a:fillRect/>
            </a:stretch>
          </p:blipFill>
          <p:spPr bwMode="auto">
            <a:xfrm>
              <a:off x="6643189" y="4395320"/>
              <a:ext cx="1960708" cy="1492374"/>
            </a:xfrm>
            <a:prstGeom prst="rect">
              <a:avLst/>
            </a:prstGeom>
            <a:ln>
              <a:noFill/>
            </a:ln>
            <a:effectLst>
              <a:softEdge rad="112500"/>
            </a:effectLst>
          </p:spPr>
        </p:pic>
        <p:sp>
          <p:nvSpPr>
            <p:cNvPr id="26" name="CasellaDiTesto 25">
              <a:extLst>
                <a:ext uri="{FF2B5EF4-FFF2-40B4-BE49-F238E27FC236}">
                  <a16:creationId xmlns:a16="http://schemas.microsoft.com/office/drawing/2014/main" id="{E7970544-990A-4381-8A6A-3839B509F50C}"/>
                </a:ext>
              </a:extLst>
            </p:cNvPr>
            <p:cNvSpPr txBox="1"/>
            <p:nvPr/>
          </p:nvSpPr>
          <p:spPr>
            <a:xfrm>
              <a:off x="6803366" y="5804924"/>
              <a:ext cx="184259" cy="488624"/>
            </a:xfrm>
            <a:prstGeom prst="rect">
              <a:avLst/>
            </a:prstGeom>
            <a:noFill/>
          </p:spPr>
          <p:txBody>
            <a:bodyPr wrap="none">
              <a:spAutoFit/>
            </a:bodyPr>
            <a:lstStyle>
              <a:lvl1pPr>
                <a:spcBef>
                  <a:spcPct val="0"/>
                </a:spcBef>
                <a:defRPr>
                  <a:solidFill>
                    <a:schemeClr val="tx1"/>
                  </a:solidFill>
                  <a:latin typeface="Arial" pitchFamily="34" charset="0"/>
                </a:defRPr>
              </a:lvl1pPr>
              <a:lvl2pPr marL="742950" indent="-285750">
                <a:spcBef>
                  <a:spcPct val="0"/>
                </a:spcBef>
                <a:defRPr>
                  <a:solidFill>
                    <a:schemeClr val="tx1"/>
                  </a:solidFill>
                  <a:latin typeface="Arial" pitchFamily="34" charset="0"/>
                </a:defRPr>
              </a:lvl2pPr>
              <a:lvl3pPr marL="1143000" indent="-228600">
                <a:spcBef>
                  <a:spcPct val="0"/>
                </a:spcBef>
                <a:defRPr>
                  <a:solidFill>
                    <a:schemeClr val="tx1"/>
                  </a:solidFill>
                  <a:latin typeface="Arial" pitchFamily="34" charset="0"/>
                </a:defRPr>
              </a:lvl3pPr>
              <a:lvl4pPr marL="1600200" indent="-228600">
                <a:spcBef>
                  <a:spcPct val="0"/>
                </a:spcBef>
                <a:defRPr>
                  <a:solidFill>
                    <a:schemeClr val="tx1"/>
                  </a:solidFill>
                  <a:latin typeface="Arial" pitchFamily="34" charset="0"/>
                </a:defRPr>
              </a:lvl4pPr>
              <a:lvl5pPr marL="2057400" indent="-228600">
                <a:spcBef>
                  <a:spcPct val="0"/>
                </a:spcBef>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Aft>
                  <a:spcPct val="0"/>
                </a:spcAft>
                <a:defRPr/>
              </a:pPr>
              <a:endParaRPr lang="en-GB" altLang="it-IT" b="1">
                <a:solidFill>
                  <a:srgbClr val="000000"/>
                </a:solidFill>
                <a:effectLst>
                  <a:outerShdw blurRad="38100" dist="38100" dir="2700000" algn="tl">
                    <a:srgbClr val="C0C0C0"/>
                  </a:outerShdw>
                </a:effectLst>
                <a:latin typeface="Garamond" pitchFamily="18" charset="0"/>
                <a:ea typeface="ＭＳ Ｐゴシック" pitchFamily="34" charset="-128"/>
                <a:cs typeface="Arial" pitchFamily="34" charset="0"/>
              </a:endParaRPr>
            </a:p>
          </p:txBody>
        </p:sp>
      </p:grpSp>
      <p:sp>
        <p:nvSpPr>
          <p:cNvPr id="18" name="CasellaDiTesto 17">
            <a:extLst>
              <a:ext uri="{FF2B5EF4-FFF2-40B4-BE49-F238E27FC236}">
                <a16:creationId xmlns:a16="http://schemas.microsoft.com/office/drawing/2014/main" id="{5306646A-377A-4F40-B27D-5EFE536CBFD2}"/>
              </a:ext>
            </a:extLst>
          </p:cNvPr>
          <p:cNvSpPr txBox="1"/>
          <p:nvPr/>
        </p:nvSpPr>
        <p:spPr bwMode="auto">
          <a:xfrm>
            <a:off x="5043487" y="2246313"/>
            <a:ext cx="1800225" cy="368300"/>
          </a:xfrm>
          <a:prstGeom prst="rect">
            <a:avLst/>
          </a:prstGeom>
          <a:noFill/>
        </p:spPr>
        <p:txBody>
          <a:bodyPr>
            <a:spAutoFit/>
          </a:bodyPr>
          <a:lstStyle>
            <a:lvl1pPr>
              <a:spcBef>
                <a:spcPct val="0"/>
              </a:spcBef>
              <a:defRPr>
                <a:solidFill>
                  <a:schemeClr val="tx1"/>
                </a:solidFill>
                <a:latin typeface="Arial" pitchFamily="34" charset="0"/>
              </a:defRPr>
            </a:lvl1pPr>
            <a:lvl2pPr marL="742950" indent="-285750">
              <a:spcBef>
                <a:spcPct val="0"/>
              </a:spcBef>
              <a:defRPr>
                <a:solidFill>
                  <a:schemeClr val="tx1"/>
                </a:solidFill>
                <a:latin typeface="Arial" pitchFamily="34" charset="0"/>
              </a:defRPr>
            </a:lvl2pPr>
            <a:lvl3pPr marL="1143000" indent="-228600">
              <a:spcBef>
                <a:spcPct val="0"/>
              </a:spcBef>
              <a:defRPr>
                <a:solidFill>
                  <a:schemeClr val="tx1"/>
                </a:solidFill>
                <a:latin typeface="Arial" pitchFamily="34" charset="0"/>
              </a:defRPr>
            </a:lvl3pPr>
            <a:lvl4pPr marL="1600200" indent="-228600">
              <a:spcBef>
                <a:spcPct val="0"/>
              </a:spcBef>
              <a:defRPr>
                <a:solidFill>
                  <a:schemeClr val="tx1"/>
                </a:solidFill>
                <a:latin typeface="Arial" pitchFamily="34" charset="0"/>
              </a:defRPr>
            </a:lvl4pPr>
            <a:lvl5pPr marL="2057400" indent="-228600">
              <a:spcBef>
                <a:spcPct val="0"/>
              </a:spcBef>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Aft>
                <a:spcPct val="0"/>
              </a:spcAft>
              <a:defRPr/>
            </a:pPr>
            <a:r>
              <a:rPr lang="it-IT" altLang="it-IT" b="1" dirty="0">
                <a:solidFill>
                  <a:srgbClr val="000000"/>
                </a:solidFill>
                <a:effectLst>
                  <a:outerShdw blurRad="38100" dist="38100" dir="2700000" algn="tl">
                    <a:srgbClr val="C0C0C0"/>
                  </a:outerShdw>
                </a:effectLst>
                <a:latin typeface="Garamond" pitchFamily="18" charset="0"/>
                <a:ea typeface="ＭＳ Ｐゴシック" pitchFamily="34" charset="-128"/>
                <a:cs typeface="Arial" pitchFamily="34" charset="0"/>
              </a:rPr>
              <a:t>NMR</a:t>
            </a:r>
          </a:p>
        </p:txBody>
      </p:sp>
      <p:pic>
        <p:nvPicPr>
          <p:cNvPr id="37" name="Picture 2">
            <a:extLst>
              <a:ext uri="{FF2B5EF4-FFF2-40B4-BE49-F238E27FC236}">
                <a16:creationId xmlns:a16="http://schemas.microsoft.com/office/drawing/2014/main" id="{0C2F95D4-4AC1-4564-9F0E-055E29B7D14A}"/>
              </a:ext>
            </a:extLst>
          </p:cNvPr>
          <p:cNvPicPr>
            <a:picLocks noChangeAspect="1" noChangeArrowheads="1"/>
          </p:cNvPicPr>
          <p:nvPr/>
        </p:nvPicPr>
        <p:blipFill rotWithShape="1">
          <a:blip r:embed="rId11" cstate="print">
            <a:extLst/>
          </a:blip>
          <a:srcRect l="25172" t="44295" r="24564" b="10392"/>
          <a:stretch/>
        </p:blipFill>
        <p:spPr bwMode="auto">
          <a:xfrm>
            <a:off x="5121309" y="1332573"/>
            <a:ext cx="1720817" cy="919357"/>
          </a:xfrm>
          <a:prstGeom prst="rect">
            <a:avLst/>
          </a:prstGeom>
          <a:noFill/>
          <a:ln>
            <a:noFill/>
          </a:ln>
          <a:effectLst>
            <a:softEdge rad="63500"/>
          </a:effectLst>
          <a:extLst/>
        </p:spPr>
      </p:pic>
      <p:pic>
        <p:nvPicPr>
          <p:cNvPr id="18456" name="Picture 2">
            <a:extLst>
              <a:ext uri="{FF2B5EF4-FFF2-40B4-BE49-F238E27FC236}">
                <a16:creationId xmlns:a16="http://schemas.microsoft.com/office/drawing/2014/main" id="{FFCD33C5-D90B-48AA-8702-98B85964E8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22557" y="1263577"/>
            <a:ext cx="183515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CasellaDiTesto 45">
            <a:extLst>
              <a:ext uri="{FF2B5EF4-FFF2-40B4-BE49-F238E27FC236}">
                <a16:creationId xmlns:a16="http://schemas.microsoft.com/office/drawing/2014/main" id="{7BAF836F-D8D7-4D82-AF20-F48DFFFDC1CB}"/>
              </a:ext>
            </a:extLst>
          </p:cNvPr>
          <p:cNvSpPr txBox="1"/>
          <p:nvPr/>
        </p:nvSpPr>
        <p:spPr bwMode="auto">
          <a:xfrm>
            <a:off x="7029693" y="2279330"/>
            <a:ext cx="1801812" cy="368300"/>
          </a:xfrm>
          <a:prstGeom prst="rect">
            <a:avLst/>
          </a:prstGeom>
          <a:noFill/>
        </p:spPr>
        <p:txBody>
          <a:bodyPr>
            <a:spAutoFit/>
          </a:bodyPr>
          <a:lstStyle>
            <a:lvl1pPr>
              <a:spcBef>
                <a:spcPct val="0"/>
              </a:spcBef>
              <a:defRPr>
                <a:solidFill>
                  <a:schemeClr val="tx1"/>
                </a:solidFill>
                <a:latin typeface="Arial" pitchFamily="34" charset="0"/>
              </a:defRPr>
            </a:lvl1pPr>
            <a:lvl2pPr marL="742950" indent="-285750">
              <a:spcBef>
                <a:spcPct val="0"/>
              </a:spcBef>
              <a:defRPr>
                <a:solidFill>
                  <a:schemeClr val="tx1"/>
                </a:solidFill>
                <a:latin typeface="Arial" pitchFamily="34" charset="0"/>
              </a:defRPr>
            </a:lvl2pPr>
            <a:lvl3pPr marL="1143000" indent="-228600">
              <a:spcBef>
                <a:spcPct val="0"/>
              </a:spcBef>
              <a:defRPr>
                <a:solidFill>
                  <a:schemeClr val="tx1"/>
                </a:solidFill>
                <a:latin typeface="Arial" pitchFamily="34" charset="0"/>
              </a:defRPr>
            </a:lvl3pPr>
            <a:lvl4pPr marL="1600200" indent="-228600">
              <a:spcBef>
                <a:spcPct val="0"/>
              </a:spcBef>
              <a:defRPr>
                <a:solidFill>
                  <a:schemeClr val="tx1"/>
                </a:solidFill>
                <a:latin typeface="Arial" pitchFamily="34" charset="0"/>
              </a:defRPr>
            </a:lvl4pPr>
            <a:lvl5pPr marL="2057400" indent="-228600">
              <a:spcBef>
                <a:spcPct val="0"/>
              </a:spcBef>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Aft>
                <a:spcPct val="0"/>
              </a:spcAft>
              <a:defRPr/>
            </a:pPr>
            <a:r>
              <a:rPr lang="it-IT" altLang="it-IT" b="1" dirty="0">
                <a:solidFill>
                  <a:srgbClr val="000000"/>
                </a:solidFill>
                <a:effectLst>
                  <a:outerShdw blurRad="38100" dist="38100" dir="2700000" algn="tl">
                    <a:srgbClr val="C0C0C0"/>
                  </a:outerShdw>
                </a:effectLst>
                <a:latin typeface="Garamond" pitchFamily="18" charset="0"/>
                <a:ea typeface="ＭＳ Ｐゴシック" pitchFamily="34" charset="-128"/>
                <a:cs typeface="Arial" pitchFamily="34" charset="0"/>
              </a:rPr>
              <a:t>MS</a:t>
            </a:r>
          </a:p>
        </p:txBody>
      </p:sp>
      <p:pic>
        <p:nvPicPr>
          <p:cNvPr id="196617" name="Picture 9">
            <a:extLst>
              <a:ext uri="{FF2B5EF4-FFF2-40B4-BE49-F238E27FC236}">
                <a16:creationId xmlns:a16="http://schemas.microsoft.com/office/drawing/2014/main" id="{41C598F1-B531-458D-A991-49B60AFE78B9}"/>
              </a:ext>
            </a:extLst>
          </p:cNvPr>
          <p:cNvPicPr>
            <a:picLocks noChangeAspect="1" noChangeArrowheads="1"/>
          </p:cNvPicPr>
          <p:nvPr/>
        </p:nvPicPr>
        <p:blipFill>
          <a:blip r:embed="rId13" cstate="print"/>
          <a:srcRect/>
          <a:stretch>
            <a:fillRect/>
          </a:stretch>
        </p:blipFill>
        <p:spPr bwMode="auto">
          <a:xfrm>
            <a:off x="5981717" y="4475293"/>
            <a:ext cx="2438952" cy="863294"/>
          </a:xfrm>
          <a:prstGeom prst="rect">
            <a:avLst/>
          </a:prstGeom>
          <a:ln>
            <a:noFill/>
          </a:ln>
          <a:effectLst>
            <a:softEdge rad="112500"/>
          </a:effectLst>
        </p:spPr>
      </p:pic>
      <p:sp>
        <p:nvSpPr>
          <p:cNvPr id="25" name="CasellaDiTesto 24">
            <a:extLst>
              <a:ext uri="{FF2B5EF4-FFF2-40B4-BE49-F238E27FC236}">
                <a16:creationId xmlns:a16="http://schemas.microsoft.com/office/drawing/2014/main" id="{21B04077-7E51-4F61-97D2-82EEC61FED89}"/>
              </a:ext>
            </a:extLst>
          </p:cNvPr>
          <p:cNvSpPr txBox="1"/>
          <p:nvPr/>
        </p:nvSpPr>
        <p:spPr>
          <a:xfrm>
            <a:off x="6189106" y="5321993"/>
            <a:ext cx="2160588" cy="366713"/>
          </a:xfrm>
          <a:prstGeom prst="rect">
            <a:avLst/>
          </a:prstGeom>
          <a:noFill/>
        </p:spPr>
        <p:txBody>
          <a:bodyPr>
            <a:spAutoFit/>
          </a:bodyPr>
          <a:lstStyle>
            <a:lvl1pPr>
              <a:spcBef>
                <a:spcPct val="0"/>
              </a:spcBef>
              <a:defRPr>
                <a:solidFill>
                  <a:schemeClr val="tx1"/>
                </a:solidFill>
                <a:latin typeface="Arial" pitchFamily="34" charset="0"/>
              </a:defRPr>
            </a:lvl1pPr>
            <a:lvl2pPr marL="742950" indent="-285750">
              <a:spcBef>
                <a:spcPct val="0"/>
              </a:spcBef>
              <a:defRPr>
                <a:solidFill>
                  <a:schemeClr val="tx1"/>
                </a:solidFill>
                <a:latin typeface="Arial" pitchFamily="34" charset="0"/>
              </a:defRPr>
            </a:lvl2pPr>
            <a:lvl3pPr marL="1143000" indent="-228600">
              <a:spcBef>
                <a:spcPct val="0"/>
              </a:spcBef>
              <a:defRPr>
                <a:solidFill>
                  <a:schemeClr val="tx1"/>
                </a:solidFill>
                <a:latin typeface="Arial" pitchFamily="34" charset="0"/>
              </a:defRPr>
            </a:lvl3pPr>
            <a:lvl4pPr marL="1600200" indent="-228600">
              <a:spcBef>
                <a:spcPct val="0"/>
              </a:spcBef>
              <a:defRPr>
                <a:solidFill>
                  <a:schemeClr val="tx1"/>
                </a:solidFill>
                <a:latin typeface="Arial" pitchFamily="34" charset="0"/>
              </a:defRPr>
            </a:lvl4pPr>
            <a:lvl5pPr marL="2057400" indent="-228600">
              <a:spcBef>
                <a:spcPct val="0"/>
              </a:spcBef>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fontAlgn="base">
              <a:spcAft>
                <a:spcPct val="0"/>
              </a:spcAft>
              <a:defRPr/>
            </a:pPr>
            <a:r>
              <a:rPr lang="it-IT" altLang="it-IT" b="1">
                <a:solidFill>
                  <a:srgbClr val="000000"/>
                </a:solidFill>
                <a:effectLst>
                  <a:outerShdw blurRad="38100" dist="38100" dir="2700000" algn="tl">
                    <a:srgbClr val="C0C0C0"/>
                  </a:outerShdw>
                </a:effectLst>
                <a:latin typeface="Garamond" pitchFamily="18" charset="0"/>
                <a:ea typeface="ＭＳ Ｐゴシック" pitchFamily="34" charset="-128"/>
                <a:cs typeface="Arial" pitchFamily="34" charset="0"/>
              </a:rPr>
              <a:t>IR</a:t>
            </a:r>
          </a:p>
        </p:txBody>
      </p:sp>
      <p:sp>
        <p:nvSpPr>
          <p:cNvPr id="24" name="CasellaDiTesto 23">
            <a:extLst>
              <a:ext uri="{FF2B5EF4-FFF2-40B4-BE49-F238E27FC236}">
                <a16:creationId xmlns:a16="http://schemas.microsoft.com/office/drawing/2014/main" id="{3DE9325D-CF57-4AE3-BD95-C7928C790FD6}"/>
              </a:ext>
            </a:extLst>
          </p:cNvPr>
          <p:cNvSpPr txBox="1"/>
          <p:nvPr/>
        </p:nvSpPr>
        <p:spPr bwMode="auto">
          <a:xfrm>
            <a:off x="7543801" y="3886201"/>
            <a:ext cx="1368425" cy="366713"/>
          </a:xfrm>
          <a:prstGeom prst="rect">
            <a:avLst/>
          </a:prstGeom>
          <a:noFill/>
        </p:spPr>
        <p:txBody>
          <a:bodyPr>
            <a:spAutoFit/>
          </a:bodyPr>
          <a:lstStyle>
            <a:lvl1pPr>
              <a:spcBef>
                <a:spcPct val="0"/>
              </a:spcBef>
              <a:defRPr>
                <a:solidFill>
                  <a:schemeClr val="tx1"/>
                </a:solidFill>
                <a:latin typeface="Arial" pitchFamily="34" charset="0"/>
              </a:defRPr>
            </a:lvl1pPr>
            <a:lvl2pPr marL="742950" indent="-285750">
              <a:spcBef>
                <a:spcPct val="0"/>
              </a:spcBef>
              <a:defRPr>
                <a:solidFill>
                  <a:schemeClr val="tx1"/>
                </a:solidFill>
                <a:latin typeface="Arial" pitchFamily="34" charset="0"/>
              </a:defRPr>
            </a:lvl2pPr>
            <a:lvl3pPr marL="1143000" indent="-228600">
              <a:spcBef>
                <a:spcPct val="0"/>
              </a:spcBef>
              <a:defRPr>
                <a:solidFill>
                  <a:schemeClr val="tx1"/>
                </a:solidFill>
                <a:latin typeface="Arial" pitchFamily="34" charset="0"/>
              </a:defRPr>
            </a:lvl3pPr>
            <a:lvl4pPr marL="1600200" indent="-228600">
              <a:spcBef>
                <a:spcPct val="0"/>
              </a:spcBef>
              <a:defRPr>
                <a:solidFill>
                  <a:schemeClr val="tx1"/>
                </a:solidFill>
                <a:latin typeface="Arial" pitchFamily="34" charset="0"/>
              </a:defRPr>
            </a:lvl4pPr>
            <a:lvl5pPr marL="2057400" indent="-228600">
              <a:spcBef>
                <a:spcPct val="0"/>
              </a:spcBef>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fontAlgn="base">
              <a:spcAft>
                <a:spcPct val="0"/>
              </a:spcAft>
              <a:defRPr/>
            </a:pPr>
            <a:r>
              <a:rPr lang="it-IT" altLang="it-IT" b="1">
                <a:solidFill>
                  <a:srgbClr val="000000"/>
                </a:solidFill>
                <a:effectLst>
                  <a:outerShdw blurRad="38100" dist="38100" dir="2700000" algn="tl">
                    <a:srgbClr val="C0C0C0"/>
                  </a:outerShdw>
                </a:effectLst>
                <a:latin typeface="Garamond" pitchFamily="18" charset="0"/>
                <a:ea typeface="ＭＳ Ｐゴシック" pitchFamily="34" charset="-128"/>
                <a:cs typeface="Arial" pitchFamily="34" charset="0"/>
              </a:rPr>
              <a:t>UV</a:t>
            </a:r>
          </a:p>
        </p:txBody>
      </p:sp>
      <p:pic>
        <p:nvPicPr>
          <p:cNvPr id="41" name="Picture 4">
            <a:extLst>
              <a:ext uri="{FF2B5EF4-FFF2-40B4-BE49-F238E27FC236}">
                <a16:creationId xmlns:a16="http://schemas.microsoft.com/office/drawing/2014/main" id="{F673C3D3-EC0E-40D9-A5C5-F271EB2D9338}"/>
              </a:ext>
            </a:extLst>
          </p:cNvPr>
          <p:cNvPicPr>
            <a:picLocks noChangeAspect="1" noChangeArrowheads="1"/>
          </p:cNvPicPr>
          <p:nvPr/>
        </p:nvPicPr>
        <p:blipFill rotWithShape="1">
          <a:blip r:embed="rId14" cstate="print">
            <a:extLst/>
          </a:blip>
          <a:srcRect l="27544" t="45315" r="35198" b="17406"/>
          <a:stretch/>
        </p:blipFill>
        <p:spPr bwMode="auto">
          <a:xfrm>
            <a:off x="7170420" y="2862956"/>
            <a:ext cx="1605946" cy="952265"/>
          </a:xfrm>
          <a:prstGeom prst="rect">
            <a:avLst/>
          </a:prstGeom>
          <a:noFill/>
          <a:ln>
            <a:noFill/>
          </a:ln>
          <a:effectLst>
            <a:softEdge rad="63500"/>
          </a:effectLst>
          <a:extLst/>
        </p:spPr>
      </p:pic>
      <p:sp>
        <p:nvSpPr>
          <p:cNvPr id="88151" name="Rectangle 87">
            <a:extLst>
              <a:ext uri="{FF2B5EF4-FFF2-40B4-BE49-F238E27FC236}">
                <a16:creationId xmlns:a16="http://schemas.microsoft.com/office/drawing/2014/main" id="{853C6216-E37E-448A-BEDE-140A3E92C855}"/>
              </a:ext>
            </a:extLst>
          </p:cNvPr>
          <p:cNvSpPr>
            <a:spLocks noChangeArrowheads="1"/>
          </p:cNvSpPr>
          <p:nvPr/>
        </p:nvSpPr>
        <p:spPr bwMode="auto">
          <a:xfrm>
            <a:off x="5638800" y="3886201"/>
            <a:ext cx="831850" cy="366713"/>
          </a:xfrm>
          <a:prstGeom prst="rect">
            <a:avLst/>
          </a:prstGeom>
          <a:noFill/>
          <a:ln>
            <a:noFill/>
          </a:ln>
          <a:effectLst/>
          <a:extLst/>
        </p:spPr>
        <p:txBody>
          <a:bodyPr wrap="none">
            <a:spAutoFit/>
          </a:bodyPr>
          <a:lstStyle>
            <a:lvl1pPr marL="342900" indent="-342900">
              <a:spcBef>
                <a:spcPct val="0"/>
              </a:spcBef>
              <a:defRPr>
                <a:solidFill>
                  <a:schemeClr val="tx1"/>
                </a:solidFill>
                <a:latin typeface="Arial" pitchFamily="34" charset="0"/>
              </a:defRPr>
            </a:lvl1pPr>
            <a:lvl2pPr>
              <a:spcBef>
                <a:spcPct val="0"/>
              </a:spcBef>
              <a:defRPr>
                <a:solidFill>
                  <a:schemeClr val="tx1"/>
                </a:solidFill>
                <a:latin typeface="Arial" pitchFamily="34" charset="0"/>
              </a:defRPr>
            </a:lvl2pPr>
            <a:lvl3pPr>
              <a:spcBef>
                <a:spcPct val="0"/>
              </a:spcBef>
              <a:defRPr>
                <a:solidFill>
                  <a:schemeClr val="tx1"/>
                </a:solidFill>
                <a:latin typeface="Arial" pitchFamily="34" charset="0"/>
              </a:defRPr>
            </a:lvl3pPr>
            <a:lvl4pPr>
              <a:spcBef>
                <a:spcPct val="0"/>
              </a:spcBef>
              <a:defRPr>
                <a:solidFill>
                  <a:schemeClr val="tx1"/>
                </a:solidFill>
                <a:latin typeface="Arial" pitchFamily="34" charset="0"/>
              </a:defRPr>
            </a:lvl4pPr>
            <a:lvl5pPr>
              <a:spcBef>
                <a:spcPct val="0"/>
              </a:spcBef>
              <a:defRPr>
                <a:solidFill>
                  <a:schemeClr val="tx1"/>
                </a:solidFill>
                <a:latin typeface="Arial" pitchFamily="34" charset="0"/>
              </a:defRPr>
            </a:lvl5pPr>
            <a:lvl6pPr eaLnBrk="0" fontAlgn="base" hangingPunct="0">
              <a:spcBef>
                <a:spcPct val="0"/>
              </a:spcBef>
              <a:spcAft>
                <a:spcPct val="0"/>
              </a:spcAft>
              <a:defRPr>
                <a:solidFill>
                  <a:schemeClr val="tx1"/>
                </a:solidFill>
                <a:latin typeface="Arial" pitchFamily="34" charset="0"/>
              </a:defRPr>
            </a:lvl6pPr>
            <a:lvl7pPr eaLnBrk="0" fontAlgn="base" hangingPunct="0">
              <a:spcBef>
                <a:spcPct val="0"/>
              </a:spcBef>
              <a:spcAft>
                <a:spcPct val="0"/>
              </a:spcAft>
              <a:defRPr>
                <a:solidFill>
                  <a:schemeClr val="tx1"/>
                </a:solidFill>
                <a:latin typeface="Arial" pitchFamily="34" charset="0"/>
              </a:defRPr>
            </a:lvl7pPr>
            <a:lvl8pPr eaLnBrk="0" fontAlgn="base" hangingPunct="0">
              <a:spcBef>
                <a:spcPct val="0"/>
              </a:spcBef>
              <a:spcAft>
                <a:spcPct val="0"/>
              </a:spcAft>
              <a:defRPr>
                <a:solidFill>
                  <a:schemeClr val="tx1"/>
                </a:solidFill>
                <a:latin typeface="Arial" pitchFamily="34" charset="0"/>
              </a:defRPr>
            </a:lvl8pPr>
            <a:lvl9pPr eaLnBrk="0" fontAlgn="base" hangingPunct="0">
              <a:spcBef>
                <a:spcPct val="0"/>
              </a:spcBef>
              <a:spcAft>
                <a:spcPct val="0"/>
              </a:spcAft>
              <a:defRPr>
                <a:solidFill>
                  <a:schemeClr val="tx1"/>
                </a:solidFill>
                <a:latin typeface="Arial" pitchFamily="34" charset="0"/>
              </a:defRPr>
            </a:lvl9pPr>
          </a:lstStyle>
          <a:p>
            <a:pPr eaLnBrk="0" fontAlgn="base" hangingPunct="0">
              <a:spcBef>
                <a:spcPct val="20000"/>
              </a:spcBef>
              <a:spcAft>
                <a:spcPct val="0"/>
              </a:spcAft>
              <a:defRPr/>
            </a:pPr>
            <a:r>
              <a:rPr lang="it-IT" altLang="it-IT" b="1">
                <a:solidFill>
                  <a:srgbClr val="000000"/>
                </a:solidFill>
                <a:effectLst>
                  <a:outerShdw blurRad="38100" dist="38100" dir="2700000" algn="tl">
                    <a:srgbClr val="C0C0C0"/>
                  </a:outerShdw>
                </a:effectLst>
                <a:ea typeface="ＭＳ Ｐゴシック" pitchFamily="34" charset="-128"/>
              </a:rPr>
              <a:t>X-Ray</a:t>
            </a:r>
            <a:endParaRPr lang="en-GB" altLang="it-IT" b="1">
              <a:solidFill>
                <a:srgbClr val="000000"/>
              </a:solidFill>
              <a:effectLst>
                <a:outerShdw blurRad="38100" dist="38100" dir="2700000" algn="tl">
                  <a:srgbClr val="C0C0C0"/>
                </a:outerShdw>
              </a:effectLst>
              <a:ea typeface="ＭＳ Ｐゴシック" pitchFamily="34" charset="-128"/>
            </a:endParaRPr>
          </a:p>
        </p:txBody>
      </p:sp>
      <p:sp>
        <p:nvSpPr>
          <p:cNvPr id="18463" name="Text Box 88">
            <a:extLst>
              <a:ext uri="{FF2B5EF4-FFF2-40B4-BE49-F238E27FC236}">
                <a16:creationId xmlns:a16="http://schemas.microsoft.com/office/drawing/2014/main" id="{1832C637-934F-480A-A405-77157A4ECF52}"/>
              </a:ext>
            </a:extLst>
          </p:cNvPr>
          <p:cNvSpPr txBox="1">
            <a:spLocks noChangeArrowheads="1"/>
          </p:cNvSpPr>
          <p:nvPr/>
        </p:nvSpPr>
        <p:spPr bwMode="auto">
          <a:xfrm>
            <a:off x="5921170" y="5892495"/>
            <a:ext cx="256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marL="342900" indent="-342900">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eaLnBrk="0" fontAlgn="base" hangingPunct="0">
              <a:spcBef>
                <a:spcPct val="20000"/>
              </a:spcBef>
              <a:spcAft>
                <a:spcPct val="0"/>
              </a:spcAft>
            </a:pPr>
            <a:r>
              <a:rPr lang="en-GB" altLang="it-IT" b="1" dirty="0">
                <a:solidFill>
                  <a:srgbClr val="000000"/>
                </a:solidFill>
                <a:latin typeface="Times New Roman" panose="02020603050405020304" pitchFamily="18" charset="0"/>
                <a:cs typeface="Times New Roman" panose="02020603050405020304" pitchFamily="18" charset="0"/>
              </a:rPr>
              <a:t>Structure determination</a:t>
            </a:r>
          </a:p>
        </p:txBody>
      </p:sp>
    </p:spTree>
    <p:extLst>
      <p:ext uri="{BB962C8B-B14F-4D97-AF65-F5344CB8AC3E}">
        <p14:creationId xmlns:p14="http://schemas.microsoft.com/office/powerpoint/2010/main" val="271893794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59532" y="188640"/>
            <a:ext cx="8424936" cy="2308324"/>
          </a:xfrm>
          <a:prstGeom prst="rect">
            <a:avLst/>
          </a:prstGeom>
          <a:noFill/>
        </p:spPr>
        <p:txBody>
          <a:bodyPr wrap="square" rtlCol="0">
            <a:spAutoFit/>
          </a:bodyPr>
          <a:lstStyle/>
          <a:p>
            <a:pPr algn="just"/>
            <a:r>
              <a:rPr lang="it-IT" b="1" dirty="0" smtClean="0">
                <a:solidFill>
                  <a:srgbClr val="00B050"/>
                </a:solidFill>
                <a:latin typeface="Comic Sans MS" pitchFamily="66" charset="0"/>
              </a:rPr>
              <a:t>La coltivazione di grano in Argentina</a:t>
            </a:r>
          </a:p>
          <a:p>
            <a:pPr algn="just"/>
            <a:endParaRPr lang="it-IT" b="1" dirty="0">
              <a:latin typeface="Comic Sans MS" pitchFamily="66" charset="0"/>
            </a:endParaRPr>
          </a:p>
          <a:p>
            <a:pPr algn="just"/>
            <a:r>
              <a:rPr lang="it-IT" b="1" dirty="0" smtClean="0">
                <a:latin typeface="Comic Sans MS" pitchFamily="66" charset="0"/>
              </a:rPr>
              <a:t>Il  </a:t>
            </a:r>
            <a:r>
              <a:rPr lang="it-IT" b="1" dirty="0">
                <a:latin typeface="Comic Sans MS" pitchFamily="66" charset="0"/>
              </a:rPr>
              <a:t>governo argentino ha annunciato un raccolto di grano record di 18,3 milioni di tonnellate per la stagione 2016-2017, un aumento del 62 per cento rispetto allo scorso anno.</a:t>
            </a:r>
          </a:p>
          <a:p>
            <a:pPr algn="just"/>
            <a:r>
              <a:rPr lang="it-IT" b="1" dirty="0">
                <a:latin typeface="Comic Sans MS" pitchFamily="66" charset="0"/>
              </a:rPr>
              <a:t>«Questo è il raccolto più importante nella storia della Repubblica Argentina e per noi è un </a:t>
            </a:r>
          </a:p>
          <a:p>
            <a:pPr algn="just"/>
            <a:endParaRPr lang="it-IT"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2276872"/>
            <a:ext cx="6629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7763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7272808" cy="286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Image result for Bipolaris sorokinia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159235"/>
            <a:ext cx="2030414" cy="135631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23528" y="3222463"/>
            <a:ext cx="4392488" cy="3539430"/>
          </a:xfrm>
          <a:prstGeom prst="rect">
            <a:avLst/>
          </a:prstGeom>
          <a:noFill/>
        </p:spPr>
        <p:txBody>
          <a:bodyPr wrap="square" rtlCol="0">
            <a:spAutoFit/>
          </a:bodyPr>
          <a:lstStyle/>
          <a:p>
            <a:pPr algn="just"/>
            <a:r>
              <a:rPr lang="en-US" sz="1600" b="1" i="1" dirty="0" smtClean="0">
                <a:latin typeface="Comic Sans MS" pitchFamily="66" charset="0"/>
              </a:rPr>
              <a:t>B. </a:t>
            </a:r>
            <a:r>
              <a:rPr lang="en-US" sz="1600" b="1" i="1" dirty="0" err="1" smtClean="0">
                <a:latin typeface="Comic Sans MS" pitchFamily="66" charset="0"/>
              </a:rPr>
              <a:t>sorokiniana</a:t>
            </a:r>
            <a:r>
              <a:rPr lang="en-US" sz="1600" b="1" dirty="0" smtClean="0">
                <a:latin typeface="Comic Sans MS" pitchFamily="66" charset="0"/>
              </a:rPr>
              <a:t> causes seedling blight, leaf spotting (spot blotch), root rot and black point of wheat and barley. Infected seedlings have brown lesions on roots, coleoptiles and </a:t>
            </a:r>
            <a:r>
              <a:rPr lang="en-US" sz="1600" b="1" dirty="0" err="1" smtClean="0">
                <a:latin typeface="Comic Sans MS" pitchFamily="66" charset="0"/>
              </a:rPr>
              <a:t>subcrown</a:t>
            </a:r>
            <a:r>
              <a:rPr lang="en-US" sz="1600" b="1" dirty="0" smtClean="0">
                <a:latin typeface="Comic Sans MS" pitchFamily="66" charset="0"/>
              </a:rPr>
              <a:t> internodes. Brown lesions are also a feature of the crown and root rot infections pm older plants. Leaf spotting (spot blotch) shows up as small brown lesions less than 1 cm in diameter, which may coalesce into large elongated blotches of necrotic tissue. Spot blotch appears more frequently in wet weather, on lower leaves and following head development.</a:t>
            </a:r>
            <a:endParaRPr lang="it-IT" sz="1600" b="1" dirty="0">
              <a:latin typeface="Comic Sans MS" pitchFamily="66" charset="0"/>
            </a:endParaRPr>
          </a:p>
        </p:txBody>
      </p:sp>
      <p:pic>
        <p:nvPicPr>
          <p:cNvPr id="4102" name="Picture 6" descr="Common Root R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640222"/>
            <a:ext cx="2121671" cy="212167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5328084" y="-27384"/>
            <a:ext cx="3672408" cy="923330"/>
          </a:xfrm>
          <a:prstGeom prst="rect">
            <a:avLst/>
          </a:prstGeom>
          <a:noFill/>
        </p:spPr>
        <p:txBody>
          <a:bodyPr wrap="square" rtlCol="0">
            <a:spAutoFit/>
          </a:bodyPr>
          <a:lstStyle/>
          <a:p>
            <a:r>
              <a:rPr lang="it-IT" b="1" dirty="0" smtClean="0">
                <a:solidFill>
                  <a:srgbClr val="00B050"/>
                </a:solidFill>
                <a:latin typeface="Comic Sans MS" panose="030F0702030302020204" pitchFamily="66" charset="0"/>
              </a:rPr>
              <a:t>Non si conoscono metaboliti secondari</a:t>
            </a:r>
            <a:r>
              <a:rPr lang="it-IT" b="1" dirty="0">
                <a:solidFill>
                  <a:srgbClr val="00B050"/>
                </a:solidFill>
                <a:latin typeface="Comic Sans MS" panose="030F0702030302020204" pitchFamily="66" charset="0"/>
              </a:rPr>
              <a:t> </a:t>
            </a:r>
            <a:r>
              <a:rPr lang="it-IT" b="1" dirty="0" smtClean="0">
                <a:solidFill>
                  <a:srgbClr val="00B050"/>
                </a:solidFill>
                <a:latin typeface="Comic Sans MS" panose="030F0702030302020204" pitchFamily="66" charset="0"/>
              </a:rPr>
              <a:t>prodotti da </a:t>
            </a:r>
            <a:r>
              <a:rPr lang="it-IT" b="1" i="1" dirty="0" smtClean="0">
                <a:solidFill>
                  <a:srgbClr val="00B050"/>
                </a:solidFill>
                <a:latin typeface="Comic Sans MS" panose="030F0702030302020204" pitchFamily="66" charset="0"/>
              </a:rPr>
              <a:t>B. </a:t>
            </a:r>
            <a:r>
              <a:rPr lang="it-IT" b="1" i="1" dirty="0" err="1" smtClean="0">
                <a:solidFill>
                  <a:srgbClr val="00B050"/>
                </a:solidFill>
                <a:latin typeface="Comic Sans MS" panose="030F0702030302020204" pitchFamily="66" charset="0"/>
              </a:rPr>
              <a:t>sorokianina</a:t>
            </a:r>
            <a:endParaRPr lang="it-IT" b="1" i="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15422934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1520" y="332656"/>
            <a:ext cx="8640960" cy="7432804"/>
          </a:xfrm>
          <a:prstGeom prst="rect">
            <a:avLst/>
          </a:prstGeom>
          <a:noFill/>
        </p:spPr>
        <p:txBody>
          <a:bodyPr wrap="square" rtlCol="0">
            <a:spAutoFit/>
          </a:bodyPr>
          <a:lstStyle/>
          <a:p>
            <a:pPr>
              <a:lnSpc>
                <a:spcPct val="150000"/>
              </a:lnSpc>
            </a:pPr>
            <a:r>
              <a:rPr lang="it-IT" b="1" dirty="0" smtClean="0">
                <a:solidFill>
                  <a:srgbClr val="00B050"/>
                </a:solidFill>
                <a:latin typeface="Comic Sans MS" pitchFamily="66" charset="0"/>
              </a:rPr>
              <a:t>Obiettivi del progetto di ricerca</a:t>
            </a:r>
          </a:p>
          <a:p>
            <a:pPr algn="just">
              <a:lnSpc>
                <a:spcPct val="150000"/>
              </a:lnSpc>
            </a:pPr>
            <a:endParaRPr lang="it-IT" b="1" dirty="0" smtClean="0">
              <a:latin typeface="Comic Sans MS" pitchFamily="66" charset="0"/>
            </a:endParaRPr>
          </a:p>
          <a:p>
            <a:pPr marL="285750" indent="-285750" algn="just">
              <a:lnSpc>
                <a:spcPct val="150000"/>
              </a:lnSpc>
              <a:buClr>
                <a:srgbClr val="00B050"/>
              </a:buClr>
              <a:buFont typeface="Wingdings" pitchFamily="2" charset="2"/>
              <a:buChar char="v"/>
            </a:pPr>
            <a:r>
              <a:rPr lang="it-IT" b="1" dirty="0" smtClean="0">
                <a:latin typeface="Comic Sans MS" pitchFamily="66" charset="0"/>
              </a:rPr>
              <a:t>accrescere </a:t>
            </a:r>
            <a:r>
              <a:rPr lang="it-IT" b="1" dirty="0">
                <a:latin typeface="Comic Sans MS" pitchFamily="66" charset="0"/>
              </a:rPr>
              <a:t>il fungo in Argentina alla FAUB e isolare ed identificare le fitotossine prodotte dal </a:t>
            </a:r>
            <a:r>
              <a:rPr lang="it-IT" b="1" dirty="0" smtClean="0">
                <a:latin typeface="Comic Sans MS" pitchFamily="66" charset="0"/>
              </a:rPr>
              <a:t>fungo al DSC (Università di Napoli Federico II-UNINA)  per </a:t>
            </a:r>
            <a:r>
              <a:rPr lang="it-IT" b="1" dirty="0">
                <a:latin typeface="Comic Sans MS" pitchFamily="66" charset="0"/>
              </a:rPr>
              <a:t>usarle </a:t>
            </a:r>
            <a:r>
              <a:rPr lang="it-IT" b="1" dirty="0" smtClean="0">
                <a:latin typeface="Comic Sans MS" pitchFamily="66" charset="0"/>
              </a:rPr>
              <a:t>in </a:t>
            </a:r>
            <a:r>
              <a:rPr lang="it-IT" b="1" dirty="0">
                <a:latin typeface="Comic Sans MS" pitchFamily="66" charset="0"/>
              </a:rPr>
              <a:t>un lavoro di selezione di una varietà di grano resistente a </a:t>
            </a:r>
            <a:r>
              <a:rPr lang="it-IT" b="1" i="1" dirty="0">
                <a:solidFill>
                  <a:srgbClr val="00B050"/>
                </a:solidFill>
                <a:latin typeface="Comic Sans MS" pitchFamily="66" charset="0"/>
              </a:rPr>
              <a:t>B. </a:t>
            </a:r>
            <a:r>
              <a:rPr lang="it-IT" b="1" i="1" dirty="0" err="1" smtClean="0">
                <a:solidFill>
                  <a:srgbClr val="00B050"/>
                </a:solidFill>
                <a:latin typeface="Comic Sans MS" pitchFamily="66" charset="0"/>
              </a:rPr>
              <a:t>sorokianina</a:t>
            </a:r>
            <a:r>
              <a:rPr lang="it-IT" b="1" i="1" dirty="0" smtClean="0">
                <a:solidFill>
                  <a:srgbClr val="00B050"/>
                </a:solidFill>
                <a:latin typeface="Comic Sans MS" pitchFamily="66" charset="0"/>
              </a:rPr>
              <a:t> </a:t>
            </a:r>
            <a:r>
              <a:rPr lang="it-IT" b="1" dirty="0" smtClean="0">
                <a:latin typeface="Comic Sans MS" pitchFamily="66" charset="0"/>
              </a:rPr>
              <a:t>preso la FAUB</a:t>
            </a:r>
          </a:p>
          <a:p>
            <a:pPr marL="285750" indent="-285750" algn="just">
              <a:lnSpc>
                <a:spcPct val="150000"/>
              </a:lnSpc>
              <a:buClr>
                <a:srgbClr val="00B050"/>
              </a:buClr>
              <a:buFont typeface="Wingdings" pitchFamily="2" charset="2"/>
              <a:buChar char="v"/>
            </a:pPr>
            <a:endParaRPr lang="it-IT" b="1" dirty="0">
              <a:latin typeface="Comic Sans MS" pitchFamily="66" charset="0"/>
            </a:endParaRPr>
          </a:p>
          <a:p>
            <a:pPr marL="285750" indent="-285750" algn="just">
              <a:lnSpc>
                <a:spcPct val="150000"/>
              </a:lnSpc>
              <a:buClr>
                <a:srgbClr val="00B050"/>
              </a:buClr>
              <a:buFont typeface="Wingdings" pitchFamily="2" charset="2"/>
              <a:buChar char="v"/>
            </a:pPr>
            <a:r>
              <a:rPr lang="it-IT" b="1" dirty="0" smtClean="0">
                <a:latin typeface="Comic Sans MS" pitchFamily="66" charset="0"/>
              </a:rPr>
              <a:t>Identificare metaboliti batterici con attività antagonista nei confronti di </a:t>
            </a:r>
            <a:r>
              <a:rPr lang="it-IT" b="1" i="1" dirty="0" smtClean="0">
                <a:solidFill>
                  <a:srgbClr val="00B050"/>
                </a:solidFill>
                <a:latin typeface="Comic Sans MS" pitchFamily="66" charset="0"/>
              </a:rPr>
              <a:t>B. </a:t>
            </a:r>
            <a:r>
              <a:rPr lang="it-IT" b="1" i="1" dirty="0" err="1" smtClean="0">
                <a:solidFill>
                  <a:srgbClr val="00B050"/>
                </a:solidFill>
                <a:latin typeface="Comic Sans MS" pitchFamily="66" charset="0"/>
              </a:rPr>
              <a:t>sorokianina</a:t>
            </a:r>
            <a:r>
              <a:rPr lang="it-IT" b="1" i="1" dirty="0">
                <a:latin typeface="Comic Sans MS" pitchFamily="66" charset="0"/>
              </a:rPr>
              <a:t>. </a:t>
            </a:r>
            <a:r>
              <a:rPr lang="it-IT" b="1" dirty="0" smtClean="0">
                <a:latin typeface="Comic Sans MS" pitchFamily="66" charset="0"/>
              </a:rPr>
              <a:t>I batteri accresciuti presso UNINA sono: </a:t>
            </a:r>
            <a:r>
              <a:rPr lang="it-IT" b="1" i="1" dirty="0" err="1" smtClean="0">
                <a:solidFill>
                  <a:srgbClr val="00B050"/>
                </a:solidFill>
                <a:latin typeface="Comic Sans MS" pitchFamily="66" charset="0"/>
              </a:rPr>
              <a:t>Chryseobacterium</a:t>
            </a:r>
            <a:r>
              <a:rPr lang="it-IT" b="1" i="1" dirty="0" smtClean="0">
                <a:solidFill>
                  <a:srgbClr val="00B050"/>
                </a:solidFill>
                <a:latin typeface="Comic Sans MS" pitchFamily="66" charset="0"/>
              </a:rPr>
              <a:t> </a:t>
            </a:r>
            <a:r>
              <a:rPr lang="it-IT" b="1" i="1" dirty="0" err="1">
                <a:solidFill>
                  <a:srgbClr val="00B050"/>
                </a:solidFill>
                <a:latin typeface="Comic Sans MS" pitchFamily="66" charset="0"/>
              </a:rPr>
              <a:t>vietnamens</a:t>
            </a:r>
            <a:r>
              <a:rPr lang="it-IT" b="1" i="1" dirty="0">
                <a:solidFill>
                  <a:srgbClr val="00B050"/>
                </a:solidFill>
                <a:latin typeface="Comic Sans MS" pitchFamily="66" charset="0"/>
              </a:rPr>
              <a:t>, </a:t>
            </a:r>
            <a:r>
              <a:rPr lang="it-IT" b="1" i="1" dirty="0" err="1">
                <a:solidFill>
                  <a:srgbClr val="00B050"/>
                </a:solidFill>
                <a:latin typeface="Comic Sans MS" pitchFamily="66" charset="0"/>
              </a:rPr>
              <a:t>Bacillus</a:t>
            </a:r>
            <a:r>
              <a:rPr lang="it-IT" b="1" i="1" dirty="0">
                <a:solidFill>
                  <a:srgbClr val="00B050"/>
                </a:solidFill>
                <a:latin typeface="Comic Sans MS" pitchFamily="66" charset="0"/>
              </a:rPr>
              <a:t> </a:t>
            </a:r>
            <a:r>
              <a:rPr lang="it-IT" b="1" i="1" dirty="0" err="1">
                <a:solidFill>
                  <a:srgbClr val="00B050"/>
                </a:solidFill>
                <a:latin typeface="Comic Sans MS" pitchFamily="66" charset="0"/>
              </a:rPr>
              <a:t>subitilis</a:t>
            </a:r>
            <a:r>
              <a:rPr lang="it-IT" b="1" i="1" dirty="0">
                <a:solidFill>
                  <a:srgbClr val="00B050"/>
                </a:solidFill>
                <a:latin typeface="Comic Sans MS" pitchFamily="66" charset="0"/>
              </a:rPr>
              <a:t> e </a:t>
            </a:r>
            <a:r>
              <a:rPr lang="it-IT" b="1" i="1" dirty="0" err="1">
                <a:solidFill>
                  <a:srgbClr val="00B050"/>
                </a:solidFill>
                <a:latin typeface="Comic Sans MS" pitchFamily="66" charset="0"/>
              </a:rPr>
              <a:t>Pseduomonas</a:t>
            </a:r>
            <a:r>
              <a:rPr lang="it-IT" b="1" i="1" dirty="0">
                <a:solidFill>
                  <a:srgbClr val="00B050"/>
                </a:solidFill>
                <a:latin typeface="Comic Sans MS" pitchFamily="66" charset="0"/>
              </a:rPr>
              <a:t> </a:t>
            </a:r>
            <a:r>
              <a:rPr lang="it-IT" b="1" i="1" dirty="0" err="1" smtClean="0">
                <a:solidFill>
                  <a:srgbClr val="00B050"/>
                </a:solidFill>
                <a:latin typeface="Comic Sans MS" pitchFamily="66" charset="0"/>
              </a:rPr>
              <a:t>fluorescens</a:t>
            </a:r>
            <a:endParaRPr lang="it-IT" b="1" i="1" dirty="0" smtClean="0">
              <a:solidFill>
                <a:srgbClr val="00B050"/>
              </a:solidFill>
              <a:latin typeface="Comic Sans MS" pitchFamily="66" charset="0"/>
            </a:endParaRPr>
          </a:p>
          <a:p>
            <a:pPr marL="285750" indent="-285750" algn="just">
              <a:lnSpc>
                <a:spcPct val="150000"/>
              </a:lnSpc>
              <a:buClr>
                <a:srgbClr val="00B050"/>
              </a:buClr>
              <a:buFont typeface="Wingdings" pitchFamily="2" charset="2"/>
              <a:buChar char="v"/>
            </a:pPr>
            <a:endParaRPr lang="it-IT" b="1" i="1" dirty="0">
              <a:latin typeface="Comic Sans MS" pitchFamily="66" charset="0"/>
            </a:endParaRPr>
          </a:p>
          <a:p>
            <a:pPr marL="285750" indent="-285750" algn="just">
              <a:lnSpc>
                <a:spcPct val="150000"/>
              </a:lnSpc>
              <a:buClr>
                <a:srgbClr val="00B050"/>
              </a:buClr>
              <a:buFont typeface="Wingdings" pitchFamily="2" charset="2"/>
              <a:buChar char="v"/>
            </a:pPr>
            <a:r>
              <a:rPr lang="it-IT" b="1" dirty="0" smtClean="0">
                <a:latin typeface="Comic Sans MS" pitchFamily="66" charset="0"/>
              </a:rPr>
              <a:t>I metaboliti saranno isolati e </a:t>
            </a:r>
            <a:r>
              <a:rPr lang="it-IT" b="1" dirty="0" err="1" smtClean="0">
                <a:latin typeface="Comic Sans MS" pitchFamily="66" charset="0"/>
              </a:rPr>
              <a:t>caratterizati</a:t>
            </a:r>
            <a:r>
              <a:rPr lang="it-IT" b="1" dirty="0" smtClean="0">
                <a:latin typeface="Comic Sans MS" pitchFamily="66" charset="0"/>
              </a:rPr>
              <a:t> presso il DSC di UNINA e forniti alla FAUB per la selezione di varietà di grano resistente a </a:t>
            </a:r>
            <a:r>
              <a:rPr lang="it-IT" b="1" i="1" dirty="0" smtClean="0">
                <a:latin typeface="Comic Sans MS" pitchFamily="66" charset="0"/>
              </a:rPr>
              <a:t>B. </a:t>
            </a:r>
            <a:r>
              <a:rPr lang="it-IT" b="1" i="1" dirty="0" err="1" smtClean="0">
                <a:latin typeface="Comic Sans MS" pitchFamily="66" charset="0"/>
              </a:rPr>
              <a:t>sorokianina</a:t>
            </a:r>
            <a:endParaRPr lang="it-IT" b="1" i="1" dirty="0" smtClean="0">
              <a:latin typeface="Comic Sans MS" pitchFamily="66" charset="0"/>
            </a:endParaRPr>
          </a:p>
          <a:p>
            <a:pPr marL="400050" indent="-400050" algn="just">
              <a:lnSpc>
                <a:spcPct val="150000"/>
              </a:lnSpc>
              <a:buAutoNum type="romanLcParenR"/>
            </a:pPr>
            <a:endParaRPr lang="it-IT" b="1" i="1" dirty="0">
              <a:latin typeface="Comic Sans MS" pitchFamily="66" charset="0"/>
            </a:endParaRPr>
          </a:p>
          <a:p>
            <a:pPr marL="400050" indent="-400050" algn="just">
              <a:lnSpc>
                <a:spcPct val="150000"/>
              </a:lnSpc>
              <a:buAutoNum type="romanLcParenR"/>
            </a:pPr>
            <a:endParaRPr lang="it-IT" b="1" i="1" dirty="0">
              <a:latin typeface="Comic Sans MS" pitchFamily="66" charset="0"/>
            </a:endParaRPr>
          </a:p>
          <a:p>
            <a:endParaRPr lang="it-IT" dirty="0"/>
          </a:p>
        </p:txBody>
      </p:sp>
    </p:spTree>
    <p:extLst>
      <p:ext uri="{BB962C8B-B14F-4D97-AF65-F5344CB8AC3E}">
        <p14:creationId xmlns:p14="http://schemas.microsoft.com/office/powerpoint/2010/main" val="4260145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E992C9D7-CCE1-4A8B-A778-8F3AE5C4506B}"/>
              </a:ext>
            </a:extLst>
          </p:cNvPr>
          <p:cNvSpPr>
            <a:spLocks noChangeArrowheads="1"/>
          </p:cNvSpPr>
          <p:nvPr/>
        </p:nvSpPr>
        <p:spPr bwMode="auto">
          <a:xfrm>
            <a:off x="237066" y="1844824"/>
            <a:ext cx="8669867"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endParaRPr lang="it-IT" altLang="en-US" sz="2844" dirty="0">
              <a:solidFill>
                <a:schemeClr val="folHlink"/>
              </a:solidFill>
            </a:endParaRPr>
          </a:p>
          <a:p>
            <a:pPr algn="ctr" eaLnBrk="1" hangingPunct="1">
              <a:spcBef>
                <a:spcPct val="0"/>
              </a:spcBef>
              <a:buClrTx/>
              <a:buSzTx/>
              <a:buFontTx/>
              <a:buNone/>
            </a:pPr>
            <a:endParaRPr lang="it-IT" altLang="en-US" sz="2844" dirty="0">
              <a:solidFill>
                <a:schemeClr val="folHlink"/>
              </a:solidFill>
            </a:endParaRPr>
          </a:p>
          <a:p>
            <a:pPr algn="ctr" eaLnBrk="1" hangingPunct="1">
              <a:spcBef>
                <a:spcPct val="0"/>
              </a:spcBef>
              <a:buClrTx/>
              <a:buSzTx/>
              <a:buFontTx/>
              <a:buNone/>
            </a:pPr>
            <a:endParaRPr lang="it-IT" altLang="en-US" sz="2844" dirty="0">
              <a:solidFill>
                <a:schemeClr val="folHlink"/>
              </a:solidFill>
            </a:endParaRPr>
          </a:p>
          <a:p>
            <a:pPr algn="ctr" eaLnBrk="1" hangingPunct="1">
              <a:spcBef>
                <a:spcPct val="0"/>
              </a:spcBef>
              <a:buClrTx/>
              <a:buSzTx/>
              <a:buFontTx/>
              <a:buNone/>
            </a:pPr>
            <a:r>
              <a:rPr lang="it-IT" altLang="en-US" sz="2844" b="1" dirty="0">
                <a:solidFill>
                  <a:srgbClr val="00B050"/>
                </a:solidFill>
              </a:rPr>
              <a:t>On Phytotoxins </a:t>
            </a:r>
            <a:r>
              <a:rPr lang="it-IT" altLang="en-US" sz="2844" b="1" dirty="0" err="1">
                <a:solidFill>
                  <a:srgbClr val="00B050"/>
                </a:solidFill>
              </a:rPr>
              <a:t>Produced</a:t>
            </a:r>
            <a:r>
              <a:rPr lang="it-IT" altLang="en-US" sz="2844" b="1" dirty="0">
                <a:solidFill>
                  <a:srgbClr val="00B050"/>
                </a:solidFill>
              </a:rPr>
              <a:t> by </a:t>
            </a:r>
            <a:r>
              <a:rPr lang="it-IT" altLang="en-US" sz="2844" b="1" dirty="0" err="1">
                <a:solidFill>
                  <a:srgbClr val="00B050"/>
                </a:solidFill>
              </a:rPr>
              <a:t>Fungal</a:t>
            </a:r>
            <a:r>
              <a:rPr lang="it-IT" altLang="en-US" sz="2844" b="1" dirty="0">
                <a:solidFill>
                  <a:srgbClr val="00B050"/>
                </a:solidFill>
              </a:rPr>
              <a:t> </a:t>
            </a:r>
            <a:r>
              <a:rPr lang="it-IT" altLang="en-US" sz="2844" b="1" dirty="0" err="1">
                <a:solidFill>
                  <a:srgbClr val="00B050"/>
                </a:solidFill>
              </a:rPr>
              <a:t>Pathogenic</a:t>
            </a:r>
            <a:r>
              <a:rPr lang="it-IT" altLang="en-US" sz="2844" b="1" dirty="0">
                <a:solidFill>
                  <a:srgbClr val="00B050"/>
                </a:solidFill>
              </a:rPr>
              <a:t> for </a:t>
            </a:r>
            <a:r>
              <a:rPr lang="it-IT" altLang="en-US" sz="2844" b="1" dirty="0" err="1">
                <a:solidFill>
                  <a:srgbClr val="00B050"/>
                </a:solidFill>
              </a:rPr>
              <a:t>Agrarian</a:t>
            </a:r>
            <a:r>
              <a:rPr lang="it-IT" altLang="en-US" sz="2844" b="1" dirty="0">
                <a:solidFill>
                  <a:srgbClr val="00B050"/>
                </a:solidFill>
              </a:rPr>
              <a:t> </a:t>
            </a:r>
            <a:r>
              <a:rPr lang="it-IT" altLang="en-US" sz="2844" b="1" dirty="0" err="1">
                <a:solidFill>
                  <a:srgbClr val="00B050"/>
                </a:solidFill>
              </a:rPr>
              <a:t>Plants</a:t>
            </a:r>
            <a:r>
              <a:rPr lang="it-IT" altLang="en-US" sz="2844" b="1" dirty="0">
                <a:solidFill>
                  <a:srgbClr val="00B050"/>
                </a:solidFill>
              </a:rPr>
              <a:t> </a:t>
            </a:r>
          </a:p>
        </p:txBody>
      </p:sp>
      <p:sp>
        <p:nvSpPr>
          <p:cNvPr id="2051" name="Rectangle 5">
            <a:extLst>
              <a:ext uri="{FF2B5EF4-FFF2-40B4-BE49-F238E27FC236}">
                <a16:creationId xmlns:a16="http://schemas.microsoft.com/office/drawing/2014/main" id="{AF865A9D-71F3-48B7-BAC6-DE8421E1110B}"/>
              </a:ext>
            </a:extLst>
          </p:cNvPr>
          <p:cNvSpPr>
            <a:spLocks noChangeArrowheads="1"/>
          </p:cNvSpPr>
          <p:nvPr/>
        </p:nvSpPr>
        <p:spPr bwMode="auto">
          <a:xfrm>
            <a:off x="541867" y="3527979"/>
            <a:ext cx="8060267" cy="270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algn="ctr" eaLnBrk="1" hangingPunct="1">
              <a:spcBef>
                <a:spcPct val="0"/>
              </a:spcBef>
              <a:buClrTx/>
              <a:buSzTx/>
              <a:buFontTx/>
              <a:buNone/>
            </a:pPr>
            <a:r>
              <a:rPr lang="it-IT" altLang="en-US" sz="3911" b="1" i="1" dirty="0"/>
              <a:t>Antonio Evidente</a:t>
            </a:r>
            <a:endParaRPr lang="en-GB" altLang="en-US" sz="3911" b="1" i="1" dirty="0"/>
          </a:p>
          <a:p>
            <a:pPr algn="ctr" eaLnBrk="1" hangingPunct="1">
              <a:spcBef>
                <a:spcPct val="0"/>
              </a:spcBef>
              <a:buClrTx/>
              <a:buSzTx/>
              <a:buFontTx/>
              <a:buNone/>
            </a:pPr>
            <a:endParaRPr lang="en-GB" altLang="en-US" sz="2133" b="1" dirty="0"/>
          </a:p>
          <a:p>
            <a:pPr algn="ctr" eaLnBrk="1" hangingPunct="1">
              <a:lnSpc>
                <a:spcPct val="130000"/>
              </a:lnSpc>
              <a:spcBef>
                <a:spcPct val="0"/>
              </a:spcBef>
              <a:buClrTx/>
              <a:buSzTx/>
              <a:buFontTx/>
              <a:buNone/>
            </a:pPr>
            <a:r>
              <a:rPr lang="en-GB" altLang="en-US" sz="2133" b="1" i="1" dirty="0" err="1"/>
              <a:t>Dipartimento</a:t>
            </a:r>
            <a:r>
              <a:rPr lang="en-GB" altLang="en-US" sz="2133" b="1" i="1" dirty="0"/>
              <a:t> di </a:t>
            </a:r>
            <a:r>
              <a:rPr lang="en-GB" altLang="en-US" sz="2133" b="1" i="1" dirty="0" err="1"/>
              <a:t>Scienze</a:t>
            </a:r>
            <a:r>
              <a:rPr lang="en-GB" altLang="en-US" sz="2133" b="1" i="1" dirty="0"/>
              <a:t> </a:t>
            </a:r>
            <a:r>
              <a:rPr lang="en-GB" altLang="en-US" sz="2133" b="1" i="1" dirty="0" err="1"/>
              <a:t>Chimiche</a:t>
            </a:r>
            <a:r>
              <a:rPr lang="en-GB" altLang="en-US" sz="2133" b="1" i="1" dirty="0"/>
              <a:t> </a:t>
            </a:r>
          </a:p>
          <a:p>
            <a:pPr algn="ctr" eaLnBrk="1" hangingPunct="1">
              <a:lnSpc>
                <a:spcPct val="130000"/>
              </a:lnSpc>
              <a:spcBef>
                <a:spcPct val="0"/>
              </a:spcBef>
              <a:buClrTx/>
              <a:buSzTx/>
              <a:buFontTx/>
              <a:buNone/>
            </a:pPr>
            <a:r>
              <a:rPr lang="en-GB" altLang="en-US" sz="2133" b="1" i="1" dirty="0" err="1"/>
              <a:t>Università</a:t>
            </a:r>
            <a:r>
              <a:rPr lang="en-GB" altLang="en-US" sz="2133" b="1" i="1" dirty="0"/>
              <a:t> di Napoli Federico II</a:t>
            </a:r>
          </a:p>
        </p:txBody>
      </p:sp>
      <p:sp>
        <p:nvSpPr>
          <p:cNvPr id="2052" name="Rectangle 7">
            <a:extLst>
              <a:ext uri="{FF2B5EF4-FFF2-40B4-BE49-F238E27FC236}">
                <a16:creationId xmlns:a16="http://schemas.microsoft.com/office/drawing/2014/main" id="{1958EE23-534A-43EB-B786-631BE470E748}"/>
              </a:ext>
            </a:extLst>
          </p:cNvPr>
          <p:cNvSpPr>
            <a:spLocks noChangeArrowheads="1"/>
          </p:cNvSpPr>
          <p:nvPr/>
        </p:nvSpPr>
        <p:spPr bwMode="auto">
          <a:xfrm>
            <a:off x="4064000" y="2921000"/>
            <a:ext cx="914400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en-US" altLang="it-IT" sz="1244"/>
          </a:p>
        </p:txBody>
      </p:sp>
      <p:sp>
        <p:nvSpPr>
          <p:cNvPr id="2054" name="Rectangle 8">
            <a:extLst>
              <a:ext uri="{FF2B5EF4-FFF2-40B4-BE49-F238E27FC236}">
                <a16:creationId xmlns:a16="http://schemas.microsoft.com/office/drawing/2014/main" id="{A0903E44-4FDC-47A1-BB92-88A475AA341B}"/>
              </a:ext>
            </a:extLst>
          </p:cNvPr>
          <p:cNvSpPr>
            <a:spLocks noChangeArrowheads="1"/>
          </p:cNvSpPr>
          <p:nvPr/>
        </p:nvSpPr>
        <p:spPr bwMode="auto">
          <a:xfrm>
            <a:off x="4148667" y="3200400"/>
            <a:ext cx="91440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it-IT" altLang="it-IT" sz="2133">
              <a:latin typeface="Tahoma" panose="020B0604030504040204" pitchFamily="34" charset="0"/>
            </a:endParaRPr>
          </a:p>
        </p:txBody>
      </p:sp>
      <p:sp>
        <p:nvSpPr>
          <p:cNvPr id="2055" name="Rectangle 10">
            <a:extLst>
              <a:ext uri="{FF2B5EF4-FFF2-40B4-BE49-F238E27FC236}">
                <a16:creationId xmlns:a16="http://schemas.microsoft.com/office/drawing/2014/main" id="{906452CE-89A7-4033-8971-A217064BF11B}"/>
              </a:ext>
            </a:extLst>
          </p:cNvPr>
          <p:cNvSpPr>
            <a:spLocks noChangeArrowheads="1"/>
          </p:cNvSpPr>
          <p:nvPr/>
        </p:nvSpPr>
        <p:spPr bwMode="auto">
          <a:xfrm>
            <a:off x="4148667" y="3200400"/>
            <a:ext cx="9144000" cy="42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Arial" panose="020B060402020202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Arial" panose="020B060402020202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Arial" panose="020B0604020202020204" pitchFamily="34" charset="0"/>
              </a:defRPr>
            </a:lvl9pPr>
          </a:lstStyle>
          <a:p>
            <a:pPr eaLnBrk="1" hangingPunct="1">
              <a:spcBef>
                <a:spcPct val="0"/>
              </a:spcBef>
              <a:buClrTx/>
              <a:buSzTx/>
              <a:buFontTx/>
              <a:buNone/>
            </a:pPr>
            <a:endParaRPr lang="it-IT" altLang="it-IT" sz="2133">
              <a:latin typeface="Tahoma" panose="020B0604030504040204" pitchFamily="34" charset="0"/>
            </a:endParaRPr>
          </a:p>
        </p:txBody>
      </p:sp>
      <p:pic>
        <p:nvPicPr>
          <p:cNvPr id="8" name="Picture 13" descr="Risultati immagini per dipartimento di scienze chimiche napoli logo">
            <a:extLst>
              <a:ext uri="{FF2B5EF4-FFF2-40B4-BE49-F238E27FC236}">
                <a16:creationId xmlns:a16="http://schemas.microsoft.com/office/drawing/2014/main" id="{2E35E903-200E-49EC-AC68-D48532843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92767"/>
            <a:ext cx="9810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467543" y="332656"/>
            <a:ext cx="8253123" cy="369332"/>
          </a:xfrm>
          <a:prstGeom prst="rect">
            <a:avLst/>
          </a:prstGeom>
          <a:noFill/>
        </p:spPr>
        <p:txBody>
          <a:bodyPr wrap="square" rtlCol="0">
            <a:spAutoFit/>
          </a:bodyPr>
          <a:lstStyle/>
          <a:p>
            <a:pPr algn="just"/>
            <a:r>
              <a:rPr lang="it-IT" b="1" dirty="0">
                <a:solidFill>
                  <a:srgbClr val="00B050"/>
                </a:solidFill>
                <a:latin typeface="Comic Sans MS" panose="030F0702030302020204" pitchFamily="66" charset="0"/>
              </a:rPr>
              <a:t>Nella stessa giornata del 4 maggio  sono stati svolti i seguenti seminari</a:t>
            </a:r>
            <a:endParaRPr lang="it-IT" dirty="0"/>
          </a:p>
        </p:txBody>
      </p:sp>
    </p:spTree>
    <p:extLst>
      <p:ext uri="{BB962C8B-B14F-4D97-AF65-F5344CB8AC3E}">
        <p14:creationId xmlns:p14="http://schemas.microsoft.com/office/powerpoint/2010/main" val="3549754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1">
            <a:extLst>
              <a:ext uri="{FF2B5EF4-FFF2-40B4-BE49-F238E27FC236}">
                <a16:creationId xmlns:a16="http://schemas.microsoft.com/office/drawing/2014/main" id="{CCC1350E-77CF-4E02-A196-AF68F9D3EC69}"/>
              </a:ext>
            </a:extLst>
          </p:cNvPr>
          <p:cNvSpPr txBox="1">
            <a:spLocks noChangeArrowheads="1"/>
          </p:cNvSpPr>
          <p:nvPr/>
        </p:nvSpPr>
        <p:spPr bwMode="auto">
          <a:xfrm>
            <a:off x="-533400" y="2082800"/>
            <a:ext cx="100584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rgbClr val="FFFFFF"/>
                </a:solidFill>
                <a:latin typeface="Arial" charset="0"/>
                <a:ea typeface="MS PGothic" pitchFamily="34" charset="-128"/>
              </a:defRPr>
            </a:lvl1pPr>
            <a:lvl2pPr marL="742950" indent="-285750">
              <a:defRPr>
                <a:solidFill>
                  <a:srgbClr val="FFFFFF"/>
                </a:solidFill>
                <a:latin typeface="Arial" charset="0"/>
                <a:ea typeface="MS PGothic" pitchFamily="34" charset="-128"/>
              </a:defRPr>
            </a:lvl2pPr>
            <a:lvl3pPr marL="1143000" indent="-228600">
              <a:defRPr>
                <a:solidFill>
                  <a:srgbClr val="FFFFFF"/>
                </a:solidFill>
                <a:latin typeface="Arial" charset="0"/>
                <a:ea typeface="MS PGothic" pitchFamily="34" charset="-128"/>
              </a:defRPr>
            </a:lvl3pPr>
            <a:lvl4pPr marL="1600200" indent="-228600">
              <a:defRPr>
                <a:solidFill>
                  <a:srgbClr val="FFFFFF"/>
                </a:solidFill>
                <a:latin typeface="Arial" charset="0"/>
                <a:ea typeface="MS PGothic" pitchFamily="34" charset="-128"/>
              </a:defRPr>
            </a:lvl4pPr>
            <a:lvl5pPr marL="2057400" indent="-228600">
              <a:defRPr>
                <a:solidFill>
                  <a:srgbClr val="FFFFFF"/>
                </a:solidFill>
                <a:latin typeface="Arial" charset="0"/>
                <a:ea typeface="MS PGothic" pitchFamily="34" charset="-128"/>
              </a:defRPr>
            </a:lvl5pPr>
            <a:lvl6pPr marL="2514600" indent="-228600" eaLnBrk="0" fontAlgn="base" hangingPunct="0">
              <a:spcBef>
                <a:spcPct val="0"/>
              </a:spcBef>
              <a:spcAft>
                <a:spcPct val="0"/>
              </a:spcAft>
              <a:defRPr>
                <a:solidFill>
                  <a:srgbClr val="FFFFFF"/>
                </a:solidFill>
                <a:latin typeface="Arial" charset="0"/>
                <a:ea typeface="MS PGothic" pitchFamily="34" charset="-128"/>
              </a:defRPr>
            </a:lvl6pPr>
            <a:lvl7pPr marL="2971800" indent="-228600" eaLnBrk="0" fontAlgn="base" hangingPunct="0">
              <a:spcBef>
                <a:spcPct val="0"/>
              </a:spcBef>
              <a:spcAft>
                <a:spcPct val="0"/>
              </a:spcAft>
              <a:defRPr>
                <a:solidFill>
                  <a:srgbClr val="FFFFFF"/>
                </a:solidFill>
                <a:latin typeface="Arial" charset="0"/>
                <a:ea typeface="MS PGothic" pitchFamily="34" charset="-128"/>
              </a:defRPr>
            </a:lvl7pPr>
            <a:lvl8pPr marL="3429000" indent="-228600" eaLnBrk="0" fontAlgn="base" hangingPunct="0">
              <a:spcBef>
                <a:spcPct val="0"/>
              </a:spcBef>
              <a:spcAft>
                <a:spcPct val="0"/>
              </a:spcAft>
              <a:defRPr>
                <a:solidFill>
                  <a:srgbClr val="FFFFFF"/>
                </a:solidFill>
                <a:latin typeface="Arial" charset="0"/>
                <a:ea typeface="MS PGothic" pitchFamily="34" charset="-128"/>
              </a:defRPr>
            </a:lvl8pPr>
            <a:lvl9pPr marL="3886200" indent="-228600" eaLnBrk="0" fontAlgn="base" hangingPunct="0">
              <a:spcBef>
                <a:spcPct val="0"/>
              </a:spcBef>
              <a:spcAft>
                <a:spcPct val="0"/>
              </a:spcAft>
              <a:defRPr>
                <a:solidFill>
                  <a:srgbClr val="FFFFFF"/>
                </a:solidFill>
                <a:latin typeface="Arial" charset="0"/>
                <a:ea typeface="MS PGothic" pitchFamily="34" charset="-128"/>
              </a:defRPr>
            </a:lvl9pPr>
          </a:lstStyle>
          <a:p>
            <a:pPr algn="ctr">
              <a:spcAft>
                <a:spcPts val="600"/>
              </a:spcAft>
              <a:defRPr/>
            </a:pPr>
            <a:r>
              <a:rPr lang="en-US" sz="2800" b="1" dirty="0">
                <a:solidFill>
                  <a:schemeClr val="tx1"/>
                </a:solidFill>
                <a:latin typeface="+mj-lt"/>
              </a:rPr>
              <a:t>The  fungal </a:t>
            </a:r>
            <a:r>
              <a:rPr lang="en-US" sz="2800" b="1" dirty="0" err="1">
                <a:solidFill>
                  <a:schemeClr val="tx1"/>
                </a:solidFill>
                <a:latin typeface="+mj-lt"/>
              </a:rPr>
              <a:t>phytotoxins</a:t>
            </a:r>
            <a:r>
              <a:rPr lang="en-US" sz="2800" b="1" dirty="0">
                <a:solidFill>
                  <a:schemeClr val="tx1"/>
                </a:solidFill>
                <a:latin typeface="+mj-lt"/>
              </a:rPr>
              <a:t> as potential </a:t>
            </a:r>
            <a:r>
              <a:rPr lang="en-US" sz="2800" b="1" dirty="0" err="1">
                <a:solidFill>
                  <a:schemeClr val="tx1"/>
                </a:solidFill>
                <a:latin typeface="+mj-lt"/>
              </a:rPr>
              <a:t>bioherbicide</a:t>
            </a:r>
            <a:r>
              <a:rPr lang="en-US" sz="2800" b="1" dirty="0">
                <a:solidFill>
                  <a:schemeClr val="tx1"/>
                </a:solidFill>
                <a:latin typeface="+mj-lt"/>
              </a:rPr>
              <a:t> to control </a:t>
            </a:r>
            <a:r>
              <a:rPr lang="en-US" sz="2800" b="1" dirty="0" err="1">
                <a:solidFill>
                  <a:schemeClr val="tx1"/>
                </a:solidFill>
                <a:latin typeface="+mj-lt"/>
              </a:rPr>
              <a:t>cheatgrass</a:t>
            </a:r>
            <a:r>
              <a:rPr lang="en-US" sz="2800" b="1" dirty="0">
                <a:solidFill>
                  <a:schemeClr val="tx1"/>
                </a:solidFill>
                <a:latin typeface="+mj-lt"/>
              </a:rPr>
              <a:t> and </a:t>
            </a:r>
            <a:r>
              <a:rPr lang="en-US" sz="2800" b="1" dirty="0" err="1">
                <a:solidFill>
                  <a:schemeClr val="tx1"/>
                </a:solidFill>
                <a:latin typeface="+mj-lt"/>
              </a:rPr>
              <a:t>buffulgrass</a:t>
            </a:r>
            <a:r>
              <a:rPr lang="en-US" sz="2800" b="1" dirty="0">
                <a:solidFill>
                  <a:schemeClr val="tx1"/>
                </a:solidFill>
                <a:latin typeface="+mj-lt"/>
              </a:rPr>
              <a:t>, two perennial </a:t>
            </a:r>
          </a:p>
          <a:p>
            <a:pPr algn="ctr">
              <a:spcAft>
                <a:spcPts val="600"/>
              </a:spcAft>
              <a:defRPr/>
            </a:pPr>
            <a:r>
              <a:rPr lang="en-US" sz="2800" b="1" dirty="0">
                <a:solidFill>
                  <a:schemeClr val="tx1"/>
                </a:solidFill>
                <a:latin typeface="+mj-lt"/>
              </a:rPr>
              <a:t>	and very dangerous weeds</a:t>
            </a:r>
            <a:endParaRPr lang="it-IT" altLang="it-IT" sz="4000" b="1" dirty="0">
              <a:solidFill>
                <a:schemeClr val="tx1"/>
              </a:solidFill>
              <a:cs typeface="Times New Roman" pitchFamily="18" charset="0"/>
            </a:endParaRPr>
          </a:p>
        </p:txBody>
      </p:sp>
      <p:sp>
        <p:nvSpPr>
          <p:cNvPr id="2051" name="Line 15">
            <a:extLst>
              <a:ext uri="{FF2B5EF4-FFF2-40B4-BE49-F238E27FC236}">
                <a16:creationId xmlns:a16="http://schemas.microsoft.com/office/drawing/2014/main" id="{836F0CC0-4059-4D43-931E-B864990C9865}"/>
              </a:ext>
            </a:extLst>
          </p:cNvPr>
          <p:cNvSpPr>
            <a:spLocks noChangeShapeType="1"/>
          </p:cNvSpPr>
          <p:nvPr/>
        </p:nvSpPr>
        <p:spPr bwMode="auto">
          <a:xfrm>
            <a:off x="0" y="1981200"/>
            <a:ext cx="9144000" cy="0"/>
          </a:xfrm>
          <a:prstGeom prst="line">
            <a:avLst/>
          </a:prstGeom>
          <a:noFill/>
          <a:ln w="57150" cmpd="thinThick">
            <a:solidFill>
              <a:srgbClr val="00CC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052" name="Line 16">
            <a:extLst>
              <a:ext uri="{FF2B5EF4-FFF2-40B4-BE49-F238E27FC236}">
                <a16:creationId xmlns:a16="http://schemas.microsoft.com/office/drawing/2014/main" id="{3FFC8C68-E7CF-4954-91EE-8F5624BE73D5}"/>
              </a:ext>
            </a:extLst>
          </p:cNvPr>
          <p:cNvSpPr>
            <a:spLocks noChangeShapeType="1"/>
          </p:cNvSpPr>
          <p:nvPr/>
        </p:nvSpPr>
        <p:spPr bwMode="auto">
          <a:xfrm>
            <a:off x="0" y="4038600"/>
            <a:ext cx="9144000" cy="0"/>
          </a:xfrm>
          <a:prstGeom prst="line">
            <a:avLst/>
          </a:prstGeom>
          <a:noFill/>
          <a:ln w="57150" cmpd="thickThin">
            <a:solidFill>
              <a:srgbClr val="00CC00"/>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2053" name="Picture 11" descr="Risultati immagini per bbca onlus">
            <a:extLst>
              <a:ext uri="{FF2B5EF4-FFF2-40B4-BE49-F238E27FC236}">
                <a16:creationId xmlns:a16="http://schemas.microsoft.com/office/drawing/2014/main" id="{47D166E2-628C-40CD-AFBA-F19BFCF89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066800"/>
            <a:ext cx="23622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a:extLst>
              <a:ext uri="{FF2B5EF4-FFF2-40B4-BE49-F238E27FC236}">
                <a16:creationId xmlns:a16="http://schemas.microsoft.com/office/drawing/2014/main" id="{C000B3DE-AD17-4695-9AD2-69844BF19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990600"/>
            <a:ext cx="9350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CasellaDiTesto 9">
            <a:extLst>
              <a:ext uri="{FF2B5EF4-FFF2-40B4-BE49-F238E27FC236}">
                <a16:creationId xmlns:a16="http://schemas.microsoft.com/office/drawing/2014/main" id="{9BB03172-81F9-4513-A5F0-A81C0F09283A}"/>
              </a:ext>
            </a:extLst>
          </p:cNvPr>
          <p:cNvSpPr txBox="1">
            <a:spLocks noChangeArrowheads="1"/>
          </p:cNvSpPr>
          <p:nvPr/>
        </p:nvSpPr>
        <p:spPr bwMode="auto">
          <a:xfrm>
            <a:off x="157164" y="4260850"/>
            <a:ext cx="86772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FontTx/>
              <a:buNone/>
            </a:pPr>
            <a:r>
              <a:rPr lang="it-IT" altLang="it-IT" sz="1600" b="1" dirty="0">
                <a:latin typeface="Comic Sans MS" panose="030F0702030302020204" pitchFamily="66" charset="0"/>
              </a:rPr>
              <a:t>Pierluigi </a:t>
            </a:r>
            <a:r>
              <a:rPr lang="it-IT" altLang="it-IT" sz="1600" b="1" dirty="0" err="1">
                <a:latin typeface="Comic Sans MS" panose="030F0702030302020204" pitchFamily="66" charset="0"/>
              </a:rPr>
              <a:t>Reveglia</a:t>
            </a:r>
            <a:endParaRPr lang="it-IT" altLang="it-IT" sz="1600" b="1" baseline="30000" dirty="0">
              <a:latin typeface="Comic Sans MS" panose="030F0702030302020204" pitchFamily="66" charset="0"/>
            </a:endParaRPr>
          </a:p>
          <a:p>
            <a:pPr algn="ctr">
              <a:buFontTx/>
              <a:buNone/>
            </a:pPr>
            <a:endParaRPr lang="it-IT" altLang="it-IT" sz="1600" b="1" dirty="0"/>
          </a:p>
          <a:p>
            <a:pPr algn="ctr">
              <a:buFontTx/>
              <a:buNone/>
            </a:pPr>
            <a:r>
              <a:rPr lang="it-IT" altLang="it-IT" sz="1600" b="1" i="1" dirty="0" err="1">
                <a:latin typeface="Comic Sans MS" panose="030F0702030302020204" pitchFamily="66" charset="0"/>
              </a:rPr>
              <a:t>Department</a:t>
            </a:r>
            <a:r>
              <a:rPr lang="it-IT" altLang="it-IT" sz="1600" b="1" i="1" dirty="0">
                <a:latin typeface="Comic Sans MS" panose="030F0702030302020204" pitchFamily="66" charset="0"/>
              </a:rPr>
              <a:t> of </a:t>
            </a:r>
            <a:r>
              <a:rPr lang="it-IT" altLang="it-IT" sz="1600" b="1" i="1" dirty="0" err="1">
                <a:latin typeface="Comic Sans MS" panose="030F0702030302020204" pitchFamily="66" charset="0"/>
              </a:rPr>
              <a:t>Chemical</a:t>
            </a:r>
            <a:r>
              <a:rPr lang="it-IT" altLang="it-IT" sz="1600" b="1" i="1" dirty="0">
                <a:latin typeface="Comic Sans MS" panose="030F0702030302020204" pitchFamily="66" charset="0"/>
              </a:rPr>
              <a:t> </a:t>
            </a:r>
            <a:r>
              <a:rPr lang="it-IT" altLang="it-IT" sz="1600" b="1" i="1" dirty="0" err="1">
                <a:latin typeface="Comic Sans MS" panose="030F0702030302020204" pitchFamily="66" charset="0"/>
              </a:rPr>
              <a:t>Sciences</a:t>
            </a:r>
            <a:r>
              <a:rPr lang="it-IT" altLang="it-IT" sz="1600" b="1" i="1" dirty="0">
                <a:latin typeface="Comic Sans MS" panose="030F0702030302020204" pitchFamily="66" charset="0"/>
              </a:rPr>
              <a:t>, </a:t>
            </a:r>
            <a:r>
              <a:rPr lang="it-IT" altLang="it-IT" sz="1600" b="1" i="1" dirty="0" err="1">
                <a:latin typeface="Comic Sans MS" panose="030F0702030302020204" pitchFamily="66" charset="0"/>
              </a:rPr>
              <a:t>University</a:t>
            </a:r>
            <a:r>
              <a:rPr lang="it-IT" altLang="it-IT" sz="1600" b="1" i="1" dirty="0">
                <a:latin typeface="Comic Sans MS" panose="030F0702030302020204" pitchFamily="66" charset="0"/>
              </a:rPr>
              <a:t> of </a:t>
            </a:r>
            <a:r>
              <a:rPr lang="it-IT" altLang="it-IT" sz="1600" b="1" i="1" dirty="0" err="1">
                <a:latin typeface="Comic Sans MS" panose="030F0702030302020204" pitchFamily="66" charset="0"/>
              </a:rPr>
              <a:t>Naples</a:t>
            </a:r>
            <a:r>
              <a:rPr lang="it-IT" altLang="it-IT" sz="1600" b="1" i="1" dirty="0">
                <a:latin typeface="Comic Sans MS" panose="030F0702030302020204" pitchFamily="66" charset="0"/>
              </a:rPr>
              <a:t> Federico II, </a:t>
            </a:r>
            <a:r>
              <a:rPr lang="it-IT" altLang="it-IT" sz="1600" b="1" i="1" dirty="0" err="1">
                <a:latin typeface="Comic Sans MS" panose="030F0702030302020204" pitchFamily="66" charset="0"/>
              </a:rPr>
              <a:t>Naples</a:t>
            </a:r>
            <a:r>
              <a:rPr lang="it-IT" altLang="it-IT" sz="1600" b="1" i="1" dirty="0">
                <a:latin typeface="Comic Sans MS" panose="030F0702030302020204" pitchFamily="66" charset="0"/>
              </a:rPr>
              <a:t>, </a:t>
            </a:r>
            <a:r>
              <a:rPr lang="it-IT" altLang="it-IT" sz="1600" b="1" i="1" dirty="0" err="1">
                <a:latin typeface="Comic Sans MS" panose="030F0702030302020204" pitchFamily="66" charset="0"/>
              </a:rPr>
              <a:t>Italy</a:t>
            </a:r>
            <a:endParaRPr lang="it-IT" altLang="it-IT" sz="1600" b="1" i="1" dirty="0">
              <a:latin typeface="Comic Sans MS" panose="030F0702030302020204" pitchFamily="66" charset="0"/>
            </a:endParaRPr>
          </a:p>
          <a:p>
            <a:pPr algn="ctr">
              <a:buFontTx/>
              <a:buNone/>
            </a:pPr>
            <a:endParaRPr lang="it-IT" altLang="it-IT" sz="1600" dirty="0"/>
          </a:p>
        </p:txBody>
      </p:sp>
      <p:pic>
        <p:nvPicPr>
          <p:cNvPr id="2056" name="Picture 13" descr="Risultati immagini per dipartimento di scienze chimiche napoli logo">
            <a:extLst>
              <a:ext uri="{FF2B5EF4-FFF2-40B4-BE49-F238E27FC236}">
                <a16:creationId xmlns:a16="http://schemas.microsoft.com/office/drawing/2014/main" id="{32B58708-535D-45DE-91BE-C67A2DF56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1" y="990600"/>
            <a:ext cx="9810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613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7584" y="908720"/>
            <a:ext cx="7344816" cy="2308324"/>
          </a:xfrm>
          <a:prstGeom prst="rect">
            <a:avLst/>
          </a:prstGeom>
          <a:noFill/>
        </p:spPr>
        <p:txBody>
          <a:bodyPr wrap="square" rtlCol="0">
            <a:spAutoFit/>
          </a:bodyPr>
          <a:lstStyle/>
          <a:p>
            <a:pPr algn="just"/>
            <a:r>
              <a:rPr lang="it-IT" b="1" dirty="0" smtClean="0">
                <a:solidFill>
                  <a:srgbClr val="00B050"/>
                </a:solidFill>
                <a:latin typeface="Comic Sans MS" panose="030F0702030302020204" pitchFamily="66" charset="0"/>
              </a:rPr>
              <a:t>Il 4 maggio 2018</a:t>
            </a:r>
          </a:p>
          <a:p>
            <a:pPr algn="just"/>
            <a:endParaRPr lang="it-IT" b="1" dirty="0">
              <a:latin typeface="Comic Sans MS" panose="030F0702030302020204" pitchFamily="66" charset="0"/>
            </a:endParaRPr>
          </a:p>
          <a:p>
            <a:pPr algn="just"/>
            <a:endParaRPr lang="it-IT" b="1" dirty="0" smtClean="0">
              <a:latin typeface="Comic Sans MS" panose="030F0702030302020204" pitchFamily="66" charset="0"/>
            </a:endParaRPr>
          </a:p>
          <a:p>
            <a:pPr algn="just"/>
            <a:r>
              <a:rPr lang="it-IT" b="1" dirty="0" smtClean="0">
                <a:latin typeface="Comic Sans MS" panose="030F0702030302020204" pitchFamily="66" charset="0"/>
              </a:rPr>
              <a:t>Il </a:t>
            </a:r>
            <a:r>
              <a:rPr lang="it-IT" b="1" dirty="0">
                <a:latin typeface="Comic Sans MS" panose="030F0702030302020204" pitchFamily="66" charset="0"/>
              </a:rPr>
              <a:t>Prof. Evidente ed il Dott. </a:t>
            </a:r>
            <a:r>
              <a:rPr lang="it-IT" b="1" dirty="0" err="1">
                <a:latin typeface="Comic Sans MS" panose="030F0702030302020204" pitchFamily="66" charset="0"/>
              </a:rPr>
              <a:t>Reveglia</a:t>
            </a:r>
            <a:r>
              <a:rPr lang="it-IT" b="1" dirty="0">
                <a:latin typeface="Comic Sans MS" panose="030F0702030302020204" pitchFamily="66" charset="0"/>
              </a:rPr>
              <a:t>, sempre il 4 maggio, hanno inoltre partecipato al workshop “Ebrei-italiani migranti in Argentina a causa delle leggi razziali del 1938' (a ottant’anni dalla loro emanazione)”.</a:t>
            </a:r>
          </a:p>
          <a:p>
            <a:pPr algn="just"/>
            <a:endParaRPr lang="it-IT" b="1" dirty="0">
              <a:latin typeface="Comic Sans MS" panose="030F0702030302020204" pitchFamily="66" charset="0"/>
            </a:endParaRPr>
          </a:p>
        </p:txBody>
      </p:sp>
    </p:spTree>
    <p:extLst>
      <p:ext uri="{BB962C8B-B14F-4D97-AF65-F5344CB8AC3E}">
        <p14:creationId xmlns:p14="http://schemas.microsoft.com/office/powerpoint/2010/main" val="3612561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79512" y="2924944"/>
            <a:ext cx="5236505" cy="4801314"/>
          </a:xfrm>
          <a:prstGeom prst="rect">
            <a:avLst/>
          </a:prstGeom>
          <a:noFill/>
        </p:spPr>
        <p:txBody>
          <a:bodyPr wrap="square" rtlCol="0">
            <a:spAutoFit/>
          </a:bodyPr>
          <a:lstStyle/>
          <a:p>
            <a:pPr marL="285750" indent="-285750" algn="just">
              <a:buClr>
                <a:srgbClr val="00B050"/>
              </a:buClr>
              <a:buFont typeface="Wingdings" pitchFamily="2" charset="2"/>
              <a:buChar char="v"/>
            </a:pPr>
            <a:r>
              <a:rPr lang="it-IT" b="1" dirty="0" smtClean="0">
                <a:latin typeface="Comic Sans MS" panose="030F0702030302020204" pitchFamily="66" charset="0"/>
              </a:rPr>
              <a:t>Il </a:t>
            </a:r>
            <a:r>
              <a:rPr lang="it-IT" b="1" dirty="0">
                <a:latin typeface="Comic Sans MS" panose="030F0702030302020204" pitchFamily="66" charset="0"/>
              </a:rPr>
              <a:t>Prof. Evidente ed il Dott. </a:t>
            </a:r>
            <a:r>
              <a:rPr lang="it-IT" b="1" dirty="0" err="1">
                <a:latin typeface="Comic Sans MS" panose="030F0702030302020204" pitchFamily="66" charset="0"/>
              </a:rPr>
              <a:t>Reveglia</a:t>
            </a:r>
            <a:r>
              <a:rPr lang="it-IT" b="1" dirty="0">
                <a:latin typeface="Comic Sans MS" panose="030F0702030302020204" pitchFamily="66" charset="0"/>
              </a:rPr>
              <a:t> hanno tenuto i medesimi seminari. </a:t>
            </a:r>
          </a:p>
          <a:p>
            <a:pPr marL="285750" indent="-285750" algn="just">
              <a:buClr>
                <a:srgbClr val="00B050"/>
              </a:buClr>
              <a:buFont typeface="Wingdings" pitchFamily="2" charset="2"/>
              <a:buChar char="v"/>
            </a:pPr>
            <a:endParaRPr lang="it-IT" b="1" dirty="0" smtClean="0">
              <a:latin typeface="Comic Sans MS" panose="030F0702030302020204" pitchFamily="66" charset="0"/>
            </a:endParaRPr>
          </a:p>
          <a:p>
            <a:pPr marL="285750" indent="-285750" algn="just">
              <a:buClr>
                <a:srgbClr val="00B050"/>
              </a:buClr>
              <a:buFont typeface="Wingdings" pitchFamily="2" charset="2"/>
              <a:buChar char="v"/>
            </a:pPr>
            <a:r>
              <a:rPr lang="it-IT" b="1" dirty="0" smtClean="0">
                <a:latin typeface="Comic Sans MS" panose="030F0702030302020204" pitchFamily="66" charset="0"/>
              </a:rPr>
              <a:t>Inoltre l’</a:t>
            </a:r>
            <a:r>
              <a:rPr lang="it-IT" b="1" dirty="0" err="1" smtClean="0">
                <a:latin typeface="Comic Sans MS" panose="030F0702030302020204" pitchFamily="66" charset="0"/>
              </a:rPr>
              <a:t>Universidad</a:t>
            </a:r>
            <a:r>
              <a:rPr lang="it-IT" b="1" dirty="0" smtClean="0">
                <a:latin typeface="Comic Sans MS" panose="030F0702030302020204" pitchFamily="66" charset="0"/>
              </a:rPr>
              <a:t> </a:t>
            </a:r>
            <a:r>
              <a:rPr lang="it-IT" b="1" dirty="0" err="1">
                <a:latin typeface="Comic Sans MS" panose="030F0702030302020204" pitchFamily="66" charset="0"/>
              </a:rPr>
              <a:t>Nacional</a:t>
            </a:r>
            <a:r>
              <a:rPr lang="it-IT" b="1" dirty="0">
                <a:latin typeface="Comic Sans MS" panose="030F0702030302020204" pitchFamily="66" charset="0"/>
              </a:rPr>
              <a:t> de Quilmes hanno incontrato i ricercatori che lavorano allo sviluppo di metodi di controllo biologico in agricoltura utilizzando metaboliti prodotti da </a:t>
            </a:r>
            <a:r>
              <a:rPr lang="it-IT" b="1" dirty="0" smtClean="0">
                <a:latin typeface="Comic Sans MS" panose="030F0702030302020204" pitchFamily="66" charset="0"/>
              </a:rPr>
              <a:t>batteri </a:t>
            </a:r>
            <a:r>
              <a:rPr lang="it-IT" b="1" dirty="0">
                <a:latin typeface="Comic Sans MS" panose="030F0702030302020204" pitchFamily="66" charset="0"/>
              </a:rPr>
              <a:t>non tossici. In </a:t>
            </a:r>
            <a:r>
              <a:rPr lang="it-IT" b="1" dirty="0" smtClean="0">
                <a:latin typeface="Comic Sans MS" panose="030F0702030302020204" pitchFamily="66" charset="0"/>
              </a:rPr>
              <a:t>particolare, </a:t>
            </a:r>
            <a:r>
              <a:rPr lang="it-IT" b="1" dirty="0">
                <a:latin typeface="Comic Sans MS" panose="030F0702030302020204" pitchFamily="66" charset="0"/>
              </a:rPr>
              <a:t>è stata programmata una collaborazione su quest’ultimo argomento con il gruppo di ricerca coordinato dal con Prof. Claudio Valverde, docente di </a:t>
            </a:r>
            <a:r>
              <a:rPr lang="it-IT" b="1" dirty="0" smtClean="0">
                <a:latin typeface="Comic Sans MS" panose="030F0702030302020204" pitchFamily="66" charset="0"/>
              </a:rPr>
              <a:t>Biochimica, </a:t>
            </a:r>
            <a:r>
              <a:rPr lang="it-IT" b="1" dirty="0">
                <a:latin typeface="Comic Sans MS" panose="030F0702030302020204" pitchFamily="66" charset="0"/>
              </a:rPr>
              <a:t>Fisiologia </a:t>
            </a:r>
            <a:r>
              <a:rPr lang="it-IT" b="1" dirty="0" smtClean="0">
                <a:latin typeface="Comic Sans MS" panose="030F0702030302020204" pitchFamily="66" charset="0"/>
              </a:rPr>
              <a:t>e Genetica </a:t>
            </a:r>
            <a:r>
              <a:rPr lang="it-IT" b="1" dirty="0">
                <a:latin typeface="Comic Sans MS" panose="030F0702030302020204" pitchFamily="66" charset="0"/>
              </a:rPr>
              <a:t>Batterica.</a:t>
            </a:r>
          </a:p>
          <a:p>
            <a:pPr algn="just"/>
            <a:r>
              <a:rPr lang="it-IT" b="1" dirty="0">
                <a:latin typeface="Comic Sans MS" panose="030F0702030302020204" pitchFamily="66" charset="0"/>
              </a:rPr>
              <a:t> </a:t>
            </a:r>
          </a:p>
          <a:p>
            <a:pPr algn="just"/>
            <a:endParaRPr lang="it-IT" dirty="0"/>
          </a:p>
          <a:p>
            <a:pPr algn="just"/>
            <a:r>
              <a:rPr lang="it-IT" dirty="0"/>
              <a:t>       			</a:t>
            </a:r>
          </a:p>
        </p:txBody>
      </p:sp>
      <p:sp>
        <p:nvSpPr>
          <p:cNvPr id="2" name="CasellaDiTesto 1"/>
          <p:cNvSpPr txBox="1"/>
          <p:nvPr/>
        </p:nvSpPr>
        <p:spPr>
          <a:xfrm>
            <a:off x="343608" y="116632"/>
            <a:ext cx="8476863" cy="923330"/>
          </a:xfrm>
          <a:prstGeom prst="rect">
            <a:avLst/>
          </a:prstGeom>
          <a:noFill/>
        </p:spPr>
        <p:txBody>
          <a:bodyPr wrap="square" rtlCol="0">
            <a:spAutoFit/>
          </a:bodyPr>
          <a:lstStyle/>
          <a:p>
            <a:pPr algn="ctr"/>
            <a:r>
              <a:rPr lang="it-IT" b="1" dirty="0" smtClean="0">
                <a:solidFill>
                  <a:srgbClr val="00B050"/>
                </a:solidFill>
                <a:latin typeface="Comic Sans MS" panose="030F0702030302020204" pitchFamily="66" charset="0"/>
              </a:rPr>
              <a:t> 7 </a:t>
            </a:r>
            <a:r>
              <a:rPr lang="it-IT" b="1" dirty="0">
                <a:solidFill>
                  <a:srgbClr val="00B050"/>
                </a:solidFill>
                <a:latin typeface="Comic Sans MS" panose="030F0702030302020204" pitchFamily="66" charset="0"/>
              </a:rPr>
              <a:t>maggio  </a:t>
            </a:r>
            <a:r>
              <a:rPr lang="it-IT" b="1" dirty="0" smtClean="0">
                <a:solidFill>
                  <a:srgbClr val="00B050"/>
                </a:solidFill>
                <a:latin typeface="Comic Sans MS" panose="030F0702030302020204" pitchFamily="66" charset="0"/>
              </a:rPr>
              <a:t>2018: seminari all’ INTA (</a:t>
            </a:r>
            <a:r>
              <a:rPr lang="es-ES" b="1" dirty="0" smtClean="0">
                <a:solidFill>
                  <a:srgbClr val="00B050"/>
                </a:solidFill>
                <a:latin typeface="Comic Sans MS" panose="030F0702030302020204" pitchFamily="66" charset="0"/>
              </a:rPr>
              <a:t>Instituto </a:t>
            </a:r>
            <a:r>
              <a:rPr lang="es-ES" b="1" dirty="0">
                <a:solidFill>
                  <a:srgbClr val="00B050"/>
                </a:solidFill>
                <a:latin typeface="Comic Sans MS" panose="030F0702030302020204" pitchFamily="66" charset="0"/>
              </a:rPr>
              <a:t>Nacional de Tecnología </a:t>
            </a:r>
            <a:r>
              <a:rPr lang="es-ES" b="1" dirty="0" smtClean="0">
                <a:solidFill>
                  <a:srgbClr val="00B050"/>
                </a:solidFill>
                <a:latin typeface="Comic Sans MS" panose="030F0702030302020204" pitchFamily="66" charset="0"/>
              </a:rPr>
              <a:t>Agropecuaria)</a:t>
            </a:r>
          </a:p>
          <a:p>
            <a:r>
              <a:rPr lang="es-ES" b="1" dirty="0" smtClean="0">
                <a:solidFill>
                  <a:srgbClr val="00B050"/>
                </a:solidFill>
                <a:latin typeface="Comic Sans MS" panose="030F0702030302020204" pitchFamily="66" charset="0"/>
              </a:rPr>
              <a:t> </a:t>
            </a:r>
            <a:r>
              <a:rPr lang="it-IT" b="1" dirty="0" smtClean="0">
                <a:solidFill>
                  <a:srgbClr val="00B050"/>
                </a:solidFill>
                <a:latin typeface="Comic Sans MS" panose="030F0702030302020204" pitchFamily="66" charset="0"/>
              </a:rPr>
              <a:t> </a:t>
            </a:r>
            <a:endParaRPr lang="it-IT"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6354" y="578297"/>
            <a:ext cx="1368152"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347864" y="849486"/>
            <a:ext cx="5256584" cy="923330"/>
          </a:xfrm>
          <a:prstGeom prst="rect">
            <a:avLst/>
          </a:prstGeom>
          <a:noFill/>
        </p:spPr>
        <p:txBody>
          <a:bodyPr wrap="square" rtlCol="0">
            <a:spAutoFit/>
          </a:bodyPr>
          <a:lstStyle/>
          <a:p>
            <a:r>
              <a:rPr lang="it-IT" b="1" dirty="0" smtClean="0">
                <a:latin typeface="Comic Sans MS" panose="030F0702030302020204" pitchFamily="66" charset="0"/>
              </a:rPr>
              <a:t>Il Prof. Evidente ed il Dott. </a:t>
            </a:r>
            <a:r>
              <a:rPr lang="it-IT" b="1" dirty="0" err="1" smtClean="0">
                <a:latin typeface="Comic Sans MS" panose="030F0702030302020204" pitchFamily="66" charset="0"/>
              </a:rPr>
              <a:t>Reveglia</a:t>
            </a:r>
            <a:r>
              <a:rPr lang="it-IT" b="1" dirty="0" smtClean="0">
                <a:latin typeface="Comic Sans MS" panose="030F0702030302020204" pitchFamily="66" charset="0"/>
              </a:rPr>
              <a:t> hanno ripetuto gli stessi seminari all’INTA il giorno 7 maggio 2018</a:t>
            </a:r>
            <a:endParaRPr lang="it-IT" b="1" dirty="0">
              <a:latin typeface="Comic Sans MS" panose="030F0702030302020204" pitchFamily="66" charset="0"/>
            </a:endParaRPr>
          </a:p>
        </p:txBody>
      </p:sp>
      <p:sp>
        <p:nvSpPr>
          <p:cNvPr id="5" name="CasellaDiTesto 4"/>
          <p:cNvSpPr txBox="1"/>
          <p:nvPr/>
        </p:nvSpPr>
        <p:spPr>
          <a:xfrm>
            <a:off x="347867" y="2348880"/>
            <a:ext cx="8404856" cy="1754326"/>
          </a:xfrm>
          <a:prstGeom prst="rect">
            <a:avLst/>
          </a:prstGeom>
          <a:noFill/>
        </p:spPr>
        <p:txBody>
          <a:bodyPr wrap="square" rtlCol="0">
            <a:spAutoFit/>
          </a:bodyPr>
          <a:lstStyle/>
          <a:p>
            <a:r>
              <a:rPr lang="it-IT" b="1" dirty="0" smtClean="0">
                <a:solidFill>
                  <a:srgbClr val="00B050"/>
                </a:solidFill>
                <a:latin typeface="Comic Sans MS" panose="030F0702030302020204" pitchFamily="66" charset="0"/>
              </a:rPr>
              <a:t>8 maggio 2018:   </a:t>
            </a:r>
            <a:r>
              <a:rPr lang="it-IT" b="1" dirty="0">
                <a:solidFill>
                  <a:srgbClr val="00B050"/>
                </a:solidFill>
                <a:latin typeface="Comic Sans MS" panose="030F0702030302020204" pitchFamily="66" charset="0"/>
              </a:rPr>
              <a:t>seminari </a:t>
            </a:r>
            <a:r>
              <a:rPr lang="it-IT" b="1" dirty="0" smtClean="0">
                <a:solidFill>
                  <a:srgbClr val="00B050"/>
                </a:solidFill>
                <a:latin typeface="Comic Sans MS" panose="030F0702030302020204" pitchFamily="66" charset="0"/>
              </a:rPr>
              <a:t>ed incontri di lavoro all’Università di Quilmes</a:t>
            </a:r>
          </a:p>
          <a:p>
            <a:endParaRPr lang="it-IT" b="1" dirty="0">
              <a:solidFill>
                <a:srgbClr val="00B050"/>
              </a:solidFill>
              <a:latin typeface="Comic Sans MS" panose="030F0702030302020204" pitchFamily="66" charset="0"/>
            </a:endParaRPr>
          </a:p>
          <a:p>
            <a:endParaRPr lang="it-IT" b="1" dirty="0" smtClean="0">
              <a:solidFill>
                <a:srgbClr val="00B050"/>
              </a:solidFill>
              <a:latin typeface="Comic Sans MS" panose="030F0702030302020204" pitchFamily="66" charset="0"/>
            </a:endParaRPr>
          </a:p>
          <a:p>
            <a:endParaRPr lang="it-IT" b="1" dirty="0">
              <a:solidFill>
                <a:srgbClr val="00B050"/>
              </a:solidFill>
              <a:latin typeface="Comic Sans MS" panose="030F0702030302020204" pitchFamily="66" charset="0"/>
            </a:endParaRPr>
          </a:p>
          <a:p>
            <a:endParaRPr lang="it-IT" b="1" dirty="0" smtClean="0">
              <a:solidFill>
                <a:srgbClr val="00B050"/>
              </a:solidFill>
              <a:latin typeface="Comic Sans MS" panose="030F0702030302020204" pitchFamily="66" charset="0"/>
            </a:endParaRPr>
          </a:p>
          <a:p>
            <a:endParaRPr lang="it-IT" b="1" dirty="0">
              <a:solidFill>
                <a:srgbClr val="00B050"/>
              </a:solidFill>
              <a:latin typeface="Comic Sans MS" panose="030F0702030302020204" pitchFamily="66"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6156" y="3683544"/>
            <a:ext cx="2710408" cy="2002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243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8"/>
          <p:cNvSpPr>
            <a:spLocks noChangeArrowheads="1"/>
          </p:cNvSpPr>
          <p:nvPr/>
        </p:nvSpPr>
        <p:spPr bwMode="auto">
          <a:xfrm>
            <a:off x="342900" y="455543"/>
            <a:ext cx="4038600" cy="685800"/>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r>
              <a:rPr lang="it-IT" altLang="it-IT" sz="28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CONTROL METHODS</a:t>
            </a:r>
          </a:p>
        </p:txBody>
      </p:sp>
      <p:sp>
        <p:nvSpPr>
          <p:cNvPr id="9220" name="Oval 28"/>
          <p:cNvSpPr>
            <a:spLocks noChangeArrowheads="1"/>
          </p:cNvSpPr>
          <p:nvPr/>
        </p:nvSpPr>
        <p:spPr bwMode="auto">
          <a:xfrm>
            <a:off x="152400" y="1628800"/>
            <a:ext cx="2743200" cy="1103313"/>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it-IT" altLang="it-IT" sz="2400" b="1"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Chemical</a:t>
            </a:r>
            <a:r>
              <a:rPr lang="it-IT" altLang="it-IT" sz="24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p>
          <a:p>
            <a:pPr algn="ctr" fontAlgn="base">
              <a:spcBef>
                <a:spcPct val="0"/>
              </a:spcBef>
              <a:spcAft>
                <a:spcPct val="0"/>
              </a:spcAft>
              <a:buFontTx/>
              <a:buNone/>
            </a:pPr>
            <a:r>
              <a:rPr lang="it-IT" altLang="it-IT" sz="2400" b="1"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treatments</a:t>
            </a:r>
            <a:endParaRPr lang="it-IT" altLang="it-IT" sz="24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9221" name="Oval 28"/>
          <p:cNvSpPr>
            <a:spLocks noChangeArrowheads="1"/>
          </p:cNvSpPr>
          <p:nvPr/>
        </p:nvSpPr>
        <p:spPr bwMode="auto">
          <a:xfrm>
            <a:off x="3657600" y="1484784"/>
            <a:ext cx="3200400" cy="12954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it-IT" altLang="it-IT" sz="2400" b="1"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broad-spectrum</a:t>
            </a:r>
            <a:r>
              <a:rPr lang="it-IT" altLang="it-IT" sz="24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p>
          <a:p>
            <a:pPr algn="ctr" fontAlgn="base">
              <a:spcBef>
                <a:spcPct val="0"/>
              </a:spcBef>
              <a:spcAft>
                <a:spcPct val="0"/>
              </a:spcAft>
              <a:buFontTx/>
              <a:buNone/>
            </a:pPr>
            <a:r>
              <a:rPr lang="it-IT" altLang="it-IT" sz="2400" b="1"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herbicides</a:t>
            </a:r>
            <a:r>
              <a:rPr lang="it-IT" altLang="it-IT" sz="24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p>
        </p:txBody>
      </p:sp>
      <p:grpSp>
        <p:nvGrpSpPr>
          <p:cNvPr id="9222" name="Gruppo 7"/>
          <p:cNvGrpSpPr>
            <a:grpSpLocks/>
          </p:cNvGrpSpPr>
          <p:nvPr/>
        </p:nvGrpSpPr>
        <p:grpSpPr bwMode="auto">
          <a:xfrm>
            <a:off x="304800" y="3125717"/>
            <a:ext cx="4114800" cy="914400"/>
            <a:chOff x="1524000" y="3505200"/>
            <a:chExt cx="5562600" cy="3124200"/>
          </a:xfrm>
        </p:grpSpPr>
        <p:sp>
          <p:nvSpPr>
            <p:cNvPr id="21" name="Rettangolo arrotondato 20">
              <a:extLst>
                <a:ext uri="{FF2B5EF4-FFF2-40B4-BE49-F238E27FC236}">
                  <a16:creationId xmlns:a16="http://schemas.microsoft.com/office/drawing/2014/main" id="{349D7621-7B42-4C47-B8BA-A2AD881497E5}"/>
                </a:ext>
              </a:extLst>
            </p:cNvPr>
            <p:cNvSpPr/>
            <p:nvPr/>
          </p:nvSpPr>
          <p:spPr bwMode="auto">
            <a:xfrm>
              <a:off x="1524000" y="3505200"/>
              <a:ext cx="5562600" cy="3124200"/>
            </a:xfrm>
            <a:prstGeom prst="roundRect">
              <a:avLst/>
            </a:prstGeom>
            <a:noFill/>
            <a:ln w="28575" cap="flat" cmpd="sng" algn="ctr">
              <a:solidFill>
                <a:srgbClr val="7030A0"/>
              </a:solidFill>
              <a:prstDash val="solid"/>
              <a:round/>
              <a:headEnd type="none" w="med" len="med"/>
              <a:tailEnd type="none" w="med" len="med"/>
            </a:ln>
            <a:effectLst/>
          </p:spPr>
          <p:txBody>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defRPr/>
              </a:pPr>
              <a:r>
                <a:rPr lang="it-IT" altLang="it-IT" sz="2400" b="1" dirty="0" err="1">
                  <a:solidFill>
                    <a:srgbClr val="000000"/>
                  </a:solidFill>
                  <a:ea typeface="MS PGothic" pitchFamily="34" charset="-128"/>
                  <a:cs typeface="Times New Roman" pitchFamily="18" charset="0"/>
                </a:rPr>
                <a:t>Environmental</a:t>
              </a:r>
              <a:r>
                <a:rPr lang="it-IT" altLang="it-IT" sz="2400" b="1" dirty="0">
                  <a:solidFill>
                    <a:srgbClr val="000000"/>
                  </a:solidFill>
                  <a:ea typeface="MS PGothic" pitchFamily="34" charset="-128"/>
                  <a:cs typeface="Times New Roman" pitchFamily="18" charset="0"/>
                </a:rPr>
                <a:t> </a:t>
              </a:r>
              <a:r>
                <a:rPr lang="it-IT" altLang="it-IT" sz="2400" b="1" dirty="0" err="1">
                  <a:solidFill>
                    <a:srgbClr val="000000"/>
                  </a:solidFill>
                  <a:ea typeface="MS PGothic" pitchFamily="34" charset="-128"/>
                  <a:cs typeface="Times New Roman" pitchFamily="18" charset="0"/>
                </a:rPr>
                <a:t>pollution</a:t>
              </a:r>
              <a:endParaRPr lang="it-IT" altLang="it-IT" sz="2400" b="1" dirty="0">
                <a:solidFill>
                  <a:srgbClr val="000000"/>
                </a:solidFill>
                <a:ea typeface="MS PGothic" pitchFamily="34" charset="-128"/>
                <a:cs typeface="Times New Roman" pitchFamily="18" charset="0"/>
              </a:endParaRPr>
            </a:p>
            <a:p>
              <a:pPr eaLnBrk="1" fontAlgn="base" hangingPunct="1">
                <a:spcBef>
                  <a:spcPct val="0"/>
                </a:spcBef>
                <a:spcAft>
                  <a:spcPct val="0"/>
                </a:spcAft>
                <a:defRPr/>
              </a:pPr>
              <a:r>
                <a:rPr lang="it-IT" altLang="it-IT" sz="2400" b="1" dirty="0" err="1">
                  <a:solidFill>
                    <a:srgbClr val="000000"/>
                  </a:solidFill>
                  <a:ea typeface="MS PGothic" pitchFamily="34" charset="-128"/>
                  <a:cs typeface="Times New Roman" pitchFamily="18" charset="0"/>
                </a:rPr>
                <a:t>Toxicological</a:t>
              </a:r>
              <a:r>
                <a:rPr lang="it-IT" altLang="it-IT" sz="2400" b="1" dirty="0">
                  <a:solidFill>
                    <a:srgbClr val="000000"/>
                  </a:solidFill>
                  <a:ea typeface="MS PGothic" pitchFamily="34" charset="-128"/>
                  <a:cs typeface="Times New Roman" pitchFamily="18" charset="0"/>
                </a:rPr>
                <a:t> </a:t>
              </a:r>
              <a:r>
                <a:rPr lang="it-IT" altLang="it-IT" sz="2400" b="1" dirty="0" err="1">
                  <a:solidFill>
                    <a:srgbClr val="000000"/>
                  </a:solidFill>
                  <a:ea typeface="MS PGothic" pitchFamily="34" charset="-128"/>
                  <a:cs typeface="Times New Roman" pitchFamily="18" charset="0"/>
                </a:rPr>
                <a:t>risks</a:t>
              </a:r>
              <a:r>
                <a:rPr lang="it-IT" altLang="it-IT" sz="2000" b="1" dirty="0">
                  <a:solidFill>
                    <a:srgbClr val="000000"/>
                  </a:solidFill>
                  <a:effectLst>
                    <a:outerShdw blurRad="38100" dist="38100" dir="2700000" algn="tl">
                      <a:srgbClr val="C0C0C0"/>
                    </a:outerShdw>
                  </a:effectLst>
                  <a:ea typeface="MS PGothic" pitchFamily="34" charset="-128"/>
                  <a:cs typeface="Arial" charset="0"/>
                </a:rPr>
                <a:t>      </a:t>
              </a:r>
            </a:p>
          </p:txBody>
        </p:sp>
        <p:sp>
          <p:nvSpPr>
            <p:cNvPr id="9234" name="CasellaDiTesto 21"/>
            <p:cNvSpPr txBox="1">
              <a:spLocks noChangeArrowheads="1"/>
            </p:cNvSpPr>
            <p:nvPr/>
          </p:nvSpPr>
          <p:spPr bwMode="auto">
            <a:xfrm>
              <a:off x="1762396" y="4280824"/>
              <a:ext cx="5165272" cy="9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 typeface="Wingdings" panose="05000000000000000000" pitchFamily="2" charset="2"/>
                <a:buChar char="Ø"/>
              </a:pPr>
              <a:endParaRPr lang="it-IT" altLang="it-IT" sz="1200">
                <a:solidFill>
                  <a:srgbClr val="000000"/>
                </a:solidFill>
                <a:ea typeface="MS PGothic" panose="020B0600070205080204" pitchFamily="34" charset="-128"/>
                <a:cs typeface="Arial" panose="020B0604020202020204" pitchFamily="34" charset="0"/>
              </a:endParaRPr>
            </a:p>
          </p:txBody>
        </p:sp>
      </p:grpSp>
      <p:pic>
        <p:nvPicPr>
          <p:cNvPr id="9224"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1124744"/>
            <a:ext cx="1905000"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Oval 28"/>
          <p:cNvSpPr>
            <a:spLocks noChangeArrowheads="1"/>
          </p:cNvSpPr>
          <p:nvPr/>
        </p:nvSpPr>
        <p:spPr bwMode="auto">
          <a:xfrm>
            <a:off x="228600" y="4221088"/>
            <a:ext cx="2743200" cy="1103313"/>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it-IT" altLang="it-IT" sz="2400" b="1" dirty="0" err="1">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Biological</a:t>
            </a:r>
            <a:r>
              <a:rPr lang="it-IT" altLang="it-IT" sz="24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 </a:t>
            </a:r>
          </a:p>
          <a:p>
            <a:pPr algn="ctr" fontAlgn="base">
              <a:spcBef>
                <a:spcPct val="0"/>
              </a:spcBef>
              <a:spcAft>
                <a:spcPct val="0"/>
              </a:spcAft>
              <a:buFontTx/>
              <a:buNone/>
            </a:pPr>
            <a:r>
              <a:rPr lang="it-IT" altLang="it-IT" sz="2400" b="1" dirty="0">
                <a:solidFill>
                  <a:srgbClr val="000000"/>
                </a:solidFill>
                <a:latin typeface="Times New Roman" panose="02020603050405020304" pitchFamily="18" charset="0"/>
                <a:ea typeface="MS PGothic" panose="020B0600070205080204" pitchFamily="34" charset="-128"/>
                <a:cs typeface="Times New Roman" panose="02020603050405020304" pitchFamily="18" charset="0"/>
              </a:rPr>
              <a:t>control</a:t>
            </a:r>
          </a:p>
        </p:txBody>
      </p:sp>
      <p:sp>
        <p:nvSpPr>
          <p:cNvPr id="9227" name="AutoShape 26"/>
          <p:cNvSpPr>
            <a:spLocks noChangeArrowheads="1"/>
          </p:cNvSpPr>
          <p:nvPr/>
        </p:nvSpPr>
        <p:spPr bwMode="auto">
          <a:xfrm rot="-5400000">
            <a:off x="3193291" y="4392612"/>
            <a:ext cx="358775" cy="609600"/>
          </a:xfrm>
          <a:prstGeom prst="downArrow">
            <a:avLst>
              <a:gd name="adj1" fmla="val 50000"/>
              <a:gd name="adj2" fmla="val 56637"/>
            </a:avLst>
          </a:prstGeom>
          <a:solidFill>
            <a:schemeClr val="folHlink"/>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it-IT" altLang="it-IT" sz="1800">
              <a:solidFill>
                <a:srgbClr val="000000"/>
              </a:solidFill>
              <a:ea typeface="MS PGothic" panose="020B0600070205080204" pitchFamily="34" charset="-128"/>
            </a:endParaRPr>
          </a:p>
        </p:txBody>
      </p:sp>
      <p:sp>
        <p:nvSpPr>
          <p:cNvPr id="9228" name="Text Box 6"/>
          <p:cNvSpPr txBox="1">
            <a:spLocks noChangeArrowheads="1"/>
          </p:cNvSpPr>
          <p:nvPr/>
        </p:nvSpPr>
        <p:spPr bwMode="auto">
          <a:xfrm>
            <a:off x="3814763" y="4052093"/>
            <a:ext cx="53546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FontTx/>
              <a:buNone/>
            </a:pPr>
            <a:r>
              <a:rPr lang="en-GB" altLang="en-US" sz="2200" b="1" dirty="0">
                <a:solidFill>
                  <a:srgbClr val="000000"/>
                </a:solidFill>
                <a:ea typeface="MS PGothic" panose="020B0600070205080204" pitchFamily="34" charset="-128"/>
              </a:rPr>
              <a:t>-Insects, bacteria, nematodes, </a:t>
            </a:r>
            <a:r>
              <a:rPr lang="en-GB" altLang="en-US" sz="2200" b="1" u="sng" dirty="0">
                <a:solidFill>
                  <a:srgbClr val="000000"/>
                </a:solidFill>
                <a:ea typeface="MS PGothic" panose="020B0600070205080204" pitchFamily="34" charset="-128"/>
              </a:rPr>
              <a:t>fungi</a:t>
            </a:r>
            <a:r>
              <a:rPr lang="en-GB" altLang="en-US" sz="2200" b="1" dirty="0">
                <a:solidFill>
                  <a:srgbClr val="000000"/>
                </a:solidFill>
                <a:ea typeface="MS PGothic" panose="020B0600070205080204" pitchFamily="34" charset="-128"/>
              </a:rPr>
              <a:t>….</a:t>
            </a:r>
          </a:p>
        </p:txBody>
      </p:sp>
      <p:pic>
        <p:nvPicPr>
          <p:cNvPr id="9229" name="Picture 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4531276"/>
            <a:ext cx="4800600"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AutoShape 26"/>
          <p:cNvSpPr>
            <a:spLocks noChangeArrowheads="1"/>
          </p:cNvSpPr>
          <p:nvPr/>
        </p:nvSpPr>
        <p:spPr bwMode="auto">
          <a:xfrm rot="-5400000">
            <a:off x="3097212" y="1863428"/>
            <a:ext cx="358775" cy="609600"/>
          </a:xfrm>
          <a:prstGeom prst="downArrow">
            <a:avLst>
              <a:gd name="adj1" fmla="val 50000"/>
              <a:gd name="adj2" fmla="val 56637"/>
            </a:avLst>
          </a:prstGeom>
          <a:solidFill>
            <a:schemeClr val="folHlink"/>
          </a:solidFill>
          <a:ln w="9525">
            <a:solidFill>
              <a:schemeClr val="tx1"/>
            </a:solidFill>
            <a:miter lim="800000"/>
            <a:headEnd/>
            <a:tailEnd/>
          </a:ln>
        </p:spPr>
        <p:txBody>
          <a:bodyPr vert="eaVert"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FontTx/>
              <a:buNone/>
            </a:pPr>
            <a:endParaRPr lang="it-IT" altLang="it-IT" sz="1800">
              <a:solidFill>
                <a:srgbClr val="000000"/>
              </a:solidFill>
              <a:ea typeface="MS PGothic" panose="020B0600070205080204" pitchFamily="34" charset="-128"/>
            </a:endParaRPr>
          </a:p>
        </p:txBody>
      </p:sp>
      <p:sp>
        <p:nvSpPr>
          <p:cNvPr id="9232" name="Rectangle 5"/>
          <p:cNvSpPr>
            <a:spLocks noChangeArrowheads="1"/>
          </p:cNvSpPr>
          <p:nvPr/>
        </p:nvSpPr>
        <p:spPr bwMode="auto">
          <a:xfrm>
            <a:off x="228600" y="5638800"/>
            <a:ext cx="3505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0" fontAlgn="base" hangingPunct="0">
              <a:spcAft>
                <a:spcPct val="0"/>
              </a:spcAft>
              <a:buFontTx/>
              <a:buNone/>
            </a:pPr>
            <a:r>
              <a:rPr lang="en-GB" altLang="it-IT" sz="2200" b="1" dirty="0" smtClean="0">
                <a:solidFill>
                  <a:srgbClr val="000000"/>
                </a:solidFill>
                <a:ea typeface="MS PGothic" panose="020B0600070205080204" pitchFamily="34" charset="-128"/>
              </a:rPr>
              <a:t>Bacterial metabolites as natural fungicides</a:t>
            </a:r>
            <a:endParaRPr lang="en-GB" altLang="it-IT" sz="2200" b="1" dirty="0">
              <a:solidFill>
                <a:srgbClr val="000000"/>
              </a:solidFill>
              <a:ea typeface="MS PGothic" panose="020B0600070205080204" pitchFamily="34" charset="-128"/>
            </a:endParaRPr>
          </a:p>
        </p:txBody>
      </p:sp>
    </p:spTree>
    <p:extLst>
      <p:ext uri="{BB962C8B-B14F-4D97-AF65-F5344CB8AC3E}">
        <p14:creationId xmlns:p14="http://schemas.microsoft.com/office/powerpoint/2010/main" val="42863936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46855"/>
            <a:ext cx="9144000" cy="1200329"/>
          </a:xfrm>
          <a:prstGeom prst="rect">
            <a:avLst/>
          </a:prstGeom>
          <a:noFill/>
        </p:spPr>
        <p:txBody>
          <a:bodyPr wrap="square" rtlCol="0">
            <a:spAutoFit/>
          </a:bodyPr>
          <a:lstStyle/>
          <a:p>
            <a:pPr algn="ctr"/>
            <a:r>
              <a:rPr lang="it-IT" sz="2400" b="1" dirty="0" err="1">
                <a:solidFill>
                  <a:srgbClr val="00B050"/>
                </a:solidFill>
                <a:latin typeface="Comic Sans MS" panose="030F0702030302020204" pitchFamily="66" charset="0"/>
              </a:rPr>
              <a:t>Antifungal</a:t>
            </a:r>
            <a:r>
              <a:rPr lang="it-IT" sz="2400" b="1" dirty="0">
                <a:solidFill>
                  <a:srgbClr val="00B050"/>
                </a:solidFill>
                <a:latin typeface="Comic Sans MS" panose="030F0702030302020204" pitchFamily="66" charset="0"/>
              </a:rPr>
              <a:t> </a:t>
            </a:r>
            <a:r>
              <a:rPr lang="it-IT" sz="2400" b="1" dirty="0" err="1">
                <a:solidFill>
                  <a:srgbClr val="00B050"/>
                </a:solidFill>
                <a:latin typeface="Comic Sans MS" panose="030F0702030302020204" pitchFamily="66" charset="0"/>
              </a:rPr>
              <a:t>metabolites</a:t>
            </a:r>
            <a:r>
              <a:rPr lang="it-IT" sz="2400" b="1" dirty="0">
                <a:solidFill>
                  <a:srgbClr val="00B050"/>
                </a:solidFill>
                <a:latin typeface="Comic Sans MS" panose="030F0702030302020204" pitchFamily="66" charset="0"/>
              </a:rPr>
              <a:t> from </a:t>
            </a:r>
          </a:p>
          <a:p>
            <a:pPr algn="ctr"/>
            <a:r>
              <a:rPr lang="it-IT" sz="2400" b="1" i="1" dirty="0" err="1" smtClean="0">
                <a:solidFill>
                  <a:srgbClr val="00B050"/>
                </a:solidFill>
                <a:latin typeface="Comic Sans MS" panose="030F0702030302020204" pitchFamily="66" charset="0"/>
              </a:rPr>
              <a:t>Pseudomonas</a:t>
            </a:r>
            <a:r>
              <a:rPr lang="it-IT" sz="2400" b="1" i="1" dirty="0" smtClean="0">
                <a:solidFill>
                  <a:srgbClr val="00B050"/>
                </a:solidFill>
                <a:latin typeface="Comic Sans MS" panose="030F0702030302020204" pitchFamily="66" charset="0"/>
              </a:rPr>
              <a:t> </a:t>
            </a:r>
            <a:r>
              <a:rPr lang="it-IT" sz="2400" b="1" i="1" dirty="0" err="1" smtClean="0">
                <a:solidFill>
                  <a:srgbClr val="00B050"/>
                </a:solidFill>
                <a:latin typeface="Comic Sans MS" panose="030F0702030302020204" pitchFamily="66" charset="0"/>
              </a:rPr>
              <a:t>donghuensis</a:t>
            </a:r>
            <a:r>
              <a:rPr lang="it-IT" sz="2400" b="1" i="1" dirty="0" smtClean="0">
                <a:solidFill>
                  <a:srgbClr val="00B050"/>
                </a:solidFill>
                <a:latin typeface="Comic Sans MS" panose="030F0702030302020204" pitchFamily="66" charset="0"/>
              </a:rPr>
              <a:t> </a:t>
            </a:r>
            <a:r>
              <a:rPr lang="it-IT" sz="2400" b="1" dirty="0">
                <a:solidFill>
                  <a:srgbClr val="00B050"/>
                </a:solidFill>
                <a:latin typeface="Comic Sans MS" panose="030F0702030302020204" pitchFamily="66" charset="0"/>
              </a:rPr>
              <a:t>(SVBP6</a:t>
            </a:r>
            <a:r>
              <a:rPr lang="it-IT" sz="2400" dirty="0">
                <a:solidFill>
                  <a:srgbClr val="00B050"/>
                </a:solidFill>
                <a:latin typeface="Comic Sans MS" panose="030F0702030302020204" pitchFamily="66" charset="0"/>
              </a:rPr>
              <a:t>)</a:t>
            </a:r>
            <a:br>
              <a:rPr lang="it-IT" sz="2400" dirty="0">
                <a:solidFill>
                  <a:srgbClr val="00B050"/>
                </a:solidFill>
                <a:latin typeface="Comic Sans MS" panose="030F0702030302020204" pitchFamily="66" charset="0"/>
              </a:rPr>
            </a:br>
            <a:endParaRPr lang="it-IT" sz="2400" dirty="0"/>
          </a:p>
        </p:txBody>
      </p:sp>
      <p:sp>
        <p:nvSpPr>
          <p:cNvPr id="5" name="CasellaDiTesto 4"/>
          <p:cNvSpPr txBox="1"/>
          <p:nvPr/>
        </p:nvSpPr>
        <p:spPr>
          <a:xfrm>
            <a:off x="431540" y="1247184"/>
            <a:ext cx="8280919" cy="923330"/>
          </a:xfrm>
          <a:prstGeom prst="rect">
            <a:avLst/>
          </a:prstGeom>
          <a:noFill/>
        </p:spPr>
        <p:txBody>
          <a:bodyPr wrap="square" rtlCol="0">
            <a:spAutoFit/>
          </a:bodyPr>
          <a:lstStyle/>
          <a:p>
            <a:pPr algn="just"/>
            <a:r>
              <a:rPr lang="en-US" b="1" dirty="0" smtClean="0">
                <a:latin typeface="Comic Sans MS" panose="030F0702030302020204" pitchFamily="66" charset="0"/>
              </a:rPr>
              <a:t>Il </a:t>
            </a:r>
            <a:r>
              <a:rPr lang="en-US" b="1" dirty="0" err="1" smtClean="0">
                <a:latin typeface="Comic Sans MS" panose="030F0702030302020204" pitchFamily="66" charset="0"/>
              </a:rPr>
              <a:t>batterio</a:t>
            </a:r>
            <a:r>
              <a:rPr lang="en-US" b="1" dirty="0" smtClean="0">
                <a:latin typeface="Comic Sans MS" panose="030F0702030302020204" pitchFamily="66" charset="0"/>
              </a:rPr>
              <a:t> </a:t>
            </a:r>
            <a:r>
              <a:rPr lang="en-US" b="1" i="1" dirty="0" smtClean="0">
                <a:solidFill>
                  <a:srgbClr val="00B050"/>
                </a:solidFill>
                <a:latin typeface="Comic Sans MS" panose="030F0702030302020204" pitchFamily="66" charset="0"/>
              </a:rPr>
              <a:t>Pseudomonas </a:t>
            </a:r>
            <a:r>
              <a:rPr lang="en-US" b="1" i="1" dirty="0" err="1" smtClean="0">
                <a:solidFill>
                  <a:srgbClr val="00B050"/>
                </a:solidFill>
                <a:latin typeface="Comic Sans MS" panose="030F0702030302020204" pitchFamily="66" charset="0"/>
              </a:rPr>
              <a:t>donghuensis</a:t>
            </a:r>
            <a:r>
              <a:rPr lang="en-US" b="1" i="1" dirty="0" smtClean="0">
                <a:solidFill>
                  <a:srgbClr val="00B050"/>
                </a:solidFill>
                <a:latin typeface="Comic Sans MS" panose="030F0702030302020204" pitchFamily="66" charset="0"/>
              </a:rPr>
              <a:t> </a:t>
            </a:r>
            <a:r>
              <a:rPr lang="en-US" b="1" dirty="0" smtClean="0">
                <a:latin typeface="Comic Sans MS" panose="030F0702030302020204" pitchFamily="66" charset="0"/>
              </a:rPr>
              <a:t>produce un </a:t>
            </a:r>
            <a:r>
              <a:rPr lang="en-US" b="1" dirty="0" err="1" smtClean="0">
                <a:latin typeface="Comic Sans MS" panose="030F0702030302020204" pitchFamily="66" charset="0"/>
              </a:rPr>
              <a:t>metabolita</a:t>
            </a:r>
            <a:r>
              <a:rPr lang="en-US" b="1" dirty="0">
                <a:latin typeface="Comic Sans MS" panose="030F0702030302020204" pitchFamily="66" charset="0"/>
              </a:rPr>
              <a:t> </a:t>
            </a:r>
            <a:r>
              <a:rPr lang="en-US" b="1" dirty="0" err="1" smtClean="0">
                <a:latin typeface="Comic Sans MS" panose="030F0702030302020204" pitchFamily="66" charset="0"/>
              </a:rPr>
              <a:t>estracellulare</a:t>
            </a:r>
            <a:r>
              <a:rPr lang="en-US" b="1" dirty="0" smtClean="0">
                <a:latin typeface="Comic Sans MS" panose="030F0702030302020204" pitchFamily="66" charset="0"/>
              </a:rPr>
              <a:t> </a:t>
            </a:r>
            <a:r>
              <a:rPr lang="en-US" b="1" dirty="0" err="1" smtClean="0">
                <a:latin typeface="Comic Sans MS" panose="030F0702030302020204" pitchFamily="66" charset="0"/>
              </a:rPr>
              <a:t>che</a:t>
            </a:r>
            <a:r>
              <a:rPr lang="en-US" b="1" dirty="0" smtClean="0">
                <a:latin typeface="Comic Sans MS" panose="030F0702030302020204" pitchFamily="66" charset="0"/>
              </a:rPr>
              <a:t> </a:t>
            </a:r>
            <a:r>
              <a:rPr lang="en-US" b="1" dirty="0" err="1" smtClean="0">
                <a:latin typeface="Comic Sans MS" panose="030F0702030302020204" pitchFamily="66" charset="0"/>
              </a:rPr>
              <a:t>dovrebbe</a:t>
            </a:r>
            <a:r>
              <a:rPr lang="en-US" b="1" dirty="0" smtClean="0">
                <a:latin typeface="Comic Sans MS" panose="030F0702030302020204" pitchFamily="66" charset="0"/>
              </a:rPr>
              <a:t> </a:t>
            </a:r>
            <a:r>
              <a:rPr lang="en-US" b="1" dirty="0" err="1" smtClean="0">
                <a:latin typeface="Comic Sans MS" panose="030F0702030302020204" pitchFamily="66" charset="0"/>
              </a:rPr>
              <a:t>essere</a:t>
            </a:r>
            <a:r>
              <a:rPr lang="en-US" b="1" dirty="0" smtClean="0">
                <a:latin typeface="Comic Sans MS" panose="030F0702030302020204" pitchFamily="66" charset="0"/>
              </a:rPr>
              <a:t> </a:t>
            </a:r>
            <a:r>
              <a:rPr lang="en-US" b="1" dirty="0" err="1" smtClean="0">
                <a:latin typeface="Comic Sans MS" panose="030F0702030302020204" pitchFamily="66" charset="0"/>
              </a:rPr>
              <a:t>correlato</a:t>
            </a:r>
            <a:r>
              <a:rPr lang="en-US" b="1" dirty="0" smtClean="0">
                <a:latin typeface="Comic Sans MS" panose="030F0702030302020204" pitchFamily="66" charset="0"/>
              </a:rPr>
              <a:t> al 7-hydroxytropolone</a:t>
            </a:r>
            <a:r>
              <a:rPr lang="en-US" b="1" dirty="0">
                <a:latin typeface="Comic Sans MS" panose="030F0702030302020204" pitchFamily="66" charset="0"/>
              </a:rPr>
              <a:t/>
            </a:r>
            <a:br>
              <a:rPr lang="en-US" b="1" dirty="0">
                <a:latin typeface="Comic Sans MS" panose="030F0702030302020204" pitchFamily="66" charset="0"/>
              </a:rPr>
            </a:br>
            <a:endParaRPr lang="it-IT" b="1" dirty="0">
              <a:latin typeface="Comic Sans MS" panose="030F0702030302020204" pitchFamily="66" charset="0"/>
            </a:endParaRPr>
          </a:p>
        </p:txBody>
      </p:sp>
      <p:graphicFrame>
        <p:nvGraphicFramePr>
          <p:cNvPr id="6" name="Oggetto 5"/>
          <p:cNvGraphicFramePr>
            <a:graphicFrameLocks noChangeAspect="1"/>
          </p:cNvGraphicFramePr>
          <p:nvPr>
            <p:extLst>
              <p:ext uri="{D42A27DB-BD31-4B8C-83A1-F6EECF244321}">
                <p14:modId xmlns:p14="http://schemas.microsoft.com/office/powerpoint/2010/main" val="1809052420"/>
              </p:ext>
            </p:extLst>
          </p:nvPr>
        </p:nvGraphicFramePr>
        <p:xfrm>
          <a:off x="646448" y="2140899"/>
          <a:ext cx="1670050" cy="1609725"/>
        </p:xfrm>
        <a:graphic>
          <a:graphicData uri="http://schemas.openxmlformats.org/presentationml/2006/ole">
            <mc:AlternateContent xmlns:mc="http://schemas.openxmlformats.org/markup-compatibility/2006">
              <mc:Choice xmlns:v="urn:schemas-microsoft-com:vml" Requires="v">
                <p:oleObj spid="_x0000_s3139" name="CS ChemDraw Drawing" r:id="rId3" imgW="1669320" imgH="1609200" progId="ChemDraw.Document.6.0">
                  <p:embed/>
                </p:oleObj>
              </mc:Choice>
              <mc:Fallback>
                <p:oleObj name="CS ChemDraw Drawing" r:id="rId3" imgW="1669320" imgH="1609200" progId="ChemDraw.Document.6.0">
                  <p:embed/>
                  <p:pic>
                    <p:nvPicPr>
                      <p:cNvPr id="0" name=""/>
                      <p:cNvPicPr/>
                      <p:nvPr/>
                    </p:nvPicPr>
                    <p:blipFill>
                      <a:blip r:embed="rId4"/>
                      <a:stretch>
                        <a:fillRect/>
                      </a:stretch>
                    </p:blipFill>
                    <p:spPr>
                      <a:xfrm>
                        <a:off x="646448" y="2140899"/>
                        <a:ext cx="1670050" cy="1609725"/>
                      </a:xfrm>
                      <a:prstGeom prst="rect">
                        <a:avLst/>
                      </a:prstGeom>
                    </p:spPr>
                  </p:pic>
                </p:oleObj>
              </mc:Fallback>
            </mc:AlternateContent>
          </a:graphicData>
        </a:graphic>
      </p:graphicFrame>
      <p:sp>
        <p:nvSpPr>
          <p:cNvPr id="9" name="CasellaDiTesto 8"/>
          <p:cNvSpPr txBox="1"/>
          <p:nvPr/>
        </p:nvSpPr>
        <p:spPr>
          <a:xfrm>
            <a:off x="405490" y="4149080"/>
            <a:ext cx="8280920" cy="1754326"/>
          </a:xfrm>
          <a:prstGeom prst="rect">
            <a:avLst/>
          </a:prstGeom>
          <a:noFill/>
        </p:spPr>
        <p:txBody>
          <a:bodyPr wrap="square" rtlCol="0">
            <a:spAutoFit/>
          </a:bodyPr>
          <a:lstStyle/>
          <a:p>
            <a:pPr algn="just"/>
            <a:r>
              <a:rPr lang="it-IT" b="1" dirty="0" smtClean="0">
                <a:latin typeface="Comic Sans MS" panose="030F0702030302020204" pitchFamily="66" charset="0"/>
              </a:rPr>
              <a:t>Preso l’Università di Quilmes hanno batteri che </a:t>
            </a:r>
            <a:r>
              <a:rPr lang="it-IT" b="1" dirty="0" err="1" smtClean="0">
                <a:latin typeface="Comic Sans MS" panose="030F0702030302020204" pitchFamily="66" charset="0"/>
              </a:rPr>
              <a:t>possegono</a:t>
            </a:r>
            <a:r>
              <a:rPr lang="it-IT" b="1" dirty="0" smtClean="0">
                <a:latin typeface="Comic Sans MS" panose="030F0702030302020204" pitchFamily="66" charset="0"/>
              </a:rPr>
              <a:t>, come quello in studio l’operone, che </a:t>
            </a:r>
            <a:r>
              <a:rPr lang="it-IT" b="1" dirty="0" err="1" smtClean="0">
                <a:latin typeface="Comic Sans MS" panose="030F0702030302020204" pitchFamily="66" charset="0"/>
              </a:rPr>
              <a:t>biosintetizza</a:t>
            </a:r>
            <a:r>
              <a:rPr lang="it-IT" b="1" dirty="0" smtClean="0">
                <a:latin typeface="Comic Sans MS" panose="030F0702030302020204" pitchFamily="66" charset="0"/>
              </a:rPr>
              <a:t> il 7-hydroxytropolone.</a:t>
            </a:r>
          </a:p>
          <a:p>
            <a:pPr algn="just"/>
            <a:r>
              <a:rPr lang="it-IT" b="1" dirty="0" smtClean="0">
                <a:latin typeface="Comic Sans MS" panose="030F0702030302020204" pitchFamily="66" charset="0"/>
              </a:rPr>
              <a:t>Quindi invieranno al DSC-UNINA un estratto organico grezzo del filtrato colturale del batterio </a:t>
            </a:r>
            <a:r>
              <a:rPr lang="it-IT" b="1" dirty="0" err="1" smtClean="0">
                <a:latin typeface="Comic Sans MS" panose="030F0702030302020204" pitchFamily="66" charset="0"/>
              </a:rPr>
              <a:t>contentente</a:t>
            </a:r>
            <a:r>
              <a:rPr lang="it-IT" b="1" dirty="0" smtClean="0">
                <a:latin typeface="Comic Sans MS" panose="030F0702030302020204" pitchFamily="66" charset="0"/>
              </a:rPr>
              <a:t> il metabolita da caratterizzare con metodi spettroscopici (IR, UV, NMR, MS X-</a:t>
            </a:r>
            <a:r>
              <a:rPr lang="it-IT" b="1" dirty="0" err="1" smtClean="0">
                <a:latin typeface="Comic Sans MS" panose="030F0702030302020204" pitchFamily="66" charset="0"/>
              </a:rPr>
              <a:t>Ray</a:t>
            </a:r>
            <a:r>
              <a:rPr lang="it-IT" b="1" dirty="0" smtClean="0">
                <a:latin typeface="Comic Sans MS" panose="030F0702030302020204" pitchFamily="66" charset="0"/>
              </a:rPr>
              <a:t>) </a:t>
            </a:r>
            <a:r>
              <a:rPr lang="it-IT" b="1" dirty="0" err="1" smtClean="0">
                <a:latin typeface="Comic Sans MS" panose="030F0702030302020204" pitchFamily="66" charset="0"/>
              </a:rPr>
              <a:t>chiropttici</a:t>
            </a:r>
            <a:r>
              <a:rPr lang="it-IT" b="1" dirty="0" smtClean="0">
                <a:latin typeface="Comic Sans MS" panose="030F0702030302020204" pitchFamily="66" charset="0"/>
              </a:rPr>
              <a:t> (ORD, ECD, VCD) e computazionali</a:t>
            </a:r>
            <a:endParaRPr lang="it-IT" b="1" dirty="0">
              <a:latin typeface="Comic Sans MS" panose="030F0702030302020204" pitchFamily="66" charset="0"/>
            </a:endParaRPr>
          </a:p>
        </p:txBody>
      </p:sp>
      <p:sp>
        <p:nvSpPr>
          <p:cNvPr id="2" name="Rettangolo 1"/>
          <p:cNvSpPr/>
          <p:nvPr/>
        </p:nvSpPr>
        <p:spPr>
          <a:xfrm>
            <a:off x="611560" y="6309320"/>
            <a:ext cx="2026517" cy="369332"/>
          </a:xfrm>
          <a:prstGeom prst="rect">
            <a:avLst/>
          </a:prstGeom>
        </p:spPr>
        <p:txBody>
          <a:bodyPr wrap="none">
            <a:spAutoFit/>
          </a:bodyPr>
          <a:lstStyle/>
          <a:p>
            <a:r>
              <a:rPr lang="it-IT" b="1" dirty="0">
                <a:solidFill>
                  <a:srgbClr val="00B050"/>
                </a:solidFill>
                <a:latin typeface="Comic Sans MS" panose="030F0702030302020204" pitchFamily="66" charset="0"/>
              </a:rPr>
              <a:t>work in progress</a:t>
            </a:r>
          </a:p>
        </p:txBody>
      </p:sp>
      <p:pic>
        <p:nvPicPr>
          <p:cNvPr id="3133" name="Picture 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2130422"/>
            <a:ext cx="4824536" cy="175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7132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395536" y="219998"/>
            <a:ext cx="7848872" cy="369332"/>
          </a:xfrm>
          <a:prstGeom prst="rect">
            <a:avLst/>
          </a:prstGeom>
          <a:noFill/>
        </p:spPr>
        <p:txBody>
          <a:bodyPr wrap="square" rtlCol="0">
            <a:spAutoFit/>
          </a:bodyPr>
          <a:lstStyle/>
          <a:p>
            <a:r>
              <a:rPr lang="it-IT" b="1" dirty="0" smtClean="0">
                <a:solidFill>
                  <a:srgbClr val="00B050"/>
                </a:solidFill>
                <a:latin typeface="Comic Sans MS" panose="030F0702030302020204" pitchFamily="66" charset="0"/>
              </a:rPr>
              <a:t>9 maggio  2018:  Visita all’Azienda </a:t>
            </a:r>
            <a:r>
              <a:rPr lang="it-IT" b="1" dirty="0" err="1" smtClean="0">
                <a:solidFill>
                  <a:srgbClr val="00B050"/>
                </a:solidFill>
                <a:latin typeface="Comic Sans MS" panose="030F0702030302020204" pitchFamily="66" charset="0"/>
              </a:rPr>
              <a:t>Rizobacter</a:t>
            </a:r>
            <a:r>
              <a:rPr lang="it-IT" b="1" dirty="0" smtClean="0">
                <a:solidFill>
                  <a:srgbClr val="00B050"/>
                </a:solidFill>
                <a:latin typeface="Comic Sans MS" panose="030F0702030302020204" pitchFamily="66" charset="0"/>
              </a:rPr>
              <a:t>, </a:t>
            </a:r>
            <a:r>
              <a:rPr lang="it-IT" b="1" dirty="0" err="1" smtClean="0">
                <a:solidFill>
                  <a:srgbClr val="00B050"/>
                </a:solidFill>
                <a:latin typeface="Comic Sans MS" panose="030F0702030302020204" pitchFamily="66" charset="0"/>
              </a:rPr>
              <a:t>Pergamino</a:t>
            </a:r>
            <a:r>
              <a:rPr lang="it-IT" b="1" dirty="0" smtClean="0">
                <a:solidFill>
                  <a:srgbClr val="00B050"/>
                </a:solidFill>
                <a:latin typeface="Comic Sans MS" panose="030F0702030302020204" pitchFamily="66" charset="0"/>
              </a:rPr>
              <a:t> (Rosario)   </a:t>
            </a: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2708920"/>
            <a:ext cx="3025815" cy="3025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179512" y="2420888"/>
            <a:ext cx="5170884" cy="4247317"/>
          </a:xfrm>
          <a:prstGeom prst="rect">
            <a:avLst/>
          </a:prstGeom>
          <a:noFill/>
        </p:spPr>
        <p:txBody>
          <a:bodyPr wrap="square" rtlCol="0">
            <a:spAutoFit/>
          </a:bodyPr>
          <a:lstStyle/>
          <a:p>
            <a:pPr algn="just"/>
            <a:r>
              <a:rPr lang="it-IT" b="1" dirty="0">
                <a:latin typeface="Comic Sans MS" panose="030F0702030302020204" pitchFamily="66" charset="0"/>
              </a:rPr>
              <a:t>L'innovazione è nella </a:t>
            </a:r>
            <a:r>
              <a:rPr lang="it-IT" b="1" dirty="0" smtClean="0">
                <a:latin typeface="Comic Sans MS" panose="030F0702030302020204" pitchFamily="66" charset="0"/>
              </a:rPr>
              <a:t>essenza di </a:t>
            </a:r>
            <a:r>
              <a:rPr lang="it-IT" b="1" dirty="0" err="1" smtClean="0">
                <a:solidFill>
                  <a:srgbClr val="00B050"/>
                </a:solidFill>
                <a:latin typeface="Comic Sans MS" panose="030F0702030302020204" pitchFamily="66" charset="0"/>
              </a:rPr>
              <a:t>Rizobacter</a:t>
            </a:r>
            <a:endParaRPr lang="it-IT" b="1" dirty="0">
              <a:solidFill>
                <a:srgbClr val="00B050"/>
              </a:solidFill>
              <a:latin typeface="Comic Sans MS" panose="030F0702030302020204" pitchFamily="66" charset="0"/>
            </a:endParaRPr>
          </a:p>
          <a:p>
            <a:pPr marL="285750" indent="-285750" algn="just">
              <a:buClr>
                <a:srgbClr val="00B050"/>
              </a:buClr>
              <a:buFont typeface="Wingdings" pitchFamily="2" charset="2"/>
              <a:buChar char="v"/>
            </a:pPr>
            <a:r>
              <a:rPr lang="it-IT" b="1" dirty="0">
                <a:latin typeface="Comic Sans MS" panose="030F0702030302020204" pitchFamily="66" charset="0"/>
              </a:rPr>
              <a:t>Innovare con obiettivi chiari, pensando a coloro che </a:t>
            </a:r>
            <a:r>
              <a:rPr lang="it-IT" b="1" dirty="0" smtClean="0">
                <a:latin typeface="Comic Sans MS" panose="030F0702030302020204" pitchFamily="66" charset="0"/>
              </a:rPr>
              <a:t>seminano. </a:t>
            </a:r>
          </a:p>
          <a:p>
            <a:pPr marL="285750" indent="-285750" algn="just">
              <a:buClr>
                <a:srgbClr val="00B050"/>
              </a:buClr>
              <a:buFont typeface="Wingdings" pitchFamily="2" charset="2"/>
              <a:buChar char="v"/>
            </a:pPr>
            <a:r>
              <a:rPr lang="it-IT" b="1" dirty="0" smtClean="0">
                <a:latin typeface="Comic Sans MS" panose="030F0702030302020204" pitchFamily="66" charset="0"/>
              </a:rPr>
              <a:t>Innovare </a:t>
            </a:r>
            <a:r>
              <a:rPr lang="it-IT" b="1" dirty="0">
                <a:latin typeface="Comic Sans MS" panose="030F0702030302020204" pitchFamily="66" charset="0"/>
              </a:rPr>
              <a:t>in vista di un'agricoltura più sostenibile, in grado di articolare la necessità di aumentare le rese con la cura del nostro ambiente.</a:t>
            </a:r>
          </a:p>
          <a:p>
            <a:pPr algn="just"/>
            <a:r>
              <a:rPr lang="it-IT" b="1" dirty="0" smtClean="0">
                <a:latin typeface="Comic Sans MS" panose="030F0702030302020204" pitchFamily="66" charset="0"/>
              </a:rPr>
              <a:t>Dal </a:t>
            </a:r>
            <a:r>
              <a:rPr lang="it-IT" b="1" dirty="0">
                <a:latin typeface="Comic Sans MS" panose="030F0702030302020204" pitchFamily="66" charset="0"/>
              </a:rPr>
              <a:t>1977 </a:t>
            </a:r>
            <a:r>
              <a:rPr lang="it-IT" b="1" dirty="0" smtClean="0">
                <a:latin typeface="Comic Sans MS" panose="030F0702030302020204" pitchFamily="66" charset="0"/>
              </a:rPr>
              <a:t>è </a:t>
            </a:r>
            <a:r>
              <a:rPr lang="it-IT" b="1" dirty="0">
                <a:latin typeface="Comic Sans MS" panose="030F0702030302020204" pitchFamily="66" charset="0"/>
              </a:rPr>
              <a:t>sul mercato e oggi </a:t>
            </a:r>
            <a:r>
              <a:rPr lang="it-IT" b="1" dirty="0" smtClean="0">
                <a:latin typeface="Comic Sans MS" panose="030F0702030302020204" pitchFamily="66" charset="0"/>
              </a:rPr>
              <a:t>è una azienda un'azienda </a:t>
            </a:r>
            <a:r>
              <a:rPr lang="it-IT" b="1" dirty="0">
                <a:latin typeface="Comic Sans MS" panose="030F0702030302020204" pitchFamily="66" charset="0"/>
              </a:rPr>
              <a:t>argentina, leader mondiale nella ricerca e nello sviluppo di prodotti microbiologici </a:t>
            </a:r>
            <a:r>
              <a:rPr lang="it-IT" b="1" dirty="0" smtClean="0">
                <a:latin typeface="Comic Sans MS" panose="030F0702030302020204" pitchFamily="66" charset="0"/>
              </a:rPr>
              <a:t>applicati all'agricoltura</a:t>
            </a:r>
            <a:r>
              <a:rPr lang="it-IT" b="1" dirty="0">
                <a:latin typeface="Comic Sans MS" panose="030F0702030302020204" pitchFamily="66" charset="0"/>
              </a:rPr>
              <a:t>.</a:t>
            </a:r>
          </a:p>
          <a:p>
            <a:pPr algn="just"/>
            <a:r>
              <a:rPr lang="it-IT" b="1" dirty="0" smtClean="0">
                <a:latin typeface="Comic Sans MS" panose="030F0702030302020204" pitchFamily="66" charset="0"/>
              </a:rPr>
              <a:t>L’impegno di </a:t>
            </a:r>
            <a:r>
              <a:rPr lang="it-IT" b="1" dirty="0" err="1" smtClean="0">
                <a:latin typeface="Comic Sans MS" panose="030F0702030302020204" pitchFamily="66" charset="0"/>
              </a:rPr>
              <a:t>Rizobacter</a:t>
            </a:r>
            <a:r>
              <a:rPr lang="it-IT" b="1" dirty="0" smtClean="0">
                <a:latin typeface="Comic Sans MS" panose="030F0702030302020204" pitchFamily="66" charset="0"/>
              </a:rPr>
              <a:t> è fornire </a:t>
            </a:r>
            <a:r>
              <a:rPr lang="it-IT" b="1" dirty="0">
                <a:latin typeface="Comic Sans MS" panose="030F0702030302020204" pitchFamily="66" charset="0"/>
              </a:rPr>
              <a:t>le migliori risorse per sviluppare soluzioni tecnologiche volte a migliorare il processo di </a:t>
            </a:r>
            <a:r>
              <a:rPr lang="it-IT" b="1" dirty="0" err="1">
                <a:latin typeface="Comic Sans MS" panose="030F0702030302020204" pitchFamily="66" charset="0"/>
              </a:rPr>
              <a:t>pre</a:t>
            </a:r>
            <a:r>
              <a:rPr lang="it-IT" b="1" dirty="0">
                <a:latin typeface="Comic Sans MS" panose="030F0702030302020204" pitchFamily="66" charset="0"/>
              </a:rPr>
              <a:t>-semina promuovendo pratiche agricole sostenibili.</a:t>
            </a:r>
          </a:p>
        </p:txBody>
      </p:sp>
      <p:sp>
        <p:nvSpPr>
          <p:cNvPr id="9" name="Segnaposto contenuto 2"/>
          <p:cNvSpPr>
            <a:spLocks noGrp="1"/>
          </p:cNvSpPr>
          <p:nvPr>
            <p:ph idx="1"/>
          </p:nvPr>
        </p:nvSpPr>
        <p:spPr>
          <a:xfrm>
            <a:off x="179512" y="768656"/>
            <a:ext cx="8604448" cy="4525963"/>
          </a:xfrm>
        </p:spPr>
        <p:txBody>
          <a:bodyPr>
            <a:normAutofit/>
          </a:bodyPr>
          <a:lstStyle/>
          <a:p>
            <a:pPr marL="0" indent="0" algn="just">
              <a:buNone/>
            </a:pPr>
            <a:r>
              <a:rPr lang="it-IT" sz="1800" b="1" dirty="0">
                <a:latin typeface="Comic Sans MS" panose="030F0702030302020204" pitchFamily="66" charset="0"/>
              </a:rPr>
              <a:t>L</a:t>
            </a:r>
            <a:r>
              <a:rPr lang="it-IT" sz="1800" b="1" dirty="0" smtClean="0">
                <a:latin typeface="Comic Sans MS" panose="030F0702030302020204" pitchFamily="66" charset="0"/>
              </a:rPr>
              <a:t>a </a:t>
            </a:r>
            <a:r>
              <a:rPr lang="it-IT" sz="1800" b="1" dirty="0" err="1" smtClean="0">
                <a:solidFill>
                  <a:srgbClr val="00B050"/>
                </a:solidFill>
                <a:latin typeface="Comic Sans MS" panose="030F0702030302020204" pitchFamily="66" charset="0"/>
              </a:rPr>
              <a:t>Rizobacter</a:t>
            </a:r>
            <a:r>
              <a:rPr lang="it-IT" sz="1800" b="1" dirty="0" smtClean="0">
                <a:solidFill>
                  <a:srgbClr val="00B050"/>
                </a:solidFill>
                <a:latin typeface="Comic Sans MS" panose="030F0702030302020204" pitchFamily="66" charset="0"/>
              </a:rPr>
              <a:t> </a:t>
            </a:r>
            <a:r>
              <a:rPr lang="it-IT" sz="1800" b="1" dirty="0" smtClean="0">
                <a:latin typeface="Comic Sans MS" panose="030F0702030302020204" pitchFamily="66" charset="0"/>
              </a:rPr>
              <a:t>è un importante </a:t>
            </a:r>
            <a:r>
              <a:rPr lang="it-IT" sz="1800" b="1" dirty="0">
                <a:latin typeface="Comic Sans MS" panose="030F0702030302020204" pitchFamily="66" charset="0"/>
              </a:rPr>
              <a:t>azienda in campo agrochimico interessata a input biologici in agricoltura in Argentina con sede a </a:t>
            </a:r>
            <a:r>
              <a:rPr lang="it-IT" sz="1800" b="1" dirty="0" err="1">
                <a:latin typeface="Comic Sans MS" panose="030F0702030302020204" pitchFamily="66" charset="0"/>
              </a:rPr>
              <a:t>Pergamino</a:t>
            </a:r>
            <a:r>
              <a:rPr lang="it-IT" sz="1800" b="1" dirty="0">
                <a:latin typeface="Comic Sans MS" panose="030F0702030302020204" pitchFamily="66" charset="0"/>
              </a:rPr>
              <a:t> (Rosario). </a:t>
            </a:r>
            <a:r>
              <a:rPr lang="it-IT" sz="1800" b="1" dirty="0" smtClean="0">
                <a:latin typeface="Comic Sans MS" panose="030F0702030302020204" pitchFamily="66" charset="0"/>
              </a:rPr>
              <a:t>L’azienda è essenzialmente  proiettata a produrre semi di </a:t>
            </a:r>
            <a:r>
              <a:rPr lang="it-IT" sz="1800" b="1" dirty="0" err="1" smtClean="0">
                <a:latin typeface="Comic Sans MS" panose="030F0702030302020204" pitchFamily="66" charset="0"/>
              </a:rPr>
              <a:t>soya</a:t>
            </a:r>
            <a:r>
              <a:rPr lang="it-IT" sz="1800" b="1" dirty="0" smtClean="0">
                <a:latin typeface="Comic Sans MS" panose="030F0702030302020204" pitchFamily="66" charset="0"/>
              </a:rPr>
              <a:t> e cereali resistenti a vari stress biotici </a:t>
            </a:r>
          </a:p>
          <a:p>
            <a:pPr marL="0" indent="0">
              <a:buNone/>
            </a:pPr>
            <a:endParaRPr lang="it-IT" sz="1800" dirty="0">
              <a:solidFill>
                <a:srgbClr val="00B050"/>
              </a:solidFill>
            </a:endParaRPr>
          </a:p>
        </p:txBody>
      </p:sp>
    </p:spTree>
    <p:extLst>
      <p:ext uri="{BB962C8B-B14F-4D97-AF65-F5344CB8AC3E}">
        <p14:creationId xmlns:p14="http://schemas.microsoft.com/office/powerpoint/2010/main" val="3452795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3528" y="828598"/>
            <a:ext cx="8352928" cy="1200329"/>
          </a:xfrm>
          <a:prstGeom prst="rect">
            <a:avLst/>
          </a:prstGeom>
          <a:noFill/>
        </p:spPr>
        <p:txBody>
          <a:bodyPr wrap="square" rtlCol="0">
            <a:spAutoFit/>
          </a:bodyPr>
          <a:lstStyle/>
          <a:p>
            <a:pPr algn="just"/>
            <a:r>
              <a:rPr lang="it-IT" b="1" dirty="0">
                <a:latin typeface="Comic Sans MS" panose="030F0702030302020204" pitchFamily="66" charset="0"/>
              </a:rPr>
              <a:t>Nella stessa giornata </a:t>
            </a:r>
            <a:r>
              <a:rPr lang="it-IT" b="1" dirty="0" smtClean="0">
                <a:latin typeface="Comic Sans MS" panose="030F0702030302020204" pitchFamily="66" charset="0"/>
              </a:rPr>
              <a:t>Il Prof. Evidente ed il Dott. </a:t>
            </a:r>
            <a:r>
              <a:rPr lang="it-IT" b="1" dirty="0" err="1" smtClean="0">
                <a:latin typeface="Comic Sans MS" panose="030F0702030302020204" pitchFamily="66" charset="0"/>
              </a:rPr>
              <a:t>Reveglia</a:t>
            </a:r>
            <a:r>
              <a:rPr lang="it-IT" b="1" dirty="0" smtClean="0">
                <a:latin typeface="Comic Sans MS" panose="030F0702030302020204" pitchFamily="66" charset="0"/>
              </a:rPr>
              <a:t> hanno </a:t>
            </a:r>
            <a:r>
              <a:rPr lang="it-IT" b="1" dirty="0">
                <a:latin typeface="Comic Sans MS" panose="030F0702030302020204" pitchFamily="66" charset="0"/>
              </a:rPr>
              <a:t>incontrato la Dr. Mercedes </a:t>
            </a:r>
            <a:r>
              <a:rPr lang="it-IT" b="1" dirty="0" err="1">
                <a:latin typeface="Comic Sans MS" panose="030F0702030302020204" pitchFamily="66" charset="0"/>
              </a:rPr>
              <a:t>Scandiani</a:t>
            </a:r>
            <a:r>
              <a:rPr lang="it-IT" b="1" dirty="0">
                <a:latin typeface="Comic Sans MS" panose="030F0702030302020204" pitchFamily="66" charset="0"/>
              </a:rPr>
              <a:t>, Presidente della Società di Patologia Vegetale Argentina e consulente di Università, centri di ricerca ed industrie del settore</a:t>
            </a:r>
            <a:r>
              <a:rPr lang="it-IT" b="1" dirty="0" smtClean="0">
                <a:latin typeface="Comic Sans MS" panose="030F0702030302020204" pitchFamily="66" charset="0"/>
              </a:rPr>
              <a:t>.</a:t>
            </a:r>
            <a:endParaRPr lang="it-IT" b="1" dirty="0">
              <a:latin typeface="Comic Sans MS" panose="030F0702030302020204" pitchFamily="66" charset="0"/>
            </a:endParaRPr>
          </a:p>
        </p:txBody>
      </p:sp>
    </p:spTree>
    <p:extLst>
      <p:ext uri="{BB962C8B-B14F-4D97-AF65-F5344CB8AC3E}">
        <p14:creationId xmlns:p14="http://schemas.microsoft.com/office/powerpoint/2010/main" val="3486364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
          <p:cNvGrpSpPr>
            <a:grpSpLocks/>
          </p:cNvGrpSpPr>
          <p:nvPr/>
        </p:nvGrpSpPr>
        <p:grpSpPr bwMode="auto">
          <a:xfrm>
            <a:off x="1403648" y="692696"/>
            <a:ext cx="5838825" cy="942975"/>
            <a:chOff x="0" y="0"/>
            <a:chExt cx="58388" cy="9429"/>
          </a:xfrm>
        </p:grpSpPr>
        <p:pic>
          <p:nvPicPr>
            <p:cNvPr id="3" name="Immagine 1" descr="OECD_TEXT_10cm"/>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051" cy="838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2" descr="The Rockefeller Foundation - Bellagio Study and Conference Center"/>
            <p:cNvPicPr>
              <a:picLocks noChangeAspect="1"/>
            </p:cNvPicPr>
            <p:nvPr/>
          </p:nvPicPr>
          <p:blipFill>
            <a:blip r:embed="rId3">
              <a:extLst>
                <a:ext uri="{28A0092B-C50C-407E-A947-70E740481C1C}">
                  <a14:useLocalDpi xmlns:a14="http://schemas.microsoft.com/office/drawing/2010/main" val="0"/>
                </a:ext>
              </a:extLst>
            </a:blip>
            <a:srcRect l="6168" t="26962" r="8441" b="28113"/>
            <a:stretch>
              <a:fillRect/>
            </a:stretch>
          </p:blipFill>
          <p:spPr bwMode="auto">
            <a:xfrm>
              <a:off x="33337" y="95"/>
              <a:ext cx="25051" cy="9334"/>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5" name="Tabella 4"/>
          <p:cNvGraphicFramePr>
            <a:graphicFrameLocks noGrp="1"/>
          </p:cNvGraphicFramePr>
          <p:nvPr>
            <p:extLst>
              <p:ext uri="{D42A27DB-BD31-4B8C-83A1-F6EECF244321}">
                <p14:modId xmlns:p14="http://schemas.microsoft.com/office/powerpoint/2010/main" val="2282089155"/>
              </p:ext>
            </p:extLst>
          </p:nvPr>
        </p:nvGraphicFramePr>
        <p:xfrm>
          <a:off x="467544" y="2204864"/>
          <a:ext cx="8352928" cy="1296144"/>
        </p:xfrm>
        <a:graphic>
          <a:graphicData uri="http://schemas.openxmlformats.org/drawingml/2006/table">
            <a:tbl>
              <a:tblPr firstRow="1" firstCol="1" bandRow="1">
                <a:tableStyleId>{5C22544A-7EE6-4342-B048-85BDC9FD1C3A}</a:tableStyleId>
              </a:tblPr>
              <a:tblGrid>
                <a:gridCol w="8352928">
                  <a:extLst>
                    <a:ext uri="{9D8B030D-6E8A-4147-A177-3AD203B41FA5}">
                      <a16:colId xmlns:a16="http://schemas.microsoft.com/office/drawing/2014/main" val="2432762591"/>
                    </a:ext>
                  </a:extLst>
                </a:gridCol>
              </a:tblGrid>
              <a:tr h="1296144">
                <a:tc>
                  <a:txBody>
                    <a:bodyPr/>
                    <a:lstStyle/>
                    <a:p>
                      <a:pPr algn="ctr">
                        <a:lnSpc>
                          <a:spcPct val="150000"/>
                        </a:lnSpc>
                        <a:spcAft>
                          <a:spcPts val="0"/>
                        </a:spcAft>
                        <a:tabLst>
                          <a:tab pos="540385" algn="l"/>
                          <a:tab pos="756285" algn="l"/>
                          <a:tab pos="972185" algn="l"/>
                          <a:tab pos="540385" algn="l"/>
                          <a:tab pos="756285" algn="l"/>
                          <a:tab pos="972185" algn="l"/>
                          <a:tab pos="3657600" algn="l"/>
                        </a:tabLst>
                      </a:pPr>
                      <a:r>
                        <a:rPr lang="en-GB" sz="2000" dirty="0">
                          <a:effectLst/>
                        </a:rPr>
                        <a:t>Natural products in pest management:</a:t>
                      </a:r>
                      <a:endParaRPr lang="it-IT" sz="2000" dirty="0">
                        <a:effectLst/>
                      </a:endParaRPr>
                    </a:p>
                    <a:p>
                      <a:pPr algn="ctr">
                        <a:lnSpc>
                          <a:spcPct val="150000"/>
                        </a:lnSpc>
                        <a:spcAft>
                          <a:spcPts val="0"/>
                        </a:spcAft>
                        <a:tabLst>
                          <a:tab pos="540385" algn="l"/>
                          <a:tab pos="756285" algn="l"/>
                          <a:tab pos="972185" algn="l"/>
                          <a:tab pos="540385" algn="l"/>
                          <a:tab pos="756285" algn="l"/>
                          <a:tab pos="972185" algn="l"/>
                          <a:tab pos="3657600" algn="l"/>
                        </a:tabLst>
                      </a:pPr>
                      <a:r>
                        <a:rPr lang="en-GB" sz="2000" dirty="0">
                          <a:effectLst/>
                        </a:rPr>
                        <a:t>Innovative approaches for increasing their use</a:t>
                      </a:r>
                      <a:endParaRPr lang="it-IT" sz="2000" dirty="0">
                        <a:effectLst/>
                        <a:latin typeface="Times" panose="02020603050405020304" pitchFamily="18" charset="0"/>
                        <a:ea typeface="Times New Roman" panose="02020603050405020304" pitchFamily="18" charset="0"/>
                        <a:cs typeface="Times New Roman" panose="02020603050405020304" pitchFamily="18" charset="0"/>
                      </a:endParaRPr>
                    </a:p>
                  </a:txBody>
                  <a:tcPr marL="47457" marR="47457" marT="63090" marB="63090" anchor="ctr">
                    <a:solidFill>
                      <a:srgbClr val="00B050"/>
                    </a:solidFill>
                  </a:tcPr>
                </a:tc>
                <a:extLst>
                  <a:ext uri="{0D108BD9-81ED-4DB2-BD59-A6C34878D82A}">
                    <a16:rowId xmlns:a16="http://schemas.microsoft.com/office/drawing/2014/main" val="3716364635"/>
                  </a:ext>
                </a:extLst>
              </a:tr>
            </a:tbl>
          </a:graphicData>
        </a:graphic>
      </p:graphicFrame>
      <p:sp>
        <p:nvSpPr>
          <p:cNvPr id="6" name="CasellaDiTesto 5"/>
          <p:cNvSpPr txBox="1"/>
          <p:nvPr/>
        </p:nvSpPr>
        <p:spPr>
          <a:xfrm>
            <a:off x="827584" y="3933056"/>
            <a:ext cx="7416824" cy="2031325"/>
          </a:xfrm>
          <a:prstGeom prst="rect">
            <a:avLst/>
          </a:prstGeom>
          <a:noFill/>
        </p:spPr>
        <p:txBody>
          <a:bodyPr wrap="square" rtlCol="0">
            <a:spAutoFit/>
          </a:bodyPr>
          <a:lstStyle/>
          <a:p>
            <a:pPr algn="ctr"/>
            <a:r>
              <a:rPr lang="en-GB" b="1" dirty="0"/>
              <a:t>Rockefeller Bellagio </a:t>
            </a:r>
            <a:r>
              <a:rPr lang="en-GB" b="1" dirty="0" err="1"/>
              <a:t>Center</a:t>
            </a:r>
            <a:r>
              <a:rPr lang="en-GB" b="1" dirty="0"/>
              <a:t> </a:t>
            </a:r>
            <a:endParaRPr lang="it-IT" dirty="0"/>
          </a:p>
          <a:p>
            <a:pPr algn="ctr"/>
            <a:r>
              <a:rPr lang="en-GB" b="1" dirty="0"/>
              <a:t> </a:t>
            </a:r>
            <a:endParaRPr lang="it-IT" dirty="0"/>
          </a:p>
          <a:p>
            <a:pPr algn="ctr"/>
            <a:r>
              <a:rPr lang="en-GB" b="1" dirty="0"/>
              <a:t>September 25-29, 2018</a:t>
            </a:r>
            <a:endParaRPr lang="it-IT" dirty="0"/>
          </a:p>
          <a:p>
            <a:pPr algn="ctr"/>
            <a:r>
              <a:rPr lang="en-GB" b="1" dirty="0"/>
              <a:t> </a:t>
            </a:r>
            <a:endParaRPr lang="it-IT" dirty="0"/>
          </a:p>
          <a:p>
            <a:pPr algn="ctr"/>
            <a:r>
              <a:rPr lang="it-IT" b="1" dirty="0"/>
              <a:t>Stephen Duke, Antonio Evidente and Maurizio </a:t>
            </a:r>
            <a:r>
              <a:rPr lang="it-IT" b="1" dirty="0" err="1"/>
              <a:t>Vurro</a:t>
            </a:r>
            <a:r>
              <a:rPr lang="it-IT" b="1" dirty="0"/>
              <a:t>, </a:t>
            </a:r>
            <a:r>
              <a:rPr lang="en-GB" b="1" dirty="0"/>
              <a:t>convenors</a:t>
            </a:r>
            <a:endParaRPr lang="it-IT" dirty="0"/>
          </a:p>
          <a:p>
            <a:pPr algn="ctr"/>
            <a:r>
              <a:rPr lang="it-IT" b="1" dirty="0"/>
              <a:t> </a:t>
            </a:r>
            <a:endParaRPr lang="it-IT" dirty="0"/>
          </a:p>
          <a:p>
            <a:endParaRPr lang="it-IT" dirty="0"/>
          </a:p>
        </p:txBody>
      </p:sp>
    </p:spTree>
    <p:extLst>
      <p:ext uri="{BB962C8B-B14F-4D97-AF65-F5344CB8AC3E}">
        <p14:creationId xmlns:p14="http://schemas.microsoft.com/office/powerpoint/2010/main" val="3096646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89876" y="967046"/>
            <a:ext cx="8064896" cy="1200329"/>
          </a:xfrm>
          <a:prstGeom prst="rect">
            <a:avLst/>
          </a:prstGeom>
          <a:noFill/>
        </p:spPr>
        <p:txBody>
          <a:bodyPr wrap="square" rtlCol="0">
            <a:spAutoFit/>
          </a:bodyPr>
          <a:lstStyle/>
          <a:p>
            <a:r>
              <a:rPr lang="it-IT" b="1" dirty="0"/>
              <a:t>Ore 12.15   Iniziative interuniversitarie con l’Argentina 2018: resoconto Workshop</a:t>
            </a:r>
          </a:p>
          <a:p>
            <a:r>
              <a:rPr lang="it-IT" b="1" dirty="0"/>
              <a:t>Coordinano: Laura </a:t>
            </a:r>
            <a:r>
              <a:rPr lang="it-IT" b="1" dirty="0" err="1"/>
              <a:t>Carranza</a:t>
            </a:r>
            <a:r>
              <a:rPr lang="it-IT" b="1" dirty="0"/>
              <a:t> (Università del Molise) e Fabio Caradonna (Università di Palermo)</a:t>
            </a:r>
          </a:p>
          <a:p>
            <a:r>
              <a:rPr lang="it-IT" b="1" dirty="0"/>
              <a:t> </a:t>
            </a:r>
            <a:endParaRPr lang="it-IT" dirty="0"/>
          </a:p>
        </p:txBody>
      </p:sp>
      <p:sp>
        <p:nvSpPr>
          <p:cNvPr id="2" name="CasellaDiTesto 1">
            <a:extLst>
              <a:ext uri="{FF2B5EF4-FFF2-40B4-BE49-F238E27FC236}">
                <a16:creationId xmlns:a16="http://schemas.microsoft.com/office/drawing/2014/main" id="{95BB2A78-326B-426D-8545-C38F6AF98B8A}"/>
              </a:ext>
            </a:extLst>
          </p:cNvPr>
          <p:cNvSpPr txBox="1"/>
          <p:nvPr/>
        </p:nvSpPr>
        <p:spPr>
          <a:xfrm>
            <a:off x="611560" y="2852936"/>
            <a:ext cx="7776864" cy="2554545"/>
          </a:xfrm>
          <a:prstGeom prst="rect">
            <a:avLst/>
          </a:prstGeom>
          <a:noFill/>
        </p:spPr>
        <p:txBody>
          <a:bodyPr wrap="square" rtlCol="0">
            <a:spAutoFit/>
          </a:bodyPr>
          <a:lstStyle/>
          <a:p>
            <a:r>
              <a:rPr lang="it-IT" sz="2000" b="1" dirty="0">
                <a:solidFill>
                  <a:srgbClr val="00B050"/>
                </a:solidFill>
                <a:latin typeface="Comic Sans MS" panose="030F0702030302020204" pitchFamily="66" charset="0"/>
              </a:rPr>
              <a:t>Fungicidi microbici o vegetali per il controllo patogeni di importanti colture cerealicole e leguminose in Argentina</a:t>
            </a:r>
          </a:p>
          <a:p>
            <a:r>
              <a:rPr lang="it-IT" sz="2000" b="1" dirty="0">
                <a:latin typeface="Comic Sans MS" panose="030F0702030302020204" pitchFamily="66" charset="0"/>
              </a:rPr>
              <a:t>Antonio Evidente</a:t>
            </a:r>
          </a:p>
          <a:p>
            <a:endParaRPr lang="it-IT" sz="2000" b="1" dirty="0">
              <a:latin typeface="Comic Sans MS" panose="030F0702030302020204" pitchFamily="66" charset="0"/>
            </a:endParaRPr>
          </a:p>
          <a:p>
            <a:pPr algn="just"/>
            <a:r>
              <a:rPr lang="it-IT" sz="2000" b="1" dirty="0" smtClean="0">
                <a:solidFill>
                  <a:srgbClr val="00B050"/>
                </a:solidFill>
                <a:latin typeface="Comic Sans MS" panose="030F0702030302020204" pitchFamily="66" charset="0"/>
              </a:rPr>
              <a:t>Attività svolta in Argentina dal 2 al 12 </a:t>
            </a:r>
            <a:r>
              <a:rPr lang="it-IT" sz="2000" b="1" dirty="0">
                <a:solidFill>
                  <a:srgbClr val="00B050"/>
                </a:solidFill>
                <a:latin typeface="Comic Sans MS" panose="030F0702030302020204" pitchFamily="66" charset="0"/>
              </a:rPr>
              <a:t>maggio </a:t>
            </a:r>
            <a:r>
              <a:rPr lang="it-IT" sz="2000" b="1" dirty="0" smtClean="0">
                <a:solidFill>
                  <a:srgbClr val="00B050"/>
                </a:solidFill>
                <a:latin typeface="Comic Sans MS" panose="030F0702030302020204" pitchFamily="66" charset="0"/>
              </a:rPr>
              <a:t>2018</a:t>
            </a:r>
          </a:p>
          <a:p>
            <a:pPr algn="just"/>
            <a:r>
              <a:rPr lang="it-IT" sz="2000" b="1" dirty="0" smtClean="0">
                <a:solidFill>
                  <a:srgbClr val="00B050"/>
                </a:solidFill>
                <a:latin typeface="Comic Sans MS" panose="030F0702030302020204" pitchFamily="66" charset="0"/>
              </a:rPr>
              <a:t>Nell’ambito del JORNADAS DEL CUIA EN ARGENTINA – PROGRAMA GENRAL X EDICIÓN  </a:t>
            </a:r>
          </a:p>
          <a:p>
            <a:pPr algn="just"/>
            <a:r>
              <a:rPr lang="it-IT" sz="2000" b="1" dirty="0" smtClean="0">
                <a:solidFill>
                  <a:srgbClr val="00B050"/>
                </a:solidFill>
                <a:latin typeface="Comic Sans MS" panose="030F0702030302020204" pitchFamily="66" charset="0"/>
              </a:rPr>
              <a:t>2-15 DE MAYO DE 2018 </a:t>
            </a:r>
            <a:endParaRPr lang="it-IT" sz="2000" b="1" dirty="0">
              <a:solidFill>
                <a:srgbClr val="00B050"/>
              </a:solidFill>
              <a:latin typeface="Comic Sans MS" panose="030F0702030302020204" pitchFamily="66" charset="0"/>
            </a:endParaRPr>
          </a:p>
        </p:txBody>
      </p:sp>
    </p:spTree>
    <p:extLst>
      <p:ext uri="{BB962C8B-B14F-4D97-AF65-F5344CB8AC3E}">
        <p14:creationId xmlns:p14="http://schemas.microsoft.com/office/powerpoint/2010/main" val="38265789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1520" y="44624"/>
            <a:ext cx="8609114" cy="2800767"/>
          </a:xfrm>
          <a:prstGeom prst="rect">
            <a:avLst/>
          </a:prstGeom>
          <a:noFill/>
        </p:spPr>
        <p:txBody>
          <a:bodyPr wrap="square" rtlCol="0">
            <a:spAutoFit/>
          </a:bodyPr>
          <a:lstStyle/>
          <a:p>
            <a:pPr algn="just"/>
            <a:r>
              <a:rPr lang="it-IT" sz="1600" b="1" dirty="0">
                <a:solidFill>
                  <a:srgbClr val="00B050"/>
                </a:solidFill>
                <a:latin typeface="Comic Sans MS" panose="030F0702030302020204" pitchFamily="66" charset="0"/>
              </a:rPr>
              <a:t>4 Maggio 2018</a:t>
            </a:r>
            <a:endParaRPr lang="it-IT" sz="1600" b="1" dirty="0">
              <a:latin typeface="Comic Sans MS" panose="030F0702030302020204" pitchFamily="66" charset="0"/>
            </a:endParaRPr>
          </a:p>
          <a:p>
            <a:pPr algn="just"/>
            <a:r>
              <a:rPr lang="it-IT" sz="1600" b="1" dirty="0">
                <a:solidFill>
                  <a:srgbClr val="00B050"/>
                </a:solidFill>
                <a:latin typeface="Comic Sans MS" panose="030F0702030302020204" pitchFamily="66" charset="0"/>
              </a:rPr>
              <a:t>Vi</a:t>
            </a:r>
            <a:r>
              <a:rPr lang="es-ES" sz="1600" b="1" dirty="0">
                <a:solidFill>
                  <a:srgbClr val="00B050"/>
                </a:solidFill>
                <a:latin typeface="Comic Sans MS" panose="030F0702030302020204" pitchFamily="66" charset="0"/>
              </a:rPr>
              <a:t>sita alla Facultad de Agraria dell’Universidad de Buenos Aires (FAUBA) </a:t>
            </a:r>
            <a:endParaRPr lang="it-IT" sz="1600" b="1" dirty="0">
              <a:solidFill>
                <a:srgbClr val="00B050"/>
              </a:solidFill>
              <a:latin typeface="Comic Sans MS" panose="030F0702030302020204" pitchFamily="66" charset="0"/>
            </a:endParaRPr>
          </a:p>
          <a:p>
            <a:pPr algn="just"/>
            <a:r>
              <a:rPr lang="it-IT" sz="1600" b="1" dirty="0">
                <a:solidFill>
                  <a:srgbClr val="00B050"/>
                </a:solidFill>
                <a:latin typeface="Comic Sans MS" panose="030F0702030302020204" pitchFamily="66" charset="0"/>
              </a:rPr>
              <a:t> Visita </a:t>
            </a:r>
          </a:p>
          <a:p>
            <a:pPr algn="just"/>
            <a:endParaRPr lang="it-IT" sz="1600" b="1" dirty="0">
              <a:solidFill>
                <a:srgbClr val="00B050"/>
              </a:solidFill>
              <a:latin typeface="Comic Sans MS" panose="030F0702030302020204" pitchFamily="66" charset="0"/>
            </a:endParaRPr>
          </a:p>
          <a:p>
            <a:pPr algn="just"/>
            <a:r>
              <a:rPr lang="it-IT" sz="1600" b="1" dirty="0">
                <a:latin typeface="Comic Sans MS" panose="030F0702030302020204" pitchFamily="66" charset="0"/>
              </a:rPr>
              <a:t>-Incontro con il decano Prof.  </a:t>
            </a:r>
            <a:r>
              <a:rPr lang="it-IT" sz="1600" b="1" dirty="0" err="1">
                <a:latin typeface="Comic Sans MS" panose="030F0702030302020204" pitchFamily="66" charset="0"/>
              </a:rPr>
              <a:t>Marcela</a:t>
            </a:r>
            <a:r>
              <a:rPr lang="it-IT" sz="1600" b="1" dirty="0">
                <a:latin typeface="Comic Sans MS" panose="030F0702030302020204" pitchFamily="66" charset="0"/>
              </a:rPr>
              <a:t> Sole Galli</a:t>
            </a:r>
          </a:p>
          <a:p>
            <a:pPr algn="just"/>
            <a:r>
              <a:rPr lang="it-IT" sz="1600" b="1" dirty="0" smtClean="0">
                <a:latin typeface="Comic Sans MS" panose="030F0702030302020204" pitchFamily="66" charset="0"/>
              </a:rPr>
              <a:t>-Incontro </a:t>
            </a:r>
            <a:r>
              <a:rPr lang="it-IT" sz="1600" b="1" dirty="0">
                <a:latin typeface="Comic Sans MS" panose="030F0702030302020204" pitchFamily="66" charset="0"/>
              </a:rPr>
              <a:t>di lavoro con il Prof Marcelo </a:t>
            </a:r>
            <a:r>
              <a:rPr lang="it-IT" sz="1600" b="1" dirty="0" err="1">
                <a:latin typeface="Comic Sans MS" panose="030F0702030302020204" pitchFamily="66" charset="0"/>
              </a:rPr>
              <a:t>Carmona</a:t>
            </a:r>
            <a:r>
              <a:rPr lang="it-IT" sz="1600" b="1" dirty="0">
                <a:latin typeface="Comic Sans MS" panose="030F0702030302020204" pitchFamily="66" charset="0"/>
              </a:rPr>
              <a:t> ed il Dott. Francisco </a:t>
            </a:r>
            <a:r>
              <a:rPr lang="it-IT" sz="1600" b="1" dirty="0" err="1">
                <a:latin typeface="Comic Sans MS" panose="030F0702030302020204" pitchFamily="66" charset="0"/>
              </a:rPr>
              <a:t>Sautua</a:t>
            </a:r>
            <a:r>
              <a:rPr lang="it-IT" sz="1600" b="1" dirty="0">
                <a:latin typeface="Comic Sans MS" panose="030F0702030302020204" pitchFamily="66" charset="0"/>
              </a:rPr>
              <a:t> </a:t>
            </a:r>
          </a:p>
          <a:p>
            <a:pPr marL="342900" indent="-342900" algn="just">
              <a:buAutoNum type="alphaLcParenR"/>
            </a:pPr>
            <a:r>
              <a:rPr lang="it-IT" sz="1600" b="1" dirty="0">
                <a:latin typeface="Comic Sans MS" panose="030F0702030302020204" pitchFamily="66" charset="0"/>
              </a:rPr>
              <a:t>Stipula di  un accordo di cooperazione tra la FAUBA ed il Dipartimento di Scienze Chimiche dell’Università di Napoli Federico II (UNINA).</a:t>
            </a:r>
          </a:p>
          <a:p>
            <a:pPr marL="342900" indent="-342900" algn="just">
              <a:buAutoNum type="alphaLcParenR"/>
            </a:pPr>
            <a:endParaRPr lang="it-IT" sz="1600" b="1" dirty="0">
              <a:latin typeface="Comic Sans MS" panose="030F0702030302020204" pitchFamily="66" charset="0"/>
            </a:endParaRPr>
          </a:p>
          <a:p>
            <a:pPr algn="just"/>
            <a:r>
              <a:rPr lang="it-IT" sz="1600" b="1" dirty="0">
                <a:solidFill>
                  <a:srgbClr val="00B050"/>
                </a:solidFill>
                <a:latin typeface="Comic Sans MS" panose="030F0702030302020204" pitchFamily="66" charset="0"/>
              </a:rPr>
              <a:t>L’accordo triennale è stato firmato </a:t>
            </a:r>
            <a:r>
              <a:rPr lang="it-IT" sz="1600" b="1" dirty="0" smtClean="0">
                <a:solidFill>
                  <a:srgbClr val="00B050"/>
                </a:solidFill>
                <a:latin typeface="Comic Sans MS" panose="030F0702030302020204" pitchFamily="66" charset="0"/>
              </a:rPr>
              <a:t>il</a:t>
            </a:r>
            <a:r>
              <a:rPr lang="it-IT" sz="1600" b="1" dirty="0">
                <a:solidFill>
                  <a:srgbClr val="00B050"/>
                </a:solidFill>
                <a:latin typeface="Comic Sans MS" panose="030F0702030302020204" pitchFamily="66" charset="0"/>
              </a:rPr>
              <a:t> </a:t>
            </a:r>
            <a:r>
              <a:rPr lang="it-IT" sz="1600" b="1" dirty="0" smtClean="0">
                <a:solidFill>
                  <a:srgbClr val="00B050"/>
                </a:solidFill>
                <a:latin typeface="Comic Sans MS" panose="030F0702030302020204" pitchFamily="66" charset="0"/>
              </a:rPr>
              <a:t> 3 agosto 2018- Scadenza 2 agosto 2021</a:t>
            </a:r>
            <a:endParaRPr lang="it-IT" sz="1600" b="1" dirty="0">
              <a:solidFill>
                <a:srgbClr val="00B050"/>
              </a:solidFill>
              <a:latin typeface="Comic Sans MS" panose="030F0702030302020204" pitchFamily="66" charset="0"/>
            </a:endParaRPr>
          </a:p>
          <a:p>
            <a:pPr algn="just"/>
            <a:endParaRPr lang="it-IT" sz="1600" b="1" dirty="0">
              <a:latin typeface="Comic Sans MS" panose="030F0702030302020204" pitchFamily="66" charset="0"/>
            </a:endParaRPr>
          </a:p>
        </p:txBody>
      </p:sp>
      <p:pic>
        <p:nvPicPr>
          <p:cNvPr id="3"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6109" y="3627997"/>
            <a:ext cx="5936212" cy="3118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251520" y="2588711"/>
            <a:ext cx="8892480" cy="1200329"/>
          </a:xfrm>
          <a:prstGeom prst="rect">
            <a:avLst/>
          </a:prstGeom>
        </p:spPr>
        <p:txBody>
          <a:bodyPr wrap="square">
            <a:spAutoFit/>
          </a:bodyPr>
          <a:lstStyle/>
          <a:p>
            <a:pPr algn="ctr"/>
            <a:r>
              <a:rPr lang="en-US" b="1" dirty="0"/>
              <a:t>GENERAL ACADEMIC COOPERATION AGREEMENT</a:t>
            </a:r>
            <a:endParaRPr lang="it-IT" dirty="0"/>
          </a:p>
          <a:p>
            <a:pPr algn="ctr"/>
            <a:r>
              <a:rPr lang="en-US" b="1" dirty="0"/>
              <a:t>BETWEEN THE SCHOOL OF AGRICULTURE OF THE UNIVERSITIY OF BUENOS AIRES</a:t>
            </a:r>
            <a:endParaRPr lang="it-IT" dirty="0"/>
          </a:p>
          <a:p>
            <a:pPr algn="ctr"/>
            <a:r>
              <a:rPr lang="en-US" b="1" dirty="0"/>
              <a:t>AND THE DEPARTMENT OF CHEMICAL SCIENCES UNIVERSITY OF NAPLES FEDERICO II</a:t>
            </a:r>
            <a:endParaRPr lang="it-IT" dirty="0"/>
          </a:p>
          <a:p>
            <a:r>
              <a:rPr lang="en-US" b="1" dirty="0"/>
              <a:t> </a:t>
            </a:r>
            <a:endParaRPr lang="it-IT" dirty="0"/>
          </a:p>
        </p:txBody>
      </p:sp>
      <p:pic>
        <p:nvPicPr>
          <p:cNvPr id="5" name="Imagen 5" descr="Resultado de imagen para LOGO FAUB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437112"/>
            <a:ext cx="769938" cy="1020763"/>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1" descr="logo DSC color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44" y="4464397"/>
            <a:ext cx="1022350" cy="102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4819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16024" y="116632"/>
            <a:ext cx="8820472" cy="6555641"/>
          </a:xfrm>
          <a:prstGeom prst="rect">
            <a:avLst/>
          </a:prstGeom>
          <a:noFill/>
        </p:spPr>
        <p:txBody>
          <a:bodyPr wrap="square" rtlCol="0">
            <a:spAutoFit/>
          </a:bodyPr>
          <a:lstStyle/>
          <a:p>
            <a:pPr algn="just">
              <a:lnSpc>
                <a:spcPct val="150000"/>
              </a:lnSpc>
            </a:pPr>
            <a:r>
              <a:rPr lang="it-IT" sz="2000" b="1" dirty="0">
                <a:solidFill>
                  <a:srgbClr val="00B050"/>
                </a:solidFill>
                <a:latin typeface="Comic Sans MS" panose="030F0702030302020204" pitchFamily="66" charset="0"/>
              </a:rPr>
              <a:t>L’accordo riguarderà </a:t>
            </a:r>
            <a:r>
              <a:rPr lang="it-IT" sz="2000" b="1" dirty="0" smtClean="0">
                <a:solidFill>
                  <a:srgbClr val="00B050"/>
                </a:solidFill>
                <a:latin typeface="Comic Sans MS" panose="030F0702030302020204" pitchFamily="66" charset="0"/>
              </a:rPr>
              <a:t>le seguenti </a:t>
            </a:r>
            <a:r>
              <a:rPr lang="it-IT" sz="2000" b="1" dirty="0">
                <a:solidFill>
                  <a:srgbClr val="00B050"/>
                </a:solidFill>
                <a:latin typeface="Comic Sans MS" panose="030F0702030302020204" pitchFamily="66" charset="0"/>
              </a:rPr>
              <a:t> </a:t>
            </a:r>
            <a:r>
              <a:rPr lang="it-IT" sz="2000" b="1" dirty="0" smtClean="0">
                <a:solidFill>
                  <a:srgbClr val="00B050"/>
                </a:solidFill>
                <a:latin typeface="Comic Sans MS" panose="030F0702030302020204" pitchFamily="66" charset="0"/>
              </a:rPr>
              <a:t>attività </a:t>
            </a:r>
            <a:r>
              <a:rPr lang="it-IT" sz="2000" b="1" dirty="0">
                <a:solidFill>
                  <a:srgbClr val="00B050"/>
                </a:solidFill>
                <a:latin typeface="Comic Sans MS" panose="030F0702030302020204" pitchFamily="66" charset="0"/>
              </a:rPr>
              <a:t>di </a:t>
            </a:r>
            <a:r>
              <a:rPr lang="it-IT" sz="2000" b="1" dirty="0" smtClean="0">
                <a:solidFill>
                  <a:srgbClr val="00B050"/>
                </a:solidFill>
                <a:latin typeface="Comic Sans MS" panose="030F0702030302020204" pitchFamily="66" charset="0"/>
              </a:rPr>
              <a:t>ricerca</a:t>
            </a:r>
          </a:p>
          <a:p>
            <a:pPr algn="just">
              <a:lnSpc>
                <a:spcPct val="150000"/>
              </a:lnSpc>
            </a:pPr>
            <a:endParaRPr lang="it-IT" sz="2000" b="1" dirty="0">
              <a:solidFill>
                <a:srgbClr val="00B050"/>
              </a:solidFill>
              <a:latin typeface="Comic Sans MS" panose="030F0702030302020204" pitchFamily="66" charset="0"/>
            </a:endParaRPr>
          </a:p>
          <a:p>
            <a:pPr marL="285750" indent="-285750" algn="just">
              <a:lnSpc>
                <a:spcPct val="150000"/>
              </a:lnSpc>
              <a:buClr>
                <a:srgbClr val="00B050"/>
              </a:buClr>
              <a:buFont typeface="Wingdings" pitchFamily="2" charset="2"/>
              <a:buChar char="v"/>
            </a:pPr>
            <a:r>
              <a:rPr lang="it-IT" b="1" dirty="0" smtClean="0">
                <a:latin typeface="Comic Sans MS" panose="030F0702030302020204" pitchFamily="66" charset="0"/>
              </a:rPr>
              <a:t> </a:t>
            </a:r>
            <a:r>
              <a:rPr lang="it-IT" sz="1700" b="1" dirty="0">
                <a:latin typeface="Comic Sans MS" panose="030F0702030302020204" pitchFamily="66" charset="0"/>
              </a:rPr>
              <a:t>il </a:t>
            </a:r>
            <a:r>
              <a:rPr lang="it-IT" sz="1700" b="1" dirty="0" err="1">
                <a:latin typeface="Comic Sans MS" panose="030F0702030302020204" pitchFamily="66" charset="0"/>
              </a:rPr>
              <a:t>bio</a:t>
            </a:r>
            <a:r>
              <a:rPr lang="it-IT" sz="1700" b="1" dirty="0">
                <a:latin typeface="Comic Sans MS" panose="030F0702030302020204" pitchFamily="66" charset="0"/>
              </a:rPr>
              <a:t>-controllo di importanti colture agrarie in argentina (soia e grano), utilizzando metaboliti con  attività antagonista contro i funghi patogeni (</a:t>
            </a:r>
            <a:r>
              <a:rPr lang="it-IT" sz="1700" b="1" i="1" dirty="0" err="1">
                <a:solidFill>
                  <a:srgbClr val="00B050"/>
                </a:solidFill>
                <a:latin typeface="Comic Sans MS" panose="030F0702030302020204" pitchFamily="66" charset="0"/>
              </a:rPr>
              <a:t>Marcophomina</a:t>
            </a:r>
            <a:r>
              <a:rPr lang="it-IT" sz="1700" b="1" i="1" dirty="0">
                <a:solidFill>
                  <a:srgbClr val="00B050"/>
                </a:solidFill>
                <a:latin typeface="Comic Sans MS" panose="030F0702030302020204" pitchFamily="66" charset="0"/>
              </a:rPr>
              <a:t> </a:t>
            </a:r>
            <a:r>
              <a:rPr lang="it-IT" sz="1700" b="1" i="1" dirty="0" err="1">
                <a:solidFill>
                  <a:srgbClr val="00B050"/>
                </a:solidFill>
                <a:latin typeface="Comic Sans MS" panose="030F0702030302020204" pitchFamily="66" charset="0"/>
              </a:rPr>
              <a:t>phaseolina</a:t>
            </a:r>
            <a:r>
              <a:rPr lang="it-IT" sz="1700" b="1" i="1" dirty="0">
                <a:solidFill>
                  <a:srgbClr val="00B050"/>
                </a:solidFill>
                <a:latin typeface="Comic Sans MS" panose="030F0702030302020204" pitchFamily="66" charset="0"/>
              </a:rPr>
              <a:t> e </a:t>
            </a:r>
            <a:r>
              <a:rPr lang="it-IT" sz="1700" b="1" i="1" dirty="0" err="1">
                <a:solidFill>
                  <a:srgbClr val="00B050"/>
                </a:solidFill>
                <a:latin typeface="Comic Sans MS" panose="030F0702030302020204" pitchFamily="66" charset="0"/>
              </a:rPr>
              <a:t>Biolaris</a:t>
            </a:r>
            <a:r>
              <a:rPr lang="it-IT" sz="1700" b="1" i="1" dirty="0">
                <a:solidFill>
                  <a:srgbClr val="00B050"/>
                </a:solidFill>
                <a:latin typeface="Comic Sans MS" panose="030F0702030302020204" pitchFamily="66" charset="0"/>
              </a:rPr>
              <a:t> </a:t>
            </a:r>
            <a:r>
              <a:rPr lang="it-IT" sz="1700" b="1" i="1" dirty="0" err="1" smtClean="0">
                <a:solidFill>
                  <a:srgbClr val="00B050"/>
                </a:solidFill>
                <a:latin typeface="Comic Sans MS" panose="030F0702030302020204" pitchFamily="66" charset="0"/>
              </a:rPr>
              <a:t>sorokianina</a:t>
            </a:r>
            <a:r>
              <a:rPr lang="it-IT" sz="1700" b="1" i="1" dirty="0">
                <a:latin typeface="Comic Sans MS" panose="030F0702030302020204" pitchFamily="66" charset="0"/>
              </a:rPr>
              <a:t>)</a:t>
            </a:r>
            <a:r>
              <a:rPr lang="it-IT" sz="1700" b="1" dirty="0">
                <a:latin typeface="Comic Sans MS" panose="030F0702030302020204" pitchFamily="66" charset="0"/>
              </a:rPr>
              <a:t> prodotti da batteri non tossici: In particolare si </a:t>
            </a:r>
            <a:r>
              <a:rPr lang="it-IT" sz="1700" b="1" dirty="0" smtClean="0">
                <a:latin typeface="Comic Sans MS" panose="030F0702030302020204" pitchFamily="66" charset="0"/>
              </a:rPr>
              <a:t>isoleranno </a:t>
            </a:r>
            <a:r>
              <a:rPr lang="it-IT" sz="1700" b="1" dirty="0">
                <a:latin typeface="Comic Sans MS" panose="030F0702030302020204" pitchFamily="66" charset="0"/>
              </a:rPr>
              <a:t>e </a:t>
            </a:r>
            <a:r>
              <a:rPr lang="it-IT" sz="1700" b="1" dirty="0" err="1">
                <a:latin typeface="Comic Sans MS" panose="030F0702030302020204" pitchFamily="66" charset="0"/>
              </a:rPr>
              <a:t>carattetizeranno</a:t>
            </a:r>
            <a:r>
              <a:rPr lang="it-IT" sz="1700" b="1" dirty="0">
                <a:latin typeface="Comic Sans MS" panose="030F0702030302020204" pitchFamily="66" charset="0"/>
              </a:rPr>
              <a:t> i metaboliti prodotti da </a:t>
            </a:r>
            <a:r>
              <a:rPr lang="it-IT" sz="1700" b="1" i="1" dirty="0" err="1">
                <a:solidFill>
                  <a:srgbClr val="00B050"/>
                </a:solidFill>
                <a:latin typeface="Comic Sans MS" panose="030F0702030302020204" pitchFamily="66" charset="0"/>
              </a:rPr>
              <a:t>Chryseobacterium</a:t>
            </a:r>
            <a:r>
              <a:rPr lang="it-IT" sz="1700" b="1" i="1" dirty="0">
                <a:solidFill>
                  <a:srgbClr val="00B050"/>
                </a:solidFill>
                <a:latin typeface="Comic Sans MS" panose="030F0702030302020204" pitchFamily="66" charset="0"/>
              </a:rPr>
              <a:t> </a:t>
            </a:r>
            <a:r>
              <a:rPr lang="it-IT" sz="1700" b="1" i="1" dirty="0" err="1">
                <a:solidFill>
                  <a:srgbClr val="00B050"/>
                </a:solidFill>
                <a:latin typeface="Comic Sans MS" panose="030F0702030302020204" pitchFamily="66" charset="0"/>
              </a:rPr>
              <a:t>vietnamens</a:t>
            </a:r>
            <a:r>
              <a:rPr lang="it-IT" sz="1700" b="1" dirty="0">
                <a:solidFill>
                  <a:srgbClr val="00B050"/>
                </a:solidFill>
                <a:latin typeface="Comic Sans MS" panose="030F0702030302020204" pitchFamily="66" charset="0"/>
              </a:rPr>
              <a:t>, </a:t>
            </a:r>
            <a:r>
              <a:rPr lang="it-IT" sz="1700" b="1" i="1" dirty="0" err="1">
                <a:solidFill>
                  <a:srgbClr val="00B050"/>
                </a:solidFill>
                <a:latin typeface="Comic Sans MS" panose="030F0702030302020204" pitchFamily="66" charset="0"/>
              </a:rPr>
              <a:t>Bacillus</a:t>
            </a:r>
            <a:r>
              <a:rPr lang="it-IT" sz="1700" b="1" i="1" dirty="0">
                <a:solidFill>
                  <a:srgbClr val="00B050"/>
                </a:solidFill>
                <a:latin typeface="Comic Sans MS" panose="030F0702030302020204" pitchFamily="66" charset="0"/>
              </a:rPr>
              <a:t> </a:t>
            </a:r>
            <a:r>
              <a:rPr lang="it-IT" sz="1700" b="1" i="1" dirty="0" err="1">
                <a:solidFill>
                  <a:srgbClr val="00B050"/>
                </a:solidFill>
                <a:latin typeface="Comic Sans MS" panose="030F0702030302020204" pitchFamily="66" charset="0"/>
              </a:rPr>
              <a:t>subitilis</a:t>
            </a:r>
            <a:r>
              <a:rPr lang="it-IT" sz="1700" b="1" dirty="0">
                <a:solidFill>
                  <a:srgbClr val="00B050"/>
                </a:solidFill>
                <a:latin typeface="Comic Sans MS" panose="030F0702030302020204" pitchFamily="66" charset="0"/>
              </a:rPr>
              <a:t> e </a:t>
            </a:r>
            <a:r>
              <a:rPr lang="it-IT" sz="1700" b="1" i="1" dirty="0" err="1">
                <a:solidFill>
                  <a:srgbClr val="00B050"/>
                </a:solidFill>
                <a:latin typeface="Comic Sans MS" panose="030F0702030302020204" pitchFamily="66" charset="0"/>
              </a:rPr>
              <a:t>Pseduomonas</a:t>
            </a:r>
            <a:r>
              <a:rPr lang="it-IT" sz="1700" b="1" i="1" dirty="0">
                <a:solidFill>
                  <a:srgbClr val="00B050"/>
                </a:solidFill>
                <a:latin typeface="Comic Sans MS" panose="030F0702030302020204" pitchFamily="66" charset="0"/>
              </a:rPr>
              <a:t> </a:t>
            </a:r>
            <a:r>
              <a:rPr lang="it-IT" sz="1700" b="1" i="1" dirty="0" err="1" smtClean="0">
                <a:solidFill>
                  <a:srgbClr val="00B050"/>
                </a:solidFill>
                <a:latin typeface="Comic Sans MS" panose="030F0702030302020204" pitchFamily="66" charset="0"/>
              </a:rPr>
              <a:t>fluorescens</a:t>
            </a:r>
            <a:endParaRPr lang="it-IT" sz="1700" b="1" i="1" dirty="0" smtClean="0">
              <a:solidFill>
                <a:srgbClr val="00B050"/>
              </a:solidFill>
              <a:latin typeface="Comic Sans MS" panose="030F0702030302020204" pitchFamily="66" charset="0"/>
            </a:endParaRPr>
          </a:p>
          <a:p>
            <a:pPr algn="just">
              <a:lnSpc>
                <a:spcPct val="150000"/>
              </a:lnSpc>
              <a:buClr>
                <a:srgbClr val="00B050"/>
              </a:buClr>
            </a:pPr>
            <a:endParaRPr lang="it-IT" sz="1700" b="1" i="1" dirty="0">
              <a:latin typeface="Comic Sans MS" panose="030F0702030302020204" pitchFamily="66" charset="0"/>
            </a:endParaRPr>
          </a:p>
          <a:p>
            <a:pPr marL="285750" indent="-285750" algn="just">
              <a:lnSpc>
                <a:spcPct val="150000"/>
              </a:lnSpc>
              <a:buClr>
                <a:srgbClr val="00B050"/>
              </a:buClr>
              <a:buFont typeface="Wingdings" pitchFamily="2" charset="2"/>
              <a:buChar char="v"/>
            </a:pPr>
            <a:r>
              <a:rPr lang="it-IT" sz="1700" b="1" dirty="0" smtClean="0">
                <a:latin typeface="Comic Sans MS" panose="030F0702030302020204" pitchFamily="66" charset="0"/>
              </a:rPr>
              <a:t>Isolamento dei </a:t>
            </a:r>
            <a:r>
              <a:rPr lang="it-IT" sz="1700" b="1" dirty="0">
                <a:latin typeface="Comic Sans MS" panose="030F0702030302020204" pitchFamily="66" charset="0"/>
              </a:rPr>
              <a:t>metaboliti fitotossici prodotti da </a:t>
            </a:r>
            <a:r>
              <a:rPr lang="it-IT" sz="1700" b="1" i="1" dirty="0" err="1">
                <a:solidFill>
                  <a:srgbClr val="00B050"/>
                </a:solidFill>
                <a:latin typeface="Comic Sans MS" panose="030F0702030302020204" pitchFamily="66" charset="0"/>
              </a:rPr>
              <a:t>Marcophomina</a:t>
            </a:r>
            <a:r>
              <a:rPr lang="it-IT" sz="1700" b="1" i="1" dirty="0">
                <a:solidFill>
                  <a:srgbClr val="00B050"/>
                </a:solidFill>
                <a:latin typeface="Comic Sans MS" panose="030F0702030302020204" pitchFamily="66" charset="0"/>
              </a:rPr>
              <a:t> </a:t>
            </a:r>
            <a:r>
              <a:rPr lang="it-IT" sz="1700" b="1" i="1" dirty="0" err="1">
                <a:solidFill>
                  <a:srgbClr val="00B050"/>
                </a:solidFill>
                <a:latin typeface="Comic Sans MS" panose="030F0702030302020204" pitchFamily="66" charset="0"/>
              </a:rPr>
              <a:t>phaseolina</a:t>
            </a:r>
            <a:r>
              <a:rPr lang="it-IT" sz="1700" b="1" i="1" dirty="0">
                <a:latin typeface="Comic Sans MS" panose="030F0702030302020204" pitchFamily="66" charset="0"/>
              </a:rPr>
              <a:t>,</a:t>
            </a:r>
            <a:r>
              <a:rPr lang="it-IT" sz="1700" b="1" dirty="0">
                <a:latin typeface="Comic Sans MS" panose="030F0702030302020204" pitchFamily="66" charset="0"/>
              </a:rPr>
              <a:t> ceppo ottenuto da tessuti infetti di soia in campo in </a:t>
            </a:r>
            <a:r>
              <a:rPr lang="it-IT" sz="1700" b="1" dirty="0" smtClean="0">
                <a:latin typeface="Comic Sans MS" panose="030F0702030302020204" pitchFamily="66" charset="0"/>
              </a:rPr>
              <a:t>Argentina</a:t>
            </a:r>
            <a:r>
              <a:rPr lang="it-IT" sz="1700" b="1" dirty="0">
                <a:latin typeface="Comic Sans MS" panose="030F0702030302020204" pitchFamily="66" charset="0"/>
              </a:rPr>
              <a:t>. Isolamento del </a:t>
            </a:r>
            <a:r>
              <a:rPr lang="it-IT" sz="1700" b="1" dirty="0" err="1">
                <a:latin typeface="Comic Sans MS" panose="030F0702030302020204" pitchFamily="66" charset="0"/>
              </a:rPr>
              <a:t>sesquiterpene</a:t>
            </a:r>
            <a:r>
              <a:rPr lang="it-IT" sz="1700" b="1" dirty="0">
                <a:latin typeface="Comic Sans MS" panose="030F0702030302020204" pitchFamily="66" charset="0"/>
              </a:rPr>
              <a:t> </a:t>
            </a:r>
            <a:r>
              <a:rPr lang="it-IT" sz="1700" b="1" dirty="0" err="1">
                <a:latin typeface="Comic Sans MS" panose="030F0702030302020204" pitchFamily="66" charset="0"/>
              </a:rPr>
              <a:t>eremophilanico</a:t>
            </a:r>
            <a:r>
              <a:rPr lang="it-IT" sz="1700" b="1" dirty="0">
                <a:latin typeface="Comic Sans MS" panose="030F0702030302020204" pitchFamily="66" charset="0"/>
              </a:rPr>
              <a:t> </a:t>
            </a:r>
            <a:r>
              <a:rPr lang="it-IT" sz="1700" b="1" dirty="0" err="1">
                <a:solidFill>
                  <a:srgbClr val="00B050"/>
                </a:solidFill>
                <a:latin typeface="Comic Sans MS" panose="030F0702030302020204" pitchFamily="66" charset="0"/>
              </a:rPr>
              <a:t>phaseolinone</a:t>
            </a:r>
            <a:r>
              <a:rPr lang="it-IT" sz="1700" b="1" dirty="0">
                <a:latin typeface="Comic Sans MS" panose="030F0702030302020204" pitchFamily="66" charset="0"/>
              </a:rPr>
              <a:t> da utilizzare per selezionare varietà di soia resistenti al fungo patogeno </a:t>
            </a:r>
            <a:endParaRPr lang="it-IT" sz="1700" b="1" dirty="0" smtClean="0">
              <a:latin typeface="Comic Sans MS" panose="030F0702030302020204" pitchFamily="66" charset="0"/>
            </a:endParaRPr>
          </a:p>
          <a:p>
            <a:pPr marL="285750" indent="-285750" algn="just">
              <a:lnSpc>
                <a:spcPct val="150000"/>
              </a:lnSpc>
              <a:buClr>
                <a:srgbClr val="00B050"/>
              </a:buClr>
              <a:buFont typeface="Wingdings" pitchFamily="2" charset="2"/>
              <a:buChar char="v"/>
            </a:pPr>
            <a:endParaRPr lang="it-IT" sz="1700" b="1" dirty="0">
              <a:latin typeface="Comic Sans MS" panose="030F0702030302020204" pitchFamily="66" charset="0"/>
            </a:endParaRPr>
          </a:p>
          <a:p>
            <a:pPr marL="285750" indent="-285750" algn="just">
              <a:lnSpc>
                <a:spcPct val="150000"/>
              </a:lnSpc>
              <a:buClr>
                <a:srgbClr val="00B050"/>
              </a:buClr>
              <a:buFont typeface="Wingdings" pitchFamily="2" charset="2"/>
              <a:buChar char="v"/>
            </a:pPr>
            <a:r>
              <a:rPr lang="it-IT" sz="1700" b="1" dirty="0" err="1" smtClean="0">
                <a:latin typeface="Comic Sans MS" panose="030F0702030302020204" pitchFamily="66" charset="0"/>
              </a:rPr>
              <a:t>Svolgimeno</a:t>
            </a:r>
            <a:r>
              <a:rPr lang="it-IT" sz="1700" b="1" dirty="0" smtClean="0">
                <a:latin typeface="Comic Sans MS" panose="030F0702030302020204" pitchFamily="66" charset="0"/>
              </a:rPr>
              <a:t> di un </a:t>
            </a:r>
            <a:r>
              <a:rPr lang="it-IT" sz="1700" b="1" dirty="0" err="1" smtClean="0">
                <a:latin typeface="Comic Sans MS" panose="030F0702030302020204" pitchFamily="66" charset="0"/>
              </a:rPr>
              <a:t>anologo</a:t>
            </a:r>
            <a:r>
              <a:rPr lang="it-IT" sz="1700" b="1" dirty="0" smtClean="0">
                <a:latin typeface="Comic Sans MS" panose="030F0702030302020204" pitchFamily="66" charset="0"/>
              </a:rPr>
              <a:t> </a:t>
            </a:r>
            <a:r>
              <a:rPr lang="it-IT" sz="1700" b="1" dirty="0">
                <a:latin typeface="Comic Sans MS" panose="030F0702030302020204" pitchFamily="66" charset="0"/>
              </a:rPr>
              <a:t>progetto </a:t>
            </a:r>
            <a:r>
              <a:rPr lang="it-IT" sz="1700" b="1" dirty="0" smtClean="0">
                <a:latin typeface="Comic Sans MS" panose="030F0702030302020204" pitchFamily="66" charset="0"/>
              </a:rPr>
              <a:t>sulle le </a:t>
            </a:r>
            <a:r>
              <a:rPr lang="it-IT" sz="1700" b="1" dirty="0">
                <a:latin typeface="Comic Sans MS" panose="030F0702030302020204" pitchFamily="66" charset="0"/>
              </a:rPr>
              <a:t>fitotossine prodotte da </a:t>
            </a:r>
            <a:r>
              <a:rPr lang="it-IT" sz="1700" b="1" i="1" dirty="0">
                <a:solidFill>
                  <a:srgbClr val="00B050"/>
                </a:solidFill>
                <a:latin typeface="Comic Sans MS" panose="030F0702030302020204" pitchFamily="66" charset="0"/>
              </a:rPr>
              <a:t>B. </a:t>
            </a:r>
            <a:r>
              <a:rPr lang="it-IT" sz="1700" b="1" i="1" dirty="0" err="1">
                <a:solidFill>
                  <a:srgbClr val="00B050"/>
                </a:solidFill>
                <a:latin typeface="Comic Sans MS" panose="030F0702030302020204" pitchFamily="66" charset="0"/>
              </a:rPr>
              <a:t>sorokianina</a:t>
            </a:r>
            <a:r>
              <a:rPr lang="it-IT" sz="1700" b="1" dirty="0">
                <a:latin typeface="Comic Sans MS" panose="030F0702030302020204" pitchFamily="66" charset="0"/>
              </a:rPr>
              <a:t>, </a:t>
            </a:r>
            <a:r>
              <a:rPr lang="it-IT" sz="1700" b="1" dirty="0" smtClean="0">
                <a:latin typeface="Comic Sans MS" panose="030F0702030302020204" pitchFamily="66" charset="0"/>
              </a:rPr>
              <a:t> </a:t>
            </a:r>
            <a:r>
              <a:rPr lang="it-IT" sz="1700" b="1" dirty="0">
                <a:latin typeface="Comic Sans MS" panose="030F0702030302020204" pitchFamily="66" charset="0"/>
              </a:rPr>
              <a:t>ceppo isolato da </a:t>
            </a:r>
            <a:r>
              <a:rPr lang="it-IT" sz="1700" b="1" dirty="0" smtClean="0">
                <a:latin typeface="Comic Sans MS" panose="030F0702030302020204" pitchFamily="66" charset="0"/>
              </a:rPr>
              <a:t>tessuti </a:t>
            </a:r>
            <a:r>
              <a:rPr lang="it-IT" sz="1700" b="1" dirty="0">
                <a:latin typeface="Comic Sans MS" panose="030F0702030302020204" pitchFamily="66" charset="0"/>
              </a:rPr>
              <a:t>infetti di grano in </a:t>
            </a:r>
            <a:r>
              <a:rPr lang="it-IT" sz="1700" b="1" dirty="0" smtClean="0">
                <a:latin typeface="Comic Sans MS" panose="030F0702030302020204" pitchFamily="66" charset="0"/>
              </a:rPr>
              <a:t>Argentina </a:t>
            </a:r>
            <a:endParaRPr lang="it-IT" sz="1700" b="1" dirty="0">
              <a:latin typeface="Comic Sans MS" panose="030F0702030302020204" pitchFamily="66" charset="0"/>
            </a:endParaRPr>
          </a:p>
          <a:p>
            <a:pPr>
              <a:lnSpc>
                <a:spcPct val="150000"/>
              </a:lnSpc>
            </a:pPr>
            <a:endParaRPr lang="it-IT" dirty="0"/>
          </a:p>
        </p:txBody>
      </p:sp>
    </p:spTree>
    <p:extLst>
      <p:ext uri="{BB962C8B-B14F-4D97-AF65-F5344CB8AC3E}">
        <p14:creationId xmlns:p14="http://schemas.microsoft.com/office/powerpoint/2010/main" val="3922812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1520" y="404664"/>
            <a:ext cx="8568952" cy="2862322"/>
          </a:xfrm>
          <a:prstGeom prst="rect">
            <a:avLst/>
          </a:prstGeom>
          <a:noFill/>
        </p:spPr>
        <p:txBody>
          <a:bodyPr wrap="square" rtlCol="0">
            <a:spAutoFit/>
          </a:bodyPr>
          <a:lstStyle/>
          <a:p>
            <a:r>
              <a:rPr lang="it-IT" b="1" dirty="0" smtClean="0">
                <a:solidFill>
                  <a:srgbClr val="00B050"/>
                </a:solidFill>
                <a:latin typeface="Comic Sans MS" pitchFamily="66" charset="0"/>
              </a:rPr>
              <a:t>La coltivazione di soia in Argentina</a:t>
            </a:r>
          </a:p>
          <a:p>
            <a:endParaRPr lang="it-IT" b="1" dirty="0" smtClean="0">
              <a:latin typeface="Comic Sans MS" pitchFamily="66" charset="0"/>
            </a:endParaRPr>
          </a:p>
          <a:p>
            <a:pPr algn="just"/>
            <a:r>
              <a:rPr lang="it-IT" b="1" dirty="0">
                <a:latin typeface="Comic Sans MS" pitchFamily="66" charset="0"/>
              </a:rPr>
              <a:t>Fino a una ventina di anni fa, l’Argentina era una terra ricca. Mandrie di bovini pascolavano indisturbate fra caseifici e piccole imprese agrarie, mentre la tradizionale rotazione delle colture contribuiva a minimizzare l’uso dei pesticidi e a salvaguardare la preziosa fertilità della </a:t>
            </a:r>
            <a:r>
              <a:rPr lang="it-IT" b="1" i="1" dirty="0">
                <a:latin typeface="Comic Sans MS" pitchFamily="66" charset="0"/>
              </a:rPr>
              <a:t>Pampa</a:t>
            </a:r>
            <a:r>
              <a:rPr lang="it-IT" b="1" dirty="0">
                <a:latin typeface="Comic Sans MS" pitchFamily="66" charset="0"/>
              </a:rPr>
              <a:t>. Oggi invece, attraversando il Paese non si scorge nemmeno una mucca, le fattorie sono state abbandonate e le colture tradizionali sembrano scomparse. Lo sguardo è catturato da un unico protagonista: la soia, il 98 per cento della quale è geneticamente modificata.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859" y="3672027"/>
            <a:ext cx="3744416"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http://www.internationalwebpost.org/set/img/icone_articoli/LA_DITTATURA_DELLA_SO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717032"/>
            <a:ext cx="3600400" cy="2718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2830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5294" y="167081"/>
            <a:ext cx="6624736" cy="1292662"/>
          </a:xfrm>
          <a:prstGeom prst="rect">
            <a:avLst/>
          </a:prstGeom>
          <a:noFill/>
        </p:spPr>
        <p:txBody>
          <a:bodyPr wrap="square" rtlCol="0">
            <a:spAutoFit/>
          </a:bodyPr>
          <a:lstStyle/>
          <a:p>
            <a:r>
              <a:rPr lang="it-IT" sz="2400" b="1" dirty="0" smtClean="0">
                <a:solidFill>
                  <a:srgbClr val="00B050"/>
                </a:solidFill>
              </a:rPr>
              <a:t>Funghi patogeni: </a:t>
            </a:r>
            <a:r>
              <a:rPr lang="it-IT" sz="2400" b="1" i="1" dirty="0" err="1" smtClean="0">
                <a:solidFill>
                  <a:srgbClr val="00B050"/>
                </a:solidFill>
              </a:rPr>
              <a:t>Macrophomina</a:t>
            </a:r>
            <a:r>
              <a:rPr lang="it-IT" sz="2400" b="1" i="1" dirty="0" smtClean="0">
                <a:solidFill>
                  <a:srgbClr val="00B050"/>
                </a:solidFill>
              </a:rPr>
              <a:t> </a:t>
            </a:r>
            <a:r>
              <a:rPr lang="it-IT" sz="2400" b="1" i="1" dirty="0" err="1" smtClean="0">
                <a:solidFill>
                  <a:srgbClr val="00B050"/>
                </a:solidFill>
              </a:rPr>
              <a:t>phaseolina</a:t>
            </a:r>
            <a:endParaRPr lang="it-IT" sz="2400" b="1" i="1" dirty="0" smtClean="0">
              <a:solidFill>
                <a:srgbClr val="00B050"/>
              </a:solidFill>
            </a:endParaRPr>
          </a:p>
          <a:p>
            <a:endParaRPr lang="it-IT" dirty="0"/>
          </a:p>
          <a:p>
            <a:endParaRPr lang="it-IT" dirty="0" smtClean="0"/>
          </a:p>
          <a:p>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692696"/>
            <a:ext cx="8836025" cy="3770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Image result for macrophomina phaseolina charcoal soy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Image result for macrophomina phaseolina charcoal soy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5" name="AutoShape 6" descr="Image result for macrophomina phaseolina charcoal soy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1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509120"/>
            <a:ext cx="245745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3848" y="4505253"/>
            <a:ext cx="2736304" cy="1834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4530291"/>
            <a:ext cx="2448272" cy="183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71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0ECCA076-F225-7B49-8A86-2BFE82DF296C}"/>
              </a:ext>
            </a:extLst>
          </p:cNvPr>
          <p:cNvPicPr>
            <a:picLocks noChangeAspect="1"/>
          </p:cNvPicPr>
          <p:nvPr/>
        </p:nvPicPr>
        <p:blipFill rotWithShape="1">
          <a:blip r:embed="rId3"/>
          <a:srcRect l="12331" r="6749"/>
          <a:stretch/>
        </p:blipFill>
        <p:spPr>
          <a:xfrm>
            <a:off x="2993294" y="2637944"/>
            <a:ext cx="2688551" cy="2491856"/>
          </a:xfrm>
          <a:prstGeom prst="rect">
            <a:avLst/>
          </a:prstGeom>
        </p:spPr>
      </p:pic>
      <p:pic>
        <p:nvPicPr>
          <p:cNvPr id="5" name="Immagine 4">
            <a:extLst>
              <a:ext uri="{FF2B5EF4-FFF2-40B4-BE49-F238E27FC236}">
                <a16:creationId xmlns:a16="http://schemas.microsoft.com/office/drawing/2014/main" id="{CD94FA46-5D38-F04B-95C2-EDFCB1D3ED5D}"/>
              </a:ext>
            </a:extLst>
          </p:cNvPr>
          <p:cNvPicPr>
            <a:picLocks noChangeAspect="1"/>
          </p:cNvPicPr>
          <p:nvPr/>
        </p:nvPicPr>
        <p:blipFill>
          <a:blip r:embed="rId4">
            <a:extLst/>
          </a:blip>
          <a:stretch>
            <a:fillRect/>
          </a:stretch>
        </p:blipFill>
        <p:spPr>
          <a:xfrm>
            <a:off x="549847" y="2718536"/>
            <a:ext cx="2232248" cy="2330672"/>
          </a:xfrm>
          <a:prstGeom prst="rect">
            <a:avLst/>
          </a:prstGeom>
        </p:spPr>
      </p:pic>
      <p:sp>
        <p:nvSpPr>
          <p:cNvPr id="8" name="CasellaDiTesto 7">
            <a:extLst>
              <a:ext uri="{FF2B5EF4-FFF2-40B4-BE49-F238E27FC236}">
                <a16:creationId xmlns:a16="http://schemas.microsoft.com/office/drawing/2014/main" id="{26703F02-D792-D54E-8D5E-BB22A7AC750D}"/>
              </a:ext>
            </a:extLst>
          </p:cNvPr>
          <p:cNvSpPr txBox="1"/>
          <p:nvPr/>
        </p:nvSpPr>
        <p:spPr>
          <a:xfrm>
            <a:off x="661823" y="5233874"/>
            <a:ext cx="2324675" cy="369332"/>
          </a:xfrm>
          <a:prstGeom prst="rect">
            <a:avLst/>
          </a:prstGeom>
          <a:noFill/>
        </p:spPr>
        <p:txBody>
          <a:bodyPr wrap="none" rtlCol="0">
            <a:spAutoFit/>
          </a:bodyPr>
          <a:lstStyle/>
          <a:p>
            <a:r>
              <a:rPr lang="it-IT" b="1" dirty="0">
                <a:latin typeface="Comic Sans MS" panose="030F0702030302020204" pitchFamily="66" charset="0"/>
              </a:rPr>
              <a:t>100x </a:t>
            </a:r>
            <a:r>
              <a:rPr lang="it-IT" b="1" dirty="0" err="1">
                <a:latin typeface="Comic Sans MS" panose="030F0702030302020204" pitchFamily="66" charset="0"/>
              </a:rPr>
              <a:t>Magnification</a:t>
            </a:r>
            <a:endParaRPr lang="it-IT" dirty="0">
              <a:latin typeface="Comic Sans MS" panose="030F0702030302020204" pitchFamily="66" charset="0"/>
            </a:endParaRPr>
          </a:p>
        </p:txBody>
      </p:sp>
      <p:sp>
        <p:nvSpPr>
          <p:cNvPr id="9" name="CasellaDiTesto 8">
            <a:extLst>
              <a:ext uri="{FF2B5EF4-FFF2-40B4-BE49-F238E27FC236}">
                <a16:creationId xmlns:a16="http://schemas.microsoft.com/office/drawing/2014/main" id="{1B6A59B3-AA0E-E045-BBC6-97BE3DBEA9CF}"/>
              </a:ext>
            </a:extLst>
          </p:cNvPr>
          <p:cNvSpPr txBox="1"/>
          <p:nvPr/>
        </p:nvSpPr>
        <p:spPr>
          <a:xfrm>
            <a:off x="3530547" y="5233874"/>
            <a:ext cx="2183611" cy="369332"/>
          </a:xfrm>
          <a:prstGeom prst="rect">
            <a:avLst/>
          </a:prstGeom>
          <a:noFill/>
        </p:spPr>
        <p:txBody>
          <a:bodyPr wrap="none" rtlCol="0">
            <a:spAutoFit/>
          </a:bodyPr>
          <a:lstStyle/>
          <a:p>
            <a:r>
              <a:rPr lang="it-IT" b="1" dirty="0">
                <a:latin typeface="Comic Sans MS" panose="030F0702030302020204" pitchFamily="66" charset="0"/>
              </a:rPr>
              <a:t>60x </a:t>
            </a:r>
            <a:r>
              <a:rPr lang="it-IT" b="1" dirty="0" err="1">
                <a:latin typeface="Comic Sans MS" panose="030F0702030302020204" pitchFamily="66" charset="0"/>
              </a:rPr>
              <a:t>Magnification</a:t>
            </a:r>
            <a:endParaRPr lang="it-IT" dirty="0">
              <a:latin typeface="Comic Sans MS" panose="030F0702030302020204" pitchFamily="66" charset="0"/>
            </a:endParaRPr>
          </a:p>
        </p:txBody>
      </p:sp>
      <p:sp>
        <p:nvSpPr>
          <p:cNvPr id="10" name="CasellaDiTesto 9">
            <a:extLst>
              <a:ext uri="{FF2B5EF4-FFF2-40B4-BE49-F238E27FC236}">
                <a16:creationId xmlns:a16="http://schemas.microsoft.com/office/drawing/2014/main" id="{28EA4B3A-7734-2647-BDF8-4EE76AAC73D6}"/>
              </a:ext>
            </a:extLst>
          </p:cNvPr>
          <p:cNvSpPr txBox="1"/>
          <p:nvPr/>
        </p:nvSpPr>
        <p:spPr>
          <a:xfrm>
            <a:off x="980041" y="1714502"/>
            <a:ext cx="7002238" cy="369332"/>
          </a:xfrm>
          <a:prstGeom prst="rect">
            <a:avLst/>
          </a:prstGeom>
          <a:noFill/>
        </p:spPr>
        <p:txBody>
          <a:bodyPr wrap="none" rtlCol="0">
            <a:spAutoFit/>
          </a:bodyPr>
          <a:lstStyle/>
          <a:p>
            <a:pPr algn="ctr"/>
            <a:r>
              <a:rPr lang="it-IT" b="1" dirty="0" err="1">
                <a:latin typeface="Comic Sans MS" panose="030F0702030302020204" pitchFamily="66" charset="0"/>
              </a:rPr>
              <a:t>Aerial</a:t>
            </a:r>
            <a:r>
              <a:rPr lang="it-IT" b="1" dirty="0">
                <a:latin typeface="Comic Sans MS" panose="030F0702030302020204" pitchFamily="66" charset="0"/>
              </a:rPr>
              <a:t> </a:t>
            </a:r>
            <a:r>
              <a:rPr lang="it-IT" b="1" dirty="0" err="1">
                <a:latin typeface="Comic Sans MS" panose="030F0702030302020204" pitchFamily="66" charset="0"/>
              </a:rPr>
              <a:t>hyphae</a:t>
            </a:r>
            <a:r>
              <a:rPr lang="it-IT" b="1" dirty="0">
                <a:latin typeface="Comic Sans MS" panose="030F0702030302020204" pitchFamily="66" charset="0"/>
              </a:rPr>
              <a:t> of </a:t>
            </a:r>
            <a:r>
              <a:rPr lang="it-IT" b="1" i="1" dirty="0">
                <a:latin typeface="Comic Sans MS" panose="030F0702030302020204" pitchFamily="66" charset="0"/>
              </a:rPr>
              <a:t>M. </a:t>
            </a:r>
            <a:r>
              <a:rPr lang="it-IT" b="1" i="1" dirty="0" err="1">
                <a:latin typeface="Comic Sans MS" panose="030F0702030302020204" pitchFamily="66" charset="0"/>
              </a:rPr>
              <a:t>phaseolina</a:t>
            </a:r>
            <a:r>
              <a:rPr lang="it-IT" b="1" i="1" dirty="0">
                <a:latin typeface="Comic Sans MS" panose="030F0702030302020204" pitchFamily="66" charset="0"/>
              </a:rPr>
              <a:t> </a:t>
            </a:r>
            <a:r>
              <a:rPr lang="it-IT" b="1" dirty="0" err="1">
                <a:latin typeface="Comic Sans MS" panose="030F0702030302020204" pitchFamily="66" charset="0"/>
              </a:rPr>
              <a:t>observed</a:t>
            </a:r>
            <a:r>
              <a:rPr lang="it-IT" b="1" dirty="0">
                <a:latin typeface="Comic Sans MS" panose="030F0702030302020204" pitchFamily="66" charset="0"/>
              </a:rPr>
              <a:t> </a:t>
            </a:r>
            <a:r>
              <a:rPr lang="it-IT" b="1" dirty="0" err="1">
                <a:latin typeface="Comic Sans MS" panose="030F0702030302020204" pitchFamily="66" charset="0"/>
              </a:rPr>
              <a:t>at</a:t>
            </a:r>
            <a:r>
              <a:rPr lang="it-IT" b="1" dirty="0">
                <a:latin typeface="Comic Sans MS" panose="030F0702030302020204" pitchFamily="66" charset="0"/>
              </a:rPr>
              <a:t> light </a:t>
            </a:r>
            <a:r>
              <a:rPr lang="it-IT" b="1" dirty="0" err="1">
                <a:latin typeface="Comic Sans MS" panose="030F0702030302020204" pitchFamily="66" charset="0"/>
              </a:rPr>
              <a:t>microscope</a:t>
            </a:r>
            <a:endParaRPr lang="it-IT" b="1" dirty="0">
              <a:latin typeface="Comic Sans MS" panose="030F0702030302020204" pitchFamily="66" charset="0"/>
            </a:endParaRPr>
          </a:p>
        </p:txBody>
      </p:sp>
      <p:sp>
        <p:nvSpPr>
          <p:cNvPr id="2" name="CasellaDiTesto 1">
            <a:extLst>
              <a:ext uri="{FF2B5EF4-FFF2-40B4-BE49-F238E27FC236}">
                <a16:creationId xmlns:a16="http://schemas.microsoft.com/office/drawing/2014/main" id="{01218205-D396-46DE-9435-416F66A9AB4B}"/>
              </a:ext>
            </a:extLst>
          </p:cNvPr>
          <p:cNvSpPr txBox="1"/>
          <p:nvPr/>
        </p:nvSpPr>
        <p:spPr>
          <a:xfrm>
            <a:off x="467544" y="188640"/>
            <a:ext cx="8027232" cy="923330"/>
          </a:xfrm>
          <a:prstGeom prst="rect">
            <a:avLst/>
          </a:prstGeom>
          <a:noFill/>
        </p:spPr>
        <p:txBody>
          <a:bodyPr wrap="square" rtlCol="0">
            <a:spAutoFit/>
          </a:bodyPr>
          <a:lstStyle/>
          <a:p>
            <a:pPr algn="ctr"/>
            <a:r>
              <a:rPr lang="it-IT" b="1" i="1" dirty="0" err="1">
                <a:solidFill>
                  <a:srgbClr val="00B050"/>
                </a:solidFill>
                <a:latin typeface="Comic Sans MS" panose="030F0702030302020204" pitchFamily="66" charset="0"/>
              </a:rPr>
              <a:t>Macrophomina</a:t>
            </a:r>
            <a:r>
              <a:rPr lang="it-IT" b="1" i="1" dirty="0">
                <a:solidFill>
                  <a:srgbClr val="00B050"/>
                </a:solidFill>
                <a:latin typeface="Comic Sans MS" panose="030F0702030302020204" pitchFamily="66" charset="0"/>
              </a:rPr>
              <a:t> </a:t>
            </a:r>
            <a:r>
              <a:rPr lang="it-IT" b="1" i="1" dirty="0" err="1">
                <a:solidFill>
                  <a:srgbClr val="00B050"/>
                </a:solidFill>
                <a:latin typeface="Comic Sans MS" panose="030F0702030302020204" pitchFamily="66" charset="0"/>
              </a:rPr>
              <a:t>phaseolina</a:t>
            </a:r>
            <a:r>
              <a:rPr lang="it-IT" b="1" i="1" dirty="0">
                <a:solidFill>
                  <a:srgbClr val="00B050"/>
                </a:solidFill>
                <a:latin typeface="Comic Sans MS" panose="030F0702030302020204" pitchFamily="66" charset="0"/>
              </a:rPr>
              <a:t> </a:t>
            </a:r>
            <a:r>
              <a:rPr lang="it-IT" b="1" dirty="0">
                <a:solidFill>
                  <a:srgbClr val="00B050"/>
                </a:solidFill>
                <a:latin typeface="Comic Sans MS" panose="030F0702030302020204" pitchFamily="66" charset="0"/>
              </a:rPr>
              <a:t>è stato accresciuto in PDA dalla Prof. Rachele </a:t>
            </a:r>
            <a:r>
              <a:rPr lang="it-IT" b="1" dirty="0" err="1" smtClean="0">
                <a:solidFill>
                  <a:srgbClr val="00B050"/>
                </a:solidFill>
                <a:latin typeface="Comic Sans MS" panose="030F0702030302020204" pitchFamily="66" charset="0"/>
              </a:rPr>
              <a:t>Isticato</a:t>
            </a:r>
            <a:r>
              <a:rPr lang="it-IT" b="1" dirty="0" smtClean="0">
                <a:solidFill>
                  <a:srgbClr val="00B050"/>
                </a:solidFill>
                <a:latin typeface="Comic Sans MS" panose="030F0702030302020204" pitchFamily="66" charset="0"/>
              </a:rPr>
              <a:t> del </a:t>
            </a:r>
            <a:r>
              <a:rPr lang="it-IT" b="1" dirty="0">
                <a:solidFill>
                  <a:srgbClr val="00B050"/>
                </a:solidFill>
                <a:latin typeface="Comic Sans MS" panose="030F0702030302020204" pitchFamily="66" charset="0"/>
              </a:rPr>
              <a:t>Dipartimento di </a:t>
            </a:r>
            <a:r>
              <a:rPr lang="it-IT" b="1" dirty="0" err="1">
                <a:solidFill>
                  <a:srgbClr val="00B050"/>
                </a:solidFill>
                <a:latin typeface="Comic Sans MS" panose="030F0702030302020204" pitchFamily="66" charset="0"/>
              </a:rPr>
              <a:t>Bioiologia</a:t>
            </a:r>
            <a:r>
              <a:rPr lang="it-IT" b="1" dirty="0">
                <a:solidFill>
                  <a:srgbClr val="00B050"/>
                </a:solidFill>
                <a:latin typeface="Comic Sans MS" panose="030F0702030302020204" pitchFamily="66" charset="0"/>
              </a:rPr>
              <a:t> dell’Università di Napoli Federico II</a:t>
            </a:r>
          </a:p>
        </p:txBody>
      </p:sp>
      <p:graphicFrame>
        <p:nvGraphicFramePr>
          <p:cNvPr id="7" name="Oggetto 6">
            <a:extLst>
              <a:ext uri="{FF2B5EF4-FFF2-40B4-BE49-F238E27FC236}">
                <a16:creationId xmlns:a16="http://schemas.microsoft.com/office/drawing/2014/main" id="{D4F33B89-9508-442E-A20D-4AF7D877A1AA}"/>
              </a:ext>
            </a:extLst>
          </p:cNvPr>
          <p:cNvGraphicFramePr>
            <a:graphicFrameLocks noChangeAspect="1"/>
          </p:cNvGraphicFramePr>
          <p:nvPr>
            <p:extLst>
              <p:ext uri="{D42A27DB-BD31-4B8C-83A1-F6EECF244321}">
                <p14:modId xmlns:p14="http://schemas.microsoft.com/office/powerpoint/2010/main" val="511437198"/>
              </p:ext>
            </p:extLst>
          </p:nvPr>
        </p:nvGraphicFramePr>
        <p:xfrm>
          <a:off x="5943600" y="2527300"/>
          <a:ext cx="2551176" cy="2991108"/>
        </p:xfrm>
        <a:graphic>
          <a:graphicData uri="http://schemas.openxmlformats.org/presentationml/2006/ole">
            <mc:AlternateContent xmlns:mc="http://schemas.openxmlformats.org/markup-compatibility/2006">
              <mc:Choice xmlns:v="urn:schemas-microsoft-com:vml" Requires="v">
                <p:oleObj spid="_x0000_s1106" name="CS ChemDraw Drawing" r:id="rId5" imgW="3043440" imgH="3616920" progId="ChemDraw.Document.6.0">
                  <p:embed/>
                </p:oleObj>
              </mc:Choice>
              <mc:Fallback>
                <p:oleObj name="CS ChemDraw Drawing" r:id="rId5" imgW="3043440" imgH="3616920" progId="ChemDraw.Document.6.0">
                  <p:embed/>
                  <p:pic>
                    <p:nvPicPr>
                      <p:cNvPr id="0" name=""/>
                      <p:cNvPicPr/>
                      <p:nvPr/>
                    </p:nvPicPr>
                    <p:blipFill>
                      <a:blip r:embed="rId6"/>
                      <a:stretch>
                        <a:fillRect/>
                      </a:stretch>
                    </p:blipFill>
                    <p:spPr>
                      <a:xfrm>
                        <a:off x="5943600" y="2527300"/>
                        <a:ext cx="2551176" cy="2991108"/>
                      </a:xfrm>
                      <a:prstGeom prst="rect">
                        <a:avLst/>
                      </a:prstGeom>
                    </p:spPr>
                  </p:pic>
                </p:oleObj>
              </mc:Fallback>
            </mc:AlternateContent>
          </a:graphicData>
        </a:graphic>
      </p:graphicFrame>
      <p:sp>
        <p:nvSpPr>
          <p:cNvPr id="11" name="Rettangolo 10">
            <a:extLst>
              <a:ext uri="{FF2B5EF4-FFF2-40B4-BE49-F238E27FC236}">
                <a16:creationId xmlns:a16="http://schemas.microsoft.com/office/drawing/2014/main" id="{7BA38CCB-6B90-43A0-82B5-9D4B18B5E29F}"/>
              </a:ext>
            </a:extLst>
          </p:cNvPr>
          <p:cNvSpPr/>
          <p:nvPr/>
        </p:nvSpPr>
        <p:spPr>
          <a:xfrm>
            <a:off x="746440" y="5949280"/>
            <a:ext cx="2026517" cy="369332"/>
          </a:xfrm>
          <a:prstGeom prst="rect">
            <a:avLst/>
          </a:prstGeom>
        </p:spPr>
        <p:txBody>
          <a:bodyPr wrap="none">
            <a:spAutoFit/>
          </a:bodyPr>
          <a:lstStyle/>
          <a:p>
            <a:r>
              <a:rPr lang="it-IT" b="1" dirty="0">
                <a:solidFill>
                  <a:srgbClr val="00B050"/>
                </a:solidFill>
                <a:latin typeface="Comic Sans MS" panose="030F0702030302020204" pitchFamily="66" charset="0"/>
              </a:rPr>
              <a:t>work in progress</a:t>
            </a:r>
          </a:p>
        </p:txBody>
      </p:sp>
    </p:spTree>
    <p:extLst>
      <p:ext uri="{BB962C8B-B14F-4D97-AF65-F5344CB8AC3E}">
        <p14:creationId xmlns:p14="http://schemas.microsoft.com/office/powerpoint/2010/main" val="3238064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TotalTime>
  <Words>1302</Words>
  <Application>Microsoft Office PowerPoint</Application>
  <PresentationFormat>Presentazione su schermo (4:3)</PresentationFormat>
  <Paragraphs>145</Paragraphs>
  <Slides>22</Slides>
  <Notes>2</Notes>
  <HiddenSlides>0</HiddenSlides>
  <MMClips>0</MMClips>
  <ScaleCrop>false</ScaleCrop>
  <HeadingPairs>
    <vt:vector size="8" baseType="variant">
      <vt:variant>
        <vt:lpstr>Caratteri utilizzati</vt:lpstr>
      </vt:variant>
      <vt:variant>
        <vt:i4>10</vt:i4>
      </vt:variant>
      <vt:variant>
        <vt:lpstr>Tema</vt:lpstr>
      </vt:variant>
      <vt:variant>
        <vt:i4>3</vt:i4>
      </vt:variant>
      <vt:variant>
        <vt:lpstr>Server OLE incorporati</vt:lpstr>
      </vt:variant>
      <vt:variant>
        <vt:i4>1</vt:i4>
      </vt:variant>
      <vt:variant>
        <vt:lpstr>Titoli diapositive</vt:lpstr>
      </vt:variant>
      <vt:variant>
        <vt:i4>22</vt:i4>
      </vt:variant>
    </vt:vector>
  </HeadingPairs>
  <TitlesOfParts>
    <vt:vector size="36" baseType="lpstr">
      <vt:lpstr>MS PGothic</vt:lpstr>
      <vt:lpstr>MS PGothic</vt:lpstr>
      <vt:lpstr>Arial</vt:lpstr>
      <vt:lpstr>Calibri</vt:lpstr>
      <vt:lpstr>Comic Sans MS</vt:lpstr>
      <vt:lpstr>Garamond</vt:lpstr>
      <vt:lpstr>Tahoma</vt:lpstr>
      <vt:lpstr>Times</vt:lpstr>
      <vt:lpstr>Times New Roman</vt:lpstr>
      <vt:lpstr>Wingdings</vt:lpstr>
      <vt:lpstr>Tema di Office</vt:lpstr>
      <vt:lpstr>1_Struttura predefinita</vt:lpstr>
      <vt:lpstr>2_Struttura predefinita</vt:lpstr>
      <vt:lpstr>CS ChemDraw Drawing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Bacillus subtilis: TY agar 37°C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Pc</dc:creator>
  <cp:lastModifiedBy>Hotel Adria</cp:lastModifiedBy>
  <cp:revision>84</cp:revision>
  <dcterms:created xsi:type="dcterms:W3CDTF">2018-09-24T16:28:36Z</dcterms:created>
  <dcterms:modified xsi:type="dcterms:W3CDTF">2018-10-12T05:58:35Z</dcterms:modified>
</cp:coreProperties>
</file>