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7"/>
  </p:notesMasterIdLst>
  <p:sldIdLst>
    <p:sldId id="256" r:id="rId2"/>
    <p:sldId id="258" r:id="rId3"/>
    <p:sldId id="261" r:id="rId4"/>
    <p:sldId id="260" r:id="rId5"/>
    <p:sldId id="263" r:id="rId6"/>
    <p:sldId id="269" r:id="rId7"/>
    <p:sldId id="257" r:id="rId8"/>
    <p:sldId id="267" r:id="rId9"/>
    <p:sldId id="264" r:id="rId10"/>
    <p:sldId id="265" r:id="rId11"/>
    <p:sldId id="268" r:id="rId12"/>
    <p:sldId id="273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9095" autoAdjust="0"/>
  </p:normalViewPr>
  <p:slideViewPr>
    <p:cSldViewPr snapToGrid="0">
      <p:cViewPr varScale="1">
        <p:scale>
          <a:sx n="93" d="100"/>
          <a:sy n="93" d="100"/>
        </p:scale>
        <p:origin x="8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56FA-6886-4815-B208-DFDE51FB12C1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B8B7-3FDD-40C8-BE66-0B37710FE4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21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B8B7-3FDD-40C8-BE66-0B37710FE47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14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RED: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central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topic</a:t>
            </a:r>
            <a:r>
              <a:rPr lang="it-IT" baseline="0" dirty="0" smtClean="0"/>
              <a:t> of the workshop</a:t>
            </a:r>
            <a:endParaRPr lang="it-I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F28D-A8C1-451C-BD7B-56D631A9910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5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B8B7-3FDD-40C8-BE66-0B37710FE47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69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going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B8B7-3FDD-40C8-BE66-0B37710FE47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6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5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5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45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5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63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79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40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6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03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4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3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0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5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6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2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D949-0179-4075-BA6C-82E00C8BF85B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8F51D-22F9-4108-865E-954A543A61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3408" y="2098490"/>
            <a:ext cx="1123210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Workshop TECS - </a:t>
            </a:r>
            <a:r>
              <a:rPr lang="it-IT" sz="2800" b="1" i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Giornate </a:t>
            </a:r>
            <a:r>
              <a:rPr lang="it-IT" sz="2800" b="1" i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Argentine 2018</a:t>
            </a:r>
            <a:endParaRPr lang="it-I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i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“</a:t>
            </a:r>
            <a:r>
              <a:rPr lang="it-IT" sz="2800" b="1" i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ENERGIA DA GRADIENTI SALINI: STATO DELL’ARTE E TENDENZE”</a:t>
            </a:r>
            <a:endParaRPr lang="it-IT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10-11 maggio 2018</a:t>
            </a:r>
          </a:p>
          <a:p>
            <a:pPr algn="ctr"/>
            <a:r>
              <a:rPr lang="it-IT" b="1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</a:t>
            </a:r>
            <a:r>
              <a:rPr lang="it-IT" b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b="1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it-IT" b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Químicas</a:t>
            </a:r>
            <a:r>
              <a:rPr lang="it-IT" b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b="1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</a:t>
            </a:r>
            <a:r>
              <a:rPr lang="it-IT" b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it-IT" b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Córdoba - Ciudad de Córdoba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0" y="52700"/>
            <a:ext cx="155257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22" y="5562079"/>
            <a:ext cx="1775721" cy="86366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67" y="5355231"/>
            <a:ext cx="1591607" cy="1160328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76" y="5436523"/>
            <a:ext cx="1687100" cy="1079035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6" y="5562078"/>
            <a:ext cx="1920749" cy="953482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61" y="5159416"/>
            <a:ext cx="1001168" cy="135614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748337" y="4248676"/>
            <a:ext cx="828224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Giorgio </a:t>
            </a:r>
            <a:r>
              <a:rPr lang="it-IT" b="1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Micale</a:t>
            </a:r>
            <a:r>
              <a:rPr lang="it-IT" b="1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Dott. Javier </a:t>
            </a:r>
            <a:r>
              <a:rPr lang="it-IT" b="1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Luque</a:t>
            </a:r>
            <a:r>
              <a:rPr lang="it-IT" b="1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Salvo - Università di </a:t>
            </a:r>
            <a:r>
              <a:rPr lang="it-IT" b="1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Palermo</a:t>
            </a:r>
            <a:endParaRPr lang="it-IT" sz="12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98489" y="233760"/>
            <a:ext cx="101819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Giornate del CUIA in Italia</a:t>
            </a:r>
            <a:endParaRPr lang="it-IT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Università di Bari </a:t>
            </a:r>
            <a:r>
              <a:rPr lang="it-IT" sz="2800" b="1" i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“</a:t>
            </a:r>
            <a:r>
              <a:rPr lang="it-IT" sz="28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Aldo Moro</a:t>
            </a:r>
            <a:r>
              <a:rPr lang="it-IT" sz="2800" b="1" i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”</a:t>
            </a:r>
            <a:endParaRPr lang="it-IT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11-12 Ottobre 2018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7979" y="478048"/>
            <a:ext cx="627237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May</a:t>
            </a:r>
            <a:r>
              <a:rPr lang="it-IT" altLang="it-IT" sz="2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11, </a:t>
            </a:r>
            <a:r>
              <a:rPr lang="it-IT" altLang="it-IT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Friday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 i="1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Seminars</a:t>
            </a:r>
            <a:endParaRPr lang="it-IT" altLang="it-IT" b="1" i="1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09:10 </a:t>
            </a: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Electrode materials for lithium batteries: theory and experiment (UNC)</a:t>
            </a:r>
            <a:endParaRPr lang="it-IT" altLang="it-IT" sz="1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10:15 Brine valorisation (UNIPA</a:t>
            </a:r>
            <a:r>
              <a:rPr lang="en-GB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i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	(</a:t>
            </a:r>
            <a:r>
              <a:rPr lang="en-GB" altLang="it-IT" sz="1400" i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break)</a:t>
            </a:r>
            <a:endParaRPr lang="it-IT" altLang="it-IT" sz="1400" i="1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11.15 Ab initio computational modelling of nanostructures (UNICAL/ITM)</a:t>
            </a:r>
            <a:endParaRPr lang="it-IT" altLang="it-IT" sz="1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12:00 Ion Exchange Membranes: A broad field of applications (UNIPA-UNICAL/ITM)</a:t>
            </a:r>
            <a:endParaRPr lang="it-IT" altLang="it-IT" sz="1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i="1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i="1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Experimental</a:t>
            </a:r>
            <a:r>
              <a:rPr lang="it-IT" altLang="it-IT" b="1" i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b="1" i="1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Demonstration</a:t>
            </a:r>
            <a:r>
              <a:rPr lang="it-IT" altLang="it-IT" b="1" i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14:00 – 18:30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Power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density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increase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by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adopting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higher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salinity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streams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like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brines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. Open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discussion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: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Could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RED and/or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parent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IEM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technologies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be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integrated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to the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lithium</a:t>
            </a:r>
            <a:r>
              <a:rPr lang="it-IT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extraction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process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?</a:t>
            </a:r>
            <a:endParaRPr lang="it-IT" altLang="it-IT" sz="1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05829"/>
              </p:ext>
            </p:extLst>
          </p:nvPr>
        </p:nvGraphicFramePr>
        <p:xfrm>
          <a:off x="609600" y="5293886"/>
          <a:ext cx="5591175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307">
                  <a:extLst>
                    <a:ext uri="{9D8B030D-6E8A-4147-A177-3AD203B41FA5}">
                      <a16:colId xmlns:a16="http://schemas.microsoft.com/office/drawing/2014/main" xmlns="" val="4151270112"/>
                    </a:ext>
                  </a:extLst>
                </a:gridCol>
                <a:gridCol w="2217236">
                  <a:extLst>
                    <a:ext uri="{9D8B030D-6E8A-4147-A177-3AD203B41FA5}">
                      <a16:colId xmlns:a16="http://schemas.microsoft.com/office/drawing/2014/main" xmlns="" val="1343535349"/>
                    </a:ext>
                  </a:extLst>
                </a:gridCol>
                <a:gridCol w="2713632">
                  <a:extLst>
                    <a:ext uri="{9D8B030D-6E8A-4147-A177-3AD203B41FA5}">
                      <a16:colId xmlns:a16="http://schemas.microsoft.com/office/drawing/2014/main" xmlns="" val="944621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Soluzione salina diluita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Soluzione salina concentrata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1550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Test 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NaCl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0.017M (river)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N</a:t>
                      </a:r>
                      <a:r>
                        <a:rPr lang="en-GB" sz="1200" dirty="0" err="1">
                          <a:effectLst/>
                        </a:rPr>
                        <a:t>aCl</a:t>
                      </a:r>
                      <a:r>
                        <a:rPr lang="en-GB" sz="1200" dirty="0">
                          <a:effectLst/>
                        </a:rPr>
                        <a:t> 5 </a:t>
                      </a:r>
                      <a:r>
                        <a:rPr lang="en-GB" sz="1200" dirty="0" smtClean="0">
                          <a:effectLst/>
                        </a:rPr>
                        <a:t>M (brine)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1261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Test 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NaCl</a:t>
                      </a:r>
                      <a:r>
                        <a:rPr lang="it-IT" sz="1200" dirty="0">
                          <a:effectLst/>
                        </a:rPr>
                        <a:t> 0.5 </a:t>
                      </a:r>
                      <a:r>
                        <a:rPr lang="it-IT" sz="1200" dirty="0" smtClean="0">
                          <a:effectLst/>
                        </a:rPr>
                        <a:t>M (</a:t>
                      </a:r>
                      <a:r>
                        <a:rPr lang="it-IT" sz="1200" dirty="0" err="1" smtClean="0">
                          <a:effectLst/>
                        </a:rPr>
                        <a:t>seawater</a:t>
                      </a:r>
                      <a:r>
                        <a:rPr lang="it-IT" sz="1200" dirty="0" smtClean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NaCl</a:t>
                      </a:r>
                      <a:r>
                        <a:rPr lang="en-GB" sz="1200" dirty="0">
                          <a:effectLst/>
                        </a:rPr>
                        <a:t> 5 </a:t>
                      </a:r>
                      <a:r>
                        <a:rPr lang="en-GB" sz="1200" dirty="0" smtClean="0">
                          <a:effectLst/>
                        </a:rPr>
                        <a:t>M (brine)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3848971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6" y="592348"/>
            <a:ext cx="4331037" cy="2736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6" y="3684444"/>
            <a:ext cx="4331037" cy="27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47"/>
          <p:cNvSpPr/>
          <p:nvPr/>
        </p:nvSpPr>
        <p:spPr>
          <a:xfrm>
            <a:off x="5372349" y="3452736"/>
            <a:ext cx="3759265" cy="1096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4" y="1280659"/>
            <a:ext cx="3405549" cy="5079944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0" y="52700"/>
            <a:ext cx="1552575" cy="14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2 10"/>
          <p:cNvCxnSpPr>
            <a:stCxn id="34" idx="6"/>
            <a:endCxn id="14" idx="1"/>
          </p:cNvCxnSpPr>
          <p:nvPr/>
        </p:nvCxnSpPr>
        <p:spPr>
          <a:xfrm>
            <a:off x="2843322" y="2655274"/>
            <a:ext cx="2529027" cy="13052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372349" y="3452736"/>
            <a:ext cx="3597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‘Mar Chiquita’ </a:t>
            </a:r>
            <a:r>
              <a:rPr lang="it-IT" sz="2000" dirty="0" err="1" smtClean="0"/>
              <a:t>salt-lake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/>
              <a:t> </a:t>
            </a:r>
            <a:r>
              <a:rPr lang="it-IT" sz="2000" dirty="0" smtClean="0"/>
              <a:t>a </a:t>
            </a:r>
            <a:r>
              <a:rPr lang="it-IT" sz="2000" dirty="0" err="1" smtClean="0"/>
              <a:t>potential</a:t>
            </a:r>
            <a:r>
              <a:rPr lang="it-IT" sz="2000" dirty="0" smtClean="0"/>
              <a:t> site for RED </a:t>
            </a:r>
            <a:r>
              <a:rPr lang="it-IT" sz="2000" dirty="0" err="1" smtClean="0"/>
              <a:t>pilot</a:t>
            </a:r>
            <a:r>
              <a:rPr lang="it-IT" sz="2000" dirty="0" smtClean="0"/>
              <a:t> </a:t>
            </a:r>
            <a:r>
              <a:rPr lang="it-IT" sz="2000" dirty="0" err="1" smtClean="0"/>
              <a:t>plant</a:t>
            </a:r>
            <a:r>
              <a:rPr lang="it-IT" sz="2000" dirty="0" smtClean="0"/>
              <a:t> </a:t>
            </a:r>
            <a:r>
              <a:rPr lang="it-IT" sz="2000" dirty="0" err="1" smtClean="0"/>
              <a:t>installation</a:t>
            </a:r>
            <a:endParaRPr lang="it-IT" sz="2000" dirty="0" smtClean="0"/>
          </a:p>
        </p:txBody>
      </p:sp>
      <p:sp>
        <p:nvSpPr>
          <p:cNvPr id="21" name="Ovale 20"/>
          <p:cNvSpPr/>
          <p:nvPr/>
        </p:nvSpPr>
        <p:spPr>
          <a:xfrm>
            <a:off x="1645827" y="1280144"/>
            <a:ext cx="994911" cy="9006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>
            <a:endCxn id="44" idx="1"/>
          </p:cNvCxnSpPr>
          <p:nvPr/>
        </p:nvCxnSpPr>
        <p:spPr>
          <a:xfrm>
            <a:off x="2640738" y="1753641"/>
            <a:ext cx="2731611" cy="41005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372349" y="1702031"/>
            <a:ext cx="375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‘Lithium </a:t>
            </a:r>
            <a:r>
              <a:rPr lang="it-IT" dirty="0" err="1" smtClean="0"/>
              <a:t>triangle</a:t>
            </a:r>
            <a:r>
              <a:rPr lang="it-IT" dirty="0" smtClean="0"/>
              <a:t>’, </a:t>
            </a:r>
            <a:r>
              <a:rPr lang="it-IT" dirty="0" err="1" smtClean="0"/>
              <a:t>lithium</a:t>
            </a:r>
            <a:r>
              <a:rPr lang="it-IT" dirty="0" smtClean="0"/>
              <a:t> </a:t>
            </a:r>
            <a:r>
              <a:rPr lang="it-IT" dirty="0" err="1" smtClean="0"/>
              <a:t>brines</a:t>
            </a:r>
            <a:endParaRPr lang="it-IT" dirty="0" smtClean="0"/>
          </a:p>
          <a:p>
            <a:r>
              <a:rPr lang="it-IT" dirty="0" smtClean="0"/>
              <a:t>Brine management</a:t>
            </a:r>
          </a:p>
          <a:p>
            <a:r>
              <a:rPr lang="it-IT" dirty="0" smtClean="0"/>
              <a:t>IEM-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technologies</a:t>
            </a:r>
            <a:endParaRPr lang="it-IT" dirty="0" smtClean="0"/>
          </a:p>
        </p:txBody>
      </p:sp>
      <p:sp>
        <p:nvSpPr>
          <p:cNvPr id="34" name="Ovale 33"/>
          <p:cNvSpPr/>
          <p:nvPr/>
        </p:nvSpPr>
        <p:spPr>
          <a:xfrm>
            <a:off x="2516698" y="2511449"/>
            <a:ext cx="326624" cy="28764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5372349" y="1702031"/>
            <a:ext cx="375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‘Lithium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triangle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’,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lithium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brines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Brine management</a:t>
            </a:r>
          </a:p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IEM-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based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technologies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9237306" y="1953026"/>
            <a:ext cx="466531" cy="4213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 Black" panose="020B0A04020102020204" pitchFamily="34" charset="0"/>
              </a:rPr>
              <a:t>1</a:t>
            </a:r>
            <a:endParaRPr lang="it-IT" b="1" dirty="0">
              <a:latin typeface="Arial Black" panose="020B0A04020102020204" pitchFamily="34" charset="0"/>
            </a:endParaRPr>
          </a:p>
        </p:txBody>
      </p:sp>
      <p:sp>
        <p:nvSpPr>
          <p:cNvPr id="46" name="Ovale 45"/>
          <p:cNvSpPr/>
          <p:nvPr/>
        </p:nvSpPr>
        <p:spPr>
          <a:xfrm>
            <a:off x="9237306" y="3749898"/>
            <a:ext cx="466531" cy="4213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 Black" panose="020B0A04020102020204" pitchFamily="34" charset="0"/>
              </a:rPr>
              <a:t>2</a:t>
            </a:r>
            <a:endParaRPr lang="it-IT" b="1" dirty="0">
              <a:latin typeface="Arial Black" panose="020B0A0402010202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32261" y="351437"/>
            <a:ext cx="510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Outcomes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5372349" y="5187741"/>
            <a:ext cx="375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Low-cost</a:t>
            </a:r>
            <a:r>
              <a:rPr lang="it-IT" dirty="0" smtClean="0"/>
              <a:t> Multi-scale </a:t>
            </a:r>
            <a:r>
              <a:rPr lang="it-IT" dirty="0" err="1" smtClean="0"/>
              <a:t>modelling</a:t>
            </a:r>
            <a:endParaRPr lang="it-IT" dirty="0" smtClean="0"/>
          </a:p>
        </p:txBody>
      </p:sp>
      <p:sp>
        <p:nvSpPr>
          <p:cNvPr id="54" name="CasellaDiTesto 53"/>
          <p:cNvSpPr txBox="1"/>
          <p:nvPr/>
        </p:nvSpPr>
        <p:spPr>
          <a:xfrm>
            <a:off x="5372349" y="5187741"/>
            <a:ext cx="375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Low-cost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Multi-scale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modelling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Ovale 54"/>
          <p:cNvSpPr/>
          <p:nvPr/>
        </p:nvSpPr>
        <p:spPr>
          <a:xfrm>
            <a:off x="9274629" y="5187741"/>
            <a:ext cx="466531" cy="4213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 Black" panose="020B0A04020102020204" pitchFamily="34" charset="0"/>
              </a:rPr>
              <a:t>3</a:t>
            </a:r>
            <a:endParaRPr lang="it-IT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4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8" y="1041399"/>
            <a:ext cx="3968124" cy="55674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2261" y="351437"/>
            <a:ext cx="510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Outcomes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0" y="52700"/>
            <a:ext cx="155257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862" y="2050960"/>
            <a:ext cx="4633725" cy="3626662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9932583">
            <a:off x="6135249" y="1857768"/>
            <a:ext cx="567559" cy="706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14" idx="2"/>
          </p:cNvCxnSpPr>
          <p:nvPr/>
        </p:nvCxnSpPr>
        <p:spPr>
          <a:xfrm>
            <a:off x="5965912" y="4922783"/>
            <a:ext cx="6528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16" idx="3"/>
          </p:cNvCxnSpPr>
          <p:nvPr/>
        </p:nvCxnSpPr>
        <p:spPr>
          <a:xfrm flipV="1">
            <a:off x="6316279" y="4990176"/>
            <a:ext cx="692781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7129115" y="4865275"/>
            <a:ext cx="89768" cy="8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173999" y="4753506"/>
            <a:ext cx="298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Miramar (2K </a:t>
            </a:r>
            <a:r>
              <a:rPr lang="it-IT" sz="1600" dirty="0" err="1" smtClean="0"/>
              <a:t>population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603583" y="4553451"/>
            <a:ext cx="72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Río</a:t>
            </a:r>
            <a:r>
              <a:rPr lang="it-IT" dirty="0" smtClean="0"/>
              <a:t> I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654441" y="1767360"/>
            <a:ext cx="310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Bañados</a:t>
            </a:r>
            <a:r>
              <a:rPr lang="it-IT" dirty="0" smtClean="0"/>
              <a:t> del </a:t>
            </a:r>
            <a:r>
              <a:rPr lang="it-IT" dirty="0" err="1" smtClean="0"/>
              <a:t>Río</a:t>
            </a:r>
            <a:r>
              <a:rPr lang="it-IT" dirty="0" smtClean="0"/>
              <a:t> </a:t>
            </a:r>
            <a:r>
              <a:rPr lang="it-IT" dirty="0" err="1" smtClean="0"/>
              <a:t>Dulce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91622" y="4990175"/>
            <a:ext cx="72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Río</a:t>
            </a:r>
            <a:r>
              <a:rPr lang="it-IT" dirty="0" smtClean="0"/>
              <a:t> II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6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80" y="1196448"/>
            <a:ext cx="4498874" cy="3466507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62" y="52701"/>
            <a:ext cx="1344993" cy="12821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2261" y="351437"/>
            <a:ext cx="510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Outcomes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4880" y="4984747"/>
            <a:ext cx="9438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000" dirty="0" err="1" smtClean="0"/>
              <a:t>Fluctuating</a:t>
            </a:r>
            <a:r>
              <a:rPr lang="it-IT" sz="2000" dirty="0" smtClean="0"/>
              <a:t> </a:t>
            </a:r>
            <a:r>
              <a:rPr lang="it-IT" sz="2000" dirty="0" err="1" smtClean="0"/>
              <a:t>salinity</a:t>
            </a:r>
            <a:r>
              <a:rPr lang="it-IT" sz="2000" dirty="0" smtClean="0"/>
              <a:t>, </a:t>
            </a:r>
            <a:r>
              <a:rPr lang="it-IT" sz="2000" dirty="0" err="1" smtClean="0"/>
              <a:t>strongly</a:t>
            </a:r>
            <a:r>
              <a:rPr lang="it-IT" sz="2000" dirty="0" smtClean="0"/>
              <a:t> </a:t>
            </a:r>
            <a:r>
              <a:rPr lang="it-IT" sz="2000" dirty="0" err="1" smtClean="0"/>
              <a:t>depends</a:t>
            </a:r>
            <a:r>
              <a:rPr lang="it-IT" sz="2000" dirty="0" smtClean="0"/>
              <a:t> on </a:t>
            </a:r>
            <a:r>
              <a:rPr lang="it-IT" sz="2000" dirty="0" err="1" smtClean="0"/>
              <a:t>precipitations</a:t>
            </a:r>
            <a:r>
              <a:rPr lang="it-IT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000" dirty="0" err="1" smtClean="0"/>
              <a:t>Current</a:t>
            </a:r>
            <a:r>
              <a:rPr lang="it-IT" sz="2000" dirty="0" smtClean="0"/>
              <a:t> </a:t>
            </a:r>
            <a:r>
              <a:rPr lang="it-IT" sz="2000" dirty="0" err="1" smtClean="0"/>
              <a:t>possible</a:t>
            </a:r>
            <a:r>
              <a:rPr lang="it-IT" sz="2000" dirty="0" smtClean="0"/>
              <a:t> </a:t>
            </a:r>
            <a:r>
              <a:rPr lang="it-IT" sz="2000" dirty="0" err="1" smtClean="0"/>
              <a:t>scenarios</a:t>
            </a:r>
            <a:r>
              <a:rPr lang="it-IT" sz="2000" dirty="0" smtClean="0"/>
              <a:t>: from 40 g/l to 120 g/l.</a:t>
            </a:r>
            <a:endParaRPr lang="it-IT" sz="2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91898" y="6097808"/>
            <a:ext cx="94382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Bucher, E. and Bucher A. </a:t>
            </a:r>
            <a:r>
              <a:rPr lang="it-IT" sz="1200" dirty="0" err="1" smtClean="0"/>
              <a:t>Chapter</a:t>
            </a:r>
            <a:r>
              <a:rPr lang="it-IT" sz="1200" dirty="0" smtClean="0"/>
              <a:t> 5: LIMNOLOGIA </a:t>
            </a:r>
            <a:r>
              <a:rPr lang="it-IT" sz="1200" dirty="0"/>
              <a:t>FISICA Y </a:t>
            </a:r>
            <a:r>
              <a:rPr lang="it-IT" sz="1200" dirty="0" smtClean="0"/>
              <a:t>QUIMICA in </a:t>
            </a:r>
            <a:r>
              <a:rPr lang="it-IT" sz="1200" i="1" dirty="0" smtClean="0"/>
              <a:t>‘</a:t>
            </a:r>
            <a:r>
              <a:rPr lang="pt-BR" sz="1200" i="1" dirty="0" smtClean="0"/>
              <a:t>MAR CHIQUITA LAGO SALADO, CORDOBA, </a:t>
            </a:r>
            <a:r>
              <a:rPr lang="it-IT" sz="1200" i="1" dirty="0" smtClean="0"/>
              <a:t>ARGENTINA’</a:t>
            </a:r>
            <a:r>
              <a:rPr lang="it-IT" sz="1200" dirty="0" smtClean="0"/>
              <a:t>, </a:t>
            </a:r>
            <a:r>
              <a:rPr lang="it-IT" sz="1200" b="1" dirty="0"/>
              <a:t>ACADEMIA NACIONAL DE CIENCIAS, CÓRDOBA, </a:t>
            </a:r>
            <a:r>
              <a:rPr lang="it-IT" sz="1200" b="1" dirty="0" smtClean="0"/>
              <a:t>ARGENTINA,</a:t>
            </a:r>
            <a:r>
              <a:rPr lang="it-IT" sz="1200" dirty="0" smtClean="0"/>
              <a:t> 2006.</a:t>
            </a:r>
          </a:p>
          <a:p>
            <a:endParaRPr lang="it-IT" sz="1000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98" y="1338436"/>
            <a:ext cx="4362892" cy="3492423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6045200" y="4127500"/>
            <a:ext cx="3884987" cy="190500"/>
          </a:xfrm>
          <a:prstGeom prst="rect">
            <a:avLst/>
          </a:prstGeom>
          <a:solidFill>
            <a:schemeClr val="accent4">
              <a:alpha val="39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5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0" y="52700"/>
            <a:ext cx="1552575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32261" y="351437"/>
            <a:ext cx="510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Outcomes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1344" y="1163584"/>
            <a:ext cx="838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Pilot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projection</a:t>
            </a:r>
            <a:r>
              <a:rPr lang="it-IT" dirty="0" smtClean="0"/>
              <a:t> in Mar Chiquita…?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86" y="1735494"/>
            <a:ext cx="4135742" cy="288315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01344" y="2076601"/>
            <a:ext cx="5698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it-IT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it-IT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</a:t>
            </a:r>
            <a:r>
              <a:rPr lang="it-IT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a single RED </a:t>
            </a:r>
            <a:r>
              <a:rPr lang="it-IT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it-IT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it-IT" sz="1600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1000 </a:t>
            </a:r>
            <a:r>
              <a:rPr lang="it-IT" sz="1600" dirty="0" err="1" smtClean="0"/>
              <a:t>cell-pairs</a:t>
            </a:r>
            <a:endParaRPr lang="it-IT" sz="1600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 err="1" smtClean="0"/>
              <a:t>Fluid</a:t>
            </a:r>
            <a:r>
              <a:rPr lang="it-IT" sz="1600" dirty="0" smtClean="0"/>
              <a:t> </a:t>
            </a:r>
            <a:r>
              <a:rPr lang="it-IT" sz="1600" dirty="0" err="1" smtClean="0"/>
              <a:t>velocities</a:t>
            </a:r>
            <a:r>
              <a:rPr lang="it-IT" sz="1600" dirty="0" smtClean="0"/>
              <a:t> 1 cm/s (4 m</a:t>
            </a:r>
            <a:r>
              <a:rPr lang="it-IT" sz="1600" baseline="30000" dirty="0" smtClean="0"/>
              <a:t>3</a:t>
            </a:r>
            <a:r>
              <a:rPr lang="it-IT" sz="1600" dirty="0" smtClean="0"/>
              <a:t>/h </a:t>
            </a:r>
            <a:r>
              <a:rPr lang="it-IT" sz="1600" dirty="0" err="1" smtClean="0"/>
              <a:t>needed</a:t>
            </a:r>
            <a:r>
              <a:rPr lang="it-IT" sz="16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Flow </a:t>
            </a:r>
            <a:r>
              <a:rPr lang="it-IT" sz="1600" dirty="0" err="1" smtClean="0"/>
              <a:t>rates</a:t>
            </a:r>
            <a:r>
              <a:rPr lang="it-IT" sz="1600" dirty="0"/>
              <a:t> </a:t>
            </a:r>
            <a:r>
              <a:rPr lang="it-IT" sz="1600" dirty="0" err="1" smtClean="0"/>
              <a:t>Rivers</a:t>
            </a:r>
            <a:r>
              <a:rPr lang="it-IT" sz="1600" dirty="0" smtClean="0"/>
              <a:t> I and II: 36000 m3/h </a:t>
            </a:r>
            <a:r>
              <a:rPr lang="it-IT" sz="1600" dirty="0" err="1" smtClean="0"/>
              <a:t>each</a:t>
            </a:r>
            <a:r>
              <a:rPr lang="it-IT" sz="1600" dirty="0" smtClean="0"/>
              <a:t> (minimum).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No flow rate </a:t>
            </a:r>
            <a:r>
              <a:rPr lang="it-IT" sz="1600" dirty="0" err="1" smtClean="0"/>
              <a:t>limitations</a:t>
            </a:r>
            <a:r>
              <a:rPr lang="it-IT" sz="1600" dirty="0" smtClean="0"/>
              <a:t> on </a:t>
            </a:r>
            <a:r>
              <a:rPr lang="it-IT" sz="1600" dirty="0" err="1" smtClean="0"/>
              <a:t>seawater</a:t>
            </a:r>
            <a:r>
              <a:rPr lang="it-IT" sz="1600" dirty="0" smtClean="0"/>
              <a:t> </a:t>
            </a:r>
            <a:r>
              <a:rPr lang="it-IT" sz="1600" dirty="0" err="1" smtClean="0"/>
              <a:t>availability</a:t>
            </a:r>
            <a:r>
              <a:rPr lang="it-IT" sz="1600" dirty="0" smtClean="0"/>
              <a:t> </a:t>
            </a:r>
            <a:r>
              <a:rPr lang="it-IT" sz="1600" dirty="0" err="1" smtClean="0"/>
              <a:t>expected</a:t>
            </a:r>
            <a:r>
              <a:rPr lang="it-IT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600" dirty="0" err="1" smtClean="0"/>
              <a:t>Feed</a:t>
            </a:r>
            <a:r>
              <a:rPr lang="it-IT" sz="1600" dirty="0" smtClean="0"/>
              <a:t> </a:t>
            </a:r>
            <a:r>
              <a:rPr lang="it-IT" sz="1600" dirty="0" err="1" smtClean="0"/>
              <a:t>Spacers</a:t>
            </a:r>
            <a:r>
              <a:rPr lang="it-IT" sz="1600" dirty="0" smtClean="0"/>
              <a:t> 270 µm.</a:t>
            </a:r>
          </a:p>
          <a:p>
            <a:pPr>
              <a:lnSpc>
                <a:spcPct val="150000"/>
              </a:lnSpc>
            </a:pP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400021" y="5458409"/>
            <a:ext cx="31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Detailed</a:t>
            </a:r>
            <a:r>
              <a:rPr lang="it-IT" dirty="0" smtClean="0"/>
              <a:t> </a:t>
            </a:r>
            <a:r>
              <a:rPr lang="it-IT" dirty="0" err="1" smtClean="0"/>
              <a:t>pilot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projection</a:t>
            </a:r>
            <a:r>
              <a:rPr lang="it-IT" dirty="0" smtClean="0"/>
              <a:t> on </a:t>
            </a:r>
            <a:r>
              <a:rPr lang="it-IT" dirty="0" err="1" smtClean="0"/>
              <a:t>going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51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06" y="5811596"/>
            <a:ext cx="1775721" cy="86366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180" y="4450195"/>
            <a:ext cx="1346200" cy="968417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80" y="1885897"/>
            <a:ext cx="1687100" cy="107903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06" y="3219027"/>
            <a:ext cx="1920749" cy="953482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12" y="4256331"/>
            <a:ext cx="1001168" cy="1356143"/>
          </a:xfrm>
          <a:prstGeom prst="rect">
            <a:avLst/>
          </a:prstGeom>
        </p:spPr>
      </p:pic>
      <p:sp>
        <p:nvSpPr>
          <p:cNvPr id="10" name="3 CuadroTexto"/>
          <p:cNvSpPr txBox="1"/>
          <p:nvPr/>
        </p:nvSpPr>
        <p:spPr>
          <a:xfrm>
            <a:off x="6061808" y="2890981"/>
            <a:ext cx="3794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it-IT" sz="4000" dirty="0" smtClean="0"/>
              <a:t>Grazie!</a:t>
            </a:r>
          </a:p>
          <a:p>
            <a:r>
              <a:rPr lang="it-IT" sz="4000" dirty="0" err="1" smtClean="0"/>
              <a:t>Gracias</a:t>
            </a:r>
            <a:r>
              <a:rPr lang="it-IT" sz="4000" dirty="0" smtClean="0"/>
              <a:t>!</a:t>
            </a:r>
            <a:endParaRPr lang="it-IT" sz="4000" dirty="0"/>
          </a:p>
        </p:txBody>
      </p:sp>
      <p:pic>
        <p:nvPicPr>
          <p:cNvPr id="11" name="Immagin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80" y="52700"/>
            <a:ext cx="1552575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108026" y="563318"/>
            <a:ext cx="7340600" cy="218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2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Giornate Argentine 2018</a:t>
            </a:r>
            <a:endParaRPr lang="it-IT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200" b="1" i="1" dirty="0" smtClean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Workshop TECS</a:t>
            </a:r>
            <a:endParaRPr lang="it-IT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i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“ENERGIA DA GRADIENTI SALINI: STATO DELL’ARTE E TENDENZE</a:t>
            </a:r>
            <a:r>
              <a:rPr lang="it-IT" sz="2000" b="1" i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”</a:t>
            </a:r>
            <a:endParaRPr lang="it-IT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9" y="2935686"/>
            <a:ext cx="5605856" cy="33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2261" y="806335"/>
            <a:ext cx="24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27997" y="1888993"/>
            <a:ext cx="8444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glance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into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Salinity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Gradient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Energies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concept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(SGE).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Workshop location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Workshop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program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execution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Outcomes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future </a:t>
            </a:r>
            <a:r>
              <a:rPr lang="it-IT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22" y="5562079"/>
            <a:ext cx="1775721" cy="863660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67" y="5355231"/>
            <a:ext cx="1591607" cy="1160328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76" y="5436523"/>
            <a:ext cx="1687100" cy="1079035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6" y="5562078"/>
            <a:ext cx="1920749" cy="953482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61" y="5159416"/>
            <a:ext cx="1001168" cy="13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9820" y="3222649"/>
            <a:ext cx="10371763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sz="1600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Why</a:t>
            </a:r>
            <a:r>
              <a:rPr lang="it-IT" sz="1600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Cordoba?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In 2014,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started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to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function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the new ‘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Laboratorio de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Energias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Sustentables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(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LaES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’. The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main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research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activities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are the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experimental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synthesis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of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novel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electrodes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for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lithium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batteries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Many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researches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on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this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field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also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work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DQTC, with expertise in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atomistic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and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nanoscale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modelling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199821" y="4838866"/>
            <a:ext cx="10278458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sz="1600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Research</a:t>
            </a:r>
            <a:r>
              <a:rPr lang="it-IT" sz="1600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activities</a:t>
            </a:r>
            <a:r>
              <a:rPr lang="it-IT" sz="1600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at</a:t>
            </a:r>
            <a:r>
              <a:rPr lang="it-IT" sz="1600" u="sng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UNIPA and UNICAL/ITM</a:t>
            </a:r>
            <a:endParaRPr lang="it-IT" sz="1600" dirty="0" smtClean="0">
              <a:solidFill>
                <a:srgbClr val="404040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Membrane-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based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technologies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for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water treatment and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sustainable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energy</a:t>
            </a:r>
            <a:r>
              <a:rPr lang="it-IT" sz="1600" b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production.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Process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design,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optimization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and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multi-scale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modelling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Currently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5 (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five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 EU-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funded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projects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different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stages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of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execution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are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being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developed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UNIPA.</a:t>
            </a:r>
          </a:p>
        </p:txBody>
      </p:sp>
      <p:pic>
        <p:nvPicPr>
          <p:cNvPr id="54" name="Immagine 5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CasellaDiTesto 54"/>
          <p:cNvSpPr txBox="1"/>
          <p:nvPr/>
        </p:nvSpPr>
        <p:spPr>
          <a:xfrm>
            <a:off x="-89421" y="318900"/>
            <a:ext cx="344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199819" y="1184826"/>
            <a:ext cx="9158785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1) Introduce to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Argentinian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partners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the state-of-the-art of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Salinity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Gradient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Energies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and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related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technologies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2)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Identify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potential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application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sites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for 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SGE.</a:t>
            </a:r>
          </a:p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3)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Find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common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research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interests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in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order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to join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efforts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and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promote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the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research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among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participants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lang="it-IT" dirty="0">
              <a:solidFill>
                <a:srgbClr val="404040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2634291" y="5254153"/>
            <a:ext cx="1650560" cy="698825"/>
          </a:xfrm>
          <a:prstGeom prst="rect">
            <a:avLst/>
          </a:prstGeom>
          <a:solidFill>
            <a:srgbClr val="00206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60998" y="5415582"/>
            <a:ext cx="1594178" cy="533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60998" y="4120774"/>
            <a:ext cx="3518022" cy="182850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74449" y="4950119"/>
            <a:ext cx="1664384" cy="765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643816" y="4950119"/>
            <a:ext cx="1632436" cy="769593"/>
          </a:xfrm>
          <a:prstGeom prst="rect">
            <a:avLst/>
          </a:prstGeom>
          <a:solidFill>
            <a:srgbClr val="00206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285863" y="4120773"/>
            <a:ext cx="360721" cy="18285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082635" y="5349493"/>
            <a:ext cx="377117" cy="2209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2082635" y="5642692"/>
            <a:ext cx="377117" cy="2209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2082635" y="5055459"/>
            <a:ext cx="377117" cy="2209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64074" y="6040564"/>
            <a:ext cx="113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Georgia" panose="02040502050405020303" pitchFamily="18" charset="0"/>
              </a:rPr>
              <a:t>LOW SALINITY</a:t>
            </a:r>
            <a:endParaRPr lang="it-IT" sz="1400" b="1" dirty="0">
              <a:latin typeface="Georgia" panose="020405020504050203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157559" y="6040564"/>
            <a:ext cx="113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latin typeface="Georgia" panose="02040502050405020303" pitchFamily="18" charset="0"/>
              </a:rPr>
              <a:t>HIGH SALINITY</a:t>
            </a:r>
            <a:endParaRPr lang="it-IT" sz="1400" b="1" dirty="0">
              <a:latin typeface="Georgia" panose="02040502050405020303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97814" y="6002092"/>
            <a:ext cx="11368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latin typeface="Georgia" panose="02040502050405020303" pitchFamily="18" charset="0"/>
              </a:rPr>
              <a:t>Water</a:t>
            </a:r>
          </a:p>
          <a:p>
            <a:pPr algn="ctr"/>
            <a:r>
              <a:rPr lang="it-IT" sz="1100" b="1" dirty="0" err="1" smtClean="0">
                <a:latin typeface="Georgia" panose="02040502050405020303" pitchFamily="18" charset="0"/>
              </a:rPr>
              <a:t>Permeable</a:t>
            </a:r>
            <a:endParaRPr lang="it-IT" sz="1100" b="1" dirty="0" smtClean="0">
              <a:latin typeface="Georgia" panose="02040502050405020303" pitchFamily="18" charset="0"/>
            </a:endParaRPr>
          </a:p>
          <a:p>
            <a:pPr algn="ctr"/>
            <a:r>
              <a:rPr lang="it-IT" sz="1100" b="1" dirty="0" smtClean="0">
                <a:latin typeface="Georgia" panose="02040502050405020303" pitchFamily="18" charset="0"/>
              </a:rPr>
              <a:t>Membrane </a:t>
            </a:r>
            <a:endParaRPr lang="it-IT" sz="1100" b="1" dirty="0">
              <a:latin typeface="Georgia" panose="02040502050405020303" pitchFamily="18" charset="0"/>
            </a:endParaRPr>
          </a:p>
        </p:txBody>
      </p:sp>
      <p:sp>
        <p:nvSpPr>
          <p:cNvPr id="25" name="CasellaDiTesto 6"/>
          <p:cNvSpPr txBox="1"/>
          <p:nvPr/>
        </p:nvSpPr>
        <p:spPr>
          <a:xfrm>
            <a:off x="863588" y="987777"/>
            <a:ext cx="9264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“The 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osmotic pressure of sea-water is about 20 atmospheres, so that when a river mixes with the sea, free energy equal to that obtainable from a waterfall 680 ft. high is </a:t>
            </a: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lost…”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R.E. </a:t>
            </a:r>
            <a:r>
              <a:rPr lang="en-US" i="1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Pattle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(1954)</a:t>
            </a:r>
            <a:endParaRPr lang="es-AR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Rettangolo 8"/>
          <p:cNvSpPr/>
          <p:nvPr/>
        </p:nvSpPr>
        <p:spPr>
          <a:xfrm>
            <a:off x="870593" y="1931231"/>
            <a:ext cx="91878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“The solubility 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of sodium chloride is almost independent of </a:t>
            </a: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temperature and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in accord with Le </a:t>
            </a:r>
            <a:r>
              <a:rPr lang="en-US" sz="1600" b="1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Chatelier’s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principle, it has a very small heat of dilution. As </a:t>
            </a: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 consequence</a:t>
            </a: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a large untapped source of energy has gone generally </a:t>
            </a: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unrecognized”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G.L. </a:t>
            </a:r>
            <a:r>
              <a:rPr lang="it-IT" i="1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Wick</a:t>
            </a:r>
            <a:r>
              <a:rPr lang="it-IT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(1977)</a:t>
            </a:r>
            <a:endParaRPr lang="es-AR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40820" y="307572"/>
            <a:ext cx="551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Salinity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Gradient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Energies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185 Rectángulo"/>
          <p:cNvSpPr/>
          <p:nvPr/>
        </p:nvSpPr>
        <p:spPr>
          <a:xfrm>
            <a:off x="5129386" y="4006727"/>
            <a:ext cx="776710" cy="2034933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186 Rectángulo"/>
          <p:cNvSpPr/>
          <p:nvPr/>
        </p:nvSpPr>
        <p:spPr>
          <a:xfrm>
            <a:off x="6206919" y="4005003"/>
            <a:ext cx="696138" cy="2039796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187 Rectángulo"/>
          <p:cNvSpPr/>
          <p:nvPr/>
        </p:nvSpPr>
        <p:spPr>
          <a:xfrm>
            <a:off x="7198670" y="4006473"/>
            <a:ext cx="739029" cy="2038327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188 Grupo"/>
          <p:cNvGrpSpPr/>
          <p:nvPr/>
        </p:nvGrpSpPr>
        <p:grpSpPr>
          <a:xfrm>
            <a:off x="5315829" y="5117184"/>
            <a:ext cx="265088" cy="461665"/>
            <a:chOff x="6764783" y="3610792"/>
            <a:chExt cx="265088" cy="461665"/>
          </a:xfrm>
        </p:grpSpPr>
        <p:sp>
          <p:nvSpPr>
            <p:cNvPr id="33" name="19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4" name="19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5" name="192 Grupo"/>
          <p:cNvGrpSpPr/>
          <p:nvPr/>
        </p:nvGrpSpPr>
        <p:grpSpPr>
          <a:xfrm>
            <a:off x="6391051" y="5683242"/>
            <a:ext cx="265088" cy="307777"/>
            <a:chOff x="7214169" y="4746529"/>
            <a:chExt cx="265088" cy="307777"/>
          </a:xfrm>
        </p:grpSpPr>
        <p:sp>
          <p:nvSpPr>
            <p:cNvPr id="36" name="193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7" name="213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8" name="214 Grupo"/>
          <p:cNvGrpSpPr/>
          <p:nvPr/>
        </p:nvGrpSpPr>
        <p:grpSpPr>
          <a:xfrm>
            <a:off x="6417171" y="4641757"/>
            <a:ext cx="265088" cy="461665"/>
            <a:chOff x="6764783" y="3610792"/>
            <a:chExt cx="265088" cy="461665"/>
          </a:xfrm>
        </p:grpSpPr>
        <p:sp>
          <p:nvSpPr>
            <p:cNvPr id="39" name="215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0" name="216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1" name="217 Grupo"/>
          <p:cNvGrpSpPr/>
          <p:nvPr/>
        </p:nvGrpSpPr>
        <p:grpSpPr>
          <a:xfrm>
            <a:off x="7466589" y="5221195"/>
            <a:ext cx="265088" cy="307777"/>
            <a:chOff x="7214169" y="4746529"/>
            <a:chExt cx="265088" cy="307777"/>
          </a:xfrm>
        </p:grpSpPr>
        <p:sp>
          <p:nvSpPr>
            <p:cNvPr id="42" name="218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3" name="219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4" name="220 Grupo"/>
          <p:cNvGrpSpPr/>
          <p:nvPr/>
        </p:nvGrpSpPr>
        <p:grpSpPr>
          <a:xfrm>
            <a:off x="6391051" y="5145813"/>
            <a:ext cx="265088" cy="307777"/>
            <a:chOff x="7214169" y="4746529"/>
            <a:chExt cx="265088" cy="307777"/>
          </a:xfrm>
        </p:grpSpPr>
        <p:sp>
          <p:nvSpPr>
            <p:cNvPr id="45" name="221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6" name="222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7" name="223 Grupo"/>
          <p:cNvGrpSpPr/>
          <p:nvPr/>
        </p:nvGrpSpPr>
        <p:grpSpPr>
          <a:xfrm>
            <a:off x="6381658" y="5303076"/>
            <a:ext cx="265088" cy="461665"/>
            <a:chOff x="6764783" y="3610792"/>
            <a:chExt cx="265088" cy="461665"/>
          </a:xfrm>
        </p:grpSpPr>
        <p:sp>
          <p:nvSpPr>
            <p:cNvPr id="48" name="224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9" name="225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229 Grupo"/>
          <p:cNvGrpSpPr/>
          <p:nvPr/>
        </p:nvGrpSpPr>
        <p:grpSpPr>
          <a:xfrm>
            <a:off x="6381658" y="4014556"/>
            <a:ext cx="265088" cy="461665"/>
            <a:chOff x="6764783" y="3610792"/>
            <a:chExt cx="265088" cy="461665"/>
          </a:xfrm>
        </p:grpSpPr>
        <p:sp>
          <p:nvSpPr>
            <p:cNvPr id="54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5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57" name="253 Grupo"/>
          <p:cNvGrpSpPr/>
          <p:nvPr/>
        </p:nvGrpSpPr>
        <p:grpSpPr>
          <a:xfrm>
            <a:off x="6875165" y="4003557"/>
            <a:ext cx="323505" cy="2041243"/>
            <a:chOff x="7541914" y="3645024"/>
            <a:chExt cx="323505" cy="2041243"/>
          </a:xfrm>
        </p:grpSpPr>
        <p:sp>
          <p:nvSpPr>
            <p:cNvPr id="58" name="255 Rectángulo"/>
            <p:cNvSpPr/>
            <p:nvPr/>
          </p:nvSpPr>
          <p:spPr>
            <a:xfrm>
              <a:off x="7569807" y="3647940"/>
              <a:ext cx="295612" cy="2038327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257 CuadroTexto"/>
            <p:cNvSpPr txBox="1"/>
            <p:nvPr/>
          </p:nvSpPr>
          <p:spPr>
            <a:xfrm>
              <a:off x="7547272" y="5375350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0" name="258 CuadroTexto"/>
            <p:cNvSpPr txBox="1"/>
            <p:nvPr/>
          </p:nvSpPr>
          <p:spPr>
            <a:xfrm>
              <a:off x="7541914" y="5072426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1" name="259 CuadroTexto"/>
            <p:cNvSpPr txBox="1"/>
            <p:nvPr/>
          </p:nvSpPr>
          <p:spPr>
            <a:xfrm>
              <a:off x="7547272" y="476464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2" name="260 CuadroTexto"/>
            <p:cNvSpPr txBox="1"/>
            <p:nvPr/>
          </p:nvSpPr>
          <p:spPr>
            <a:xfrm>
              <a:off x="7547272" y="4437112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3" name="261 CuadroTexto"/>
            <p:cNvSpPr txBox="1"/>
            <p:nvPr/>
          </p:nvSpPr>
          <p:spPr>
            <a:xfrm>
              <a:off x="7547272" y="4057327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4" name="262 CuadroTexto"/>
            <p:cNvSpPr txBox="1"/>
            <p:nvPr/>
          </p:nvSpPr>
          <p:spPr>
            <a:xfrm>
              <a:off x="7547272" y="3645024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65" name="264 Grupo"/>
          <p:cNvGrpSpPr/>
          <p:nvPr/>
        </p:nvGrpSpPr>
        <p:grpSpPr>
          <a:xfrm>
            <a:off x="5911308" y="4005004"/>
            <a:ext cx="298199" cy="2038327"/>
            <a:chOff x="6578057" y="3646471"/>
            <a:chExt cx="298199" cy="2038327"/>
          </a:xfrm>
        </p:grpSpPr>
        <p:sp>
          <p:nvSpPr>
            <p:cNvPr id="66" name="265 Rectángulo"/>
            <p:cNvSpPr/>
            <p:nvPr/>
          </p:nvSpPr>
          <p:spPr>
            <a:xfrm>
              <a:off x="6578057" y="3646471"/>
              <a:ext cx="295612" cy="2038327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7" name="266 CuadroTexto"/>
            <p:cNvSpPr txBox="1"/>
            <p:nvPr/>
          </p:nvSpPr>
          <p:spPr>
            <a:xfrm>
              <a:off x="6608581" y="3656024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8" name="267 CuadroTexto"/>
            <p:cNvSpPr txBox="1"/>
            <p:nvPr/>
          </p:nvSpPr>
          <p:spPr>
            <a:xfrm>
              <a:off x="6611168" y="3975447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9" name="271 CuadroTexto"/>
            <p:cNvSpPr txBox="1"/>
            <p:nvPr/>
          </p:nvSpPr>
          <p:spPr>
            <a:xfrm>
              <a:off x="6603827" y="4370437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0" name="272 CuadroTexto"/>
            <p:cNvSpPr txBox="1"/>
            <p:nvPr/>
          </p:nvSpPr>
          <p:spPr>
            <a:xfrm>
              <a:off x="6611168" y="4767535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1" name="273 CuadroTexto"/>
            <p:cNvSpPr txBox="1"/>
            <p:nvPr/>
          </p:nvSpPr>
          <p:spPr>
            <a:xfrm>
              <a:off x="6611168" y="5199583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2" name="226 Grupo"/>
          <p:cNvGrpSpPr/>
          <p:nvPr/>
        </p:nvGrpSpPr>
        <p:grpSpPr>
          <a:xfrm>
            <a:off x="6260315" y="4884913"/>
            <a:ext cx="265088" cy="307777"/>
            <a:chOff x="7214169" y="4746529"/>
            <a:chExt cx="265088" cy="307777"/>
          </a:xfrm>
        </p:grpSpPr>
        <p:sp>
          <p:nvSpPr>
            <p:cNvPr id="73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4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5" name="229 Grupo"/>
          <p:cNvGrpSpPr/>
          <p:nvPr/>
        </p:nvGrpSpPr>
        <p:grpSpPr>
          <a:xfrm>
            <a:off x="6193499" y="4527124"/>
            <a:ext cx="265088" cy="461665"/>
            <a:chOff x="6764783" y="3610792"/>
            <a:chExt cx="265088" cy="461665"/>
          </a:xfrm>
        </p:grpSpPr>
        <p:sp>
          <p:nvSpPr>
            <p:cNvPr id="76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7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226 Grupo"/>
          <p:cNvGrpSpPr/>
          <p:nvPr/>
        </p:nvGrpSpPr>
        <p:grpSpPr>
          <a:xfrm>
            <a:off x="6652036" y="4510215"/>
            <a:ext cx="265088" cy="307777"/>
            <a:chOff x="7214169" y="4746529"/>
            <a:chExt cx="265088" cy="307777"/>
          </a:xfrm>
        </p:grpSpPr>
        <p:sp>
          <p:nvSpPr>
            <p:cNvPr id="79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0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1" name="229 Grupo"/>
          <p:cNvGrpSpPr/>
          <p:nvPr/>
        </p:nvGrpSpPr>
        <p:grpSpPr>
          <a:xfrm>
            <a:off x="6585220" y="4152426"/>
            <a:ext cx="265088" cy="461665"/>
            <a:chOff x="6764783" y="3610792"/>
            <a:chExt cx="265088" cy="461665"/>
          </a:xfrm>
        </p:grpSpPr>
        <p:sp>
          <p:nvSpPr>
            <p:cNvPr id="82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3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226 Grupo"/>
          <p:cNvGrpSpPr/>
          <p:nvPr/>
        </p:nvGrpSpPr>
        <p:grpSpPr>
          <a:xfrm>
            <a:off x="6645589" y="5287698"/>
            <a:ext cx="265088" cy="307777"/>
            <a:chOff x="7214169" y="4746529"/>
            <a:chExt cx="265088" cy="307777"/>
          </a:xfrm>
        </p:grpSpPr>
        <p:sp>
          <p:nvSpPr>
            <p:cNvPr id="85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6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7" name="229 Grupo"/>
          <p:cNvGrpSpPr/>
          <p:nvPr/>
        </p:nvGrpSpPr>
        <p:grpSpPr>
          <a:xfrm>
            <a:off x="6578773" y="4929909"/>
            <a:ext cx="265088" cy="461665"/>
            <a:chOff x="6764783" y="3610792"/>
            <a:chExt cx="265088" cy="461665"/>
          </a:xfrm>
        </p:grpSpPr>
        <p:sp>
          <p:nvSpPr>
            <p:cNvPr id="88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9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90" name="226 Grupo"/>
          <p:cNvGrpSpPr/>
          <p:nvPr/>
        </p:nvGrpSpPr>
        <p:grpSpPr>
          <a:xfrm>
            <a:off x="6559229" y="5524069"/>
            <a:ext cx="265088" cy="307777"/>
            <a:chOff x="7214169" y="4746529"/>
            <a:chExt cx="265088" cy="307777"/>
          </a:xfrm>
        </p:grpSpPr>
        <p:sp>
          <p:nvSpPr>
            <p:cNvPr id="91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2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93" name="229 Grupo"/>
          <p:cNvGrpSpPr/>
          <p:nvPr/>
        </p:nvGrpSpPr>
        <p:grpSpPr>
          <a:xfrm>
            <a:off x="6648522" y="5631000"/>
            <a:ext cx="265088" cy="461665"/>
            <a:chOff x="6764783" y="3610792"/>
            <a:chExt cx="265088" cy="461665"/>
          </a:xfrm>
        </p:grpSpPr>
        <p:sp>
          <p:nvSpPr>
            <p:cNvPr id="94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5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97" name="CasellaDiTesto 96"/>
          <p:cNvSpPr txBox="1"/>
          <p:nvPr/>
        </p:nvSpPr>
        <p:spPr>
          <a:xfrm>
            <a:off x="5938316" y="6307813"/>
            <a:ext cx="132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err="1">
                <a:latin typeface="Georgia" panose="02040502050405020303" pitchFamily="18" charset="0"/>
              </a:rPr>
              <a:t>Ion</a:t>
            </a:r>
            <a:r>
              <a:rPr lang="it-IT" sz="1100" b="1" dirty="0">
                <a:latin typeface="Georgia" panose="02040502050405020303" pitchFamily="18" charset="0"/>
              </a:rPr>
              <a:t> Exchange </a:t>
            </a:r>
            <a:r>
              <a:rPr lang="it-IT" sz="1100" b="1" dirty="0" err="1">
                <a:latin typeface="Georgia" panose="02040502050405020303" pitchFamily="18" charset="0"/>
              </a:rPr>
              <a:t>Membranes</a:t>
            </a:r>
            <a:endParaRPr lang="it-IT" sz="1100" b="1" dirty="0">
              <a:latin typeface="Georgia" panose="02040502050405020303" pitchFamily="18" charset="0"/>
            </a:endParaRPr>
          </a:p>
        </p:txBody>
      </p:sp>
      <p:cxnSp>
        <p:nvCxnSpPr>
          <p:cNvPr id="98" name="Connettore 2 97"/>
          <p:cNvCxnSpPr>
            <a:stCxn id="66" idx="2"/>
            <a:endCxn id="97" idx="0"/>
          </p:cNvCxnSpPr>
          <p:nvPr/>
        </p:nvCxnSpPr>
        <p:spPr>
          <a:xfrm>
            <a:off x="6059114" y="6043330"/>
            <a:ext cx="539603" cy="26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59" idx="2"/>
            <a:endCxn id="97" idx="0"/>
          </p:cNvCxnSpPr>
          <p:nvPr/>
        </p:nvCxnSpPr>
        <p:spPr>
          <a:xfrm flipH="1">
            <a:off x="6598716" y="6041660"/>
            <a:ext cx="414350" cy="266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5129386" y="4003557"/>
            <a:ext cx="2808313" cy="2038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8610838" y="3760237"/>
            <a:ext cx="3200162" cy="25475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t-IT" sz="1400" dirty="0" err="1" smtClean="0"/>
              <a:t>Other</a:t>
            </a:r>
            <a:r>
              <a:rPr lang="it-IT" sz="1400" dirty="0" smtClean="0"/>
              <a:t> SGE-</a:t>
            </a:r>
            <a:r>
              <a:rPr lang="it-IT" sz="1400" dirty="0" err="1" smtClean="0"/>
              <a:t>related</a:t>
            </a:r>
            <a:r>
              <a:rPr lang="it-IT" sz="1400" dirty="0" smtClean="0"/>
              <a:t> </a:t>
            </a:r>
            <a:r>
              <a:rPr lang="it-IT" sz="1400" dirty="0" err="1" smtClean="0"/>
              <a:t>technologies</a:t>
            </a:r>
            <a:r>
              <a:rPr lang="it-IT" sz="1400" dirty="0" smtClean="0"/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 err="1" smtClean="0"/>
              <a:t>Hydrocratic</a:t>
            </a:r>
            <a:r>
              <a:rPr lang="it-IT" sz="1400" dirty="0" smtClean="0"/>
              <a:t> generator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 smtClean="0"/>
              <a:t>Capacitive Mixing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 smtClean="0"/>
              <a:t>Capacitive RED (CRED)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 err="1" smtClean="0"/>
              <a:t>Microbial</a:t>
            </a:r>
            <a:r>
              <a:rPr lang="it-IT" sz="1400" dirty="0" smtClean="0"/>
              <a:t> RED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 err="1" smtClean="0"/>
              <a:t>Hybrids</a:t>
            </a:r>
            <a:r>
              <a:rPr lang="it-IT" sz="1400" dirty="0"/>
              <a:t> </a:t>
            </a:r>
            <a:r>
              <a:rPr lang="it-IT" sz="1400" dirty="0" smtClean="0"/>
              <a:t>with </a:t>
            </a:r>
            <a:r>
              <a:rPr lang="it-IT" sz="1400" dirty="0" err="1" smtClean="0"/>
              <a:t>parental</a:t>
            </a:r>
            <a:r>
              <a:rPr lang="it-IT" sz="1400" dirty="0" smtClean="0"/>
              <a:t> </a:t>
            </a:r>
            <a:r>
              <a:rPr lang="it-IT" sz="1400" dirty="0" err="1" smtClean="0"/>
              <a:t>technologies</a:t>
            </a:r>
            <a:r>
              <a:rPr lang="it-IT" sz="1400" dirty="0" smtClean="0"/>
              <a:t> (RED/ED, etc.)</a:t>
            </a:r>
            <a:endParaRPr lang="it-IT" sz="1400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7245446" y="4075481"/>
            <a:ext cx="72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Georgia" panose="02040502050405020303" pitchFamily="18" charset="0"/>
              </a:rPr>
              <a:t>LOW</a:t>
            </a:r>
            <a:endParaRPr lang="it-IT" sz="1400" b="1" dirty="0">
              <a:latin typeface="Georgia" panose="02040502050405020303" pitchFamily="18" charset="0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5198556" y="4064568"/>
            <a:ext cx="72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Georgia" panose="02040502050405020303" pitchFamily="18" charset="0"/>
              </a:rPr>
              <a:t>LOW</a:t>
            </a:r>
            <a:endParaRPr lang="it-IT" sz="1400" b="1" dirty="0">
              <a:latin typeface="Georgia" panose="02040502050405020303" pitchFamily="18" charset="0"/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6217539" y="3951705"/>
            <a:ext cx="87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Georgia" panose="02040502050405020303" pitchFamily="18" charset="0"/>
              </a:rPr>
              <a:t>HIGH</a:t>
            </a:r>
            <a:endParaRPr lang="it-IT" sz="1400" b="1" dirty="0">
              <a:latin typeface="Georgia" panose="02040502050405020303" pitchFamily="18" charset="0"/>
            </a:endParaRPr>
          </a:p>
        </p:txBody>
      </p:sp>
      <p:sp>
        <p:nvSpPr>
          <p:cNvPr id="104" name="CasellaDiTesto 103"/>
          <p:cNvSpPr txBox="1"/>
          <p:nvPr/>
        </p:nvSpPr>
        <p:spPr>
          <a:xfrm>
            <a:off x="769417" y="3388144"/>
            <a:ext cx="362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Georgia" panose="02040502050405020303" pitchFamily="18" charset="0"/>
              </a:rPr>
              <a:t>PRESSURE RETARDED OSMOSIS (PRO)</a:t>
            </a:r>
            <a:endParaRPr lang="it-IT" b="1" dirty="0">
              <a:latin typeface="Georgia" panose="02040502050405020303" pitchFamily="18" charset="0"/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4735648" y="3235204"/>
            <a:ext cx="362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Georgia" panose="02040502050405020303" pitchFamily="18" charset="0"/>
              </a:rPr>
              <a:t>REVERSE ELECTRODIALYSIS (RED)</a:t>
            </a:r>
            <a:endParaRPr lang="it-IT" b="1" dirty="0">
              <a:latin typeface="Georgia" panose="02040502050405020303" pitchFamily="18" charset="0"/>
            </a:endParaRPr>
          </a:p>
        </p:txBody>
      </p:sp>
      <p:grpSp>
        <p:nvGrpSpPr>
          <p:cNvPr id="50" name="226 Grupo"/>
          <p:cNvGrpSpPr/>
          <p:nvPr/>
        </p:nvGrpSpPr>
        <p:grpSpPr>
          <a:xfrm>
            <a:off x="6448474" y="4372345"/>
            <a:ext cx="265088" cy="307777"/>
            <a:chOff x="7214169" y="4746529"/>
            <a:chExt cx="265088" cy="307777"/>
          </a:xfrm>
        </p:grpSpPr>
        <p:sp>
          <p:nvSpPr>
            <p:cNvPr id="51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2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106" name="Immagine 1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4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4.81481E-6 L 0.0593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7.40741E-7 L 0.05937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1.11111E-6 L 0.05937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2.22222E-6 L -0.07813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-3.7037E-6 L -0.0944 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3.7037E-7 L 0.0927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-4.81481E-6 L 0.08906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  <p:bldP spid="1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119 Rectángulo"/>
          <p:cNvSpPr/>
          <p:nvPr/>
        </p:nvSpPr>
        <p:spPr>
          <a:xfrm>
            <a:off x="7523179" y="2540022"/>
            <a:ext cx="360040" cy="2505994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124 Rectángulo"/>
          <p:cNvSpPr/>
          <p:nvPr/>
        </p:nvSpPr>
        <p:spPr>
          <a:xfrm>
            <a:off x="5002899" y="2544234"/>
            <a:ext cx="378397" cy="2502206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127 Rectángulo"/>
          <p:cNvSpPr/>
          <p:nvPr/>
        </p:nvSpPr>
        <p:spPr>
          <a:xfrm>
            <a:off x="5506955" y="2541471"/>
            <a:ext cx="378397" cy="2502206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128 Rectángulo"/>
          <p:cNvSpPr/>
          <p:nvPr/>
        </p:nvSpPr>
        <p:spPr>
          <a:xfrm>
            <a:off x="6031906" y="2539352"/>
            <a:ext cx="339144" cy="2508186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129 Rectángulo"/>
          <p:cNvSpPr/>
          <p:nvPr/>
        </p:nvSpPr>
        <p:spPr>
          <a:xfrm>
            <a:off x="6515066" y="2541158"/>
            <a:ext cx="360040" cy="250638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130 Rectángulo"/>
          <p:cNvSpPr/>
          <p:nvPr/>
        </p:nvSpPr>
        <p:spPr>
          <a:xfrm>
            <a:off x="7019122" y="2539076"/>
            <a:ext cx="360040" cy="2508462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3 CuadroTexto"/>
          <p:cNvSpPr txBox="1"/>
          <p:nvPr/>
        </p:nvSpPr>
        <p:spPr>
          <a:xfrm>
            <a:off x="-658829" y="36852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it-IT" sz="3200" dirty="0" smtClean="0"/>
              <a:t>Reverse Electrodialysis</a:t>
            </a:r>
            <a:endParaRPr lang="it-IT" sz="3200" dirty="0"/>
          </a:p>
        </p:txBody>
      </p:sp>
      <p:sp>
        <p:nvSpPr>
          <p:cNvPr id="6" name="5 Rectángulo"/>
          <p:cNvSpPr/>
          <p:nvPr/>
        </p:nvSpPr>
        <p:spPr>
          <a:xfrm>
            <a:off x="5362938" y="2537297"/>
            <a:ext cx="144016" cy="250638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6 Rectángulo"/>
          <p:cNvSpPr/>
          <p:nvPr/>
        </p:nvSpPr>
        <p:spPr>
          <a:xfrm>
            <a:off x="4858882" y="2539352"/>
            <a:ext cx="144016" cy="250638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8 Rectángulo"/>
          <p:cNvSpPr/>
          <p:nvPr/>
        </p:nvSpPr>
        <p:spPr>
          <a:xfrm>
            <a:off x="6371050" y="2541158"/>
            <a:ext cx="144016" cy="250638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10 Rectángulo"/>
          <p:cNvSpPr/>
          <p:nvPr/>
        </p:nvSpPr>
        <p:spPr>
          <a:xfrm>
            <a:off x="7379161" y="2538610"/>
            <a:ext cx="144017" cy="250881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11 Rectángulo"/>
          <p:cNvSpPr/>
          <p:nvPr/>
        </p:nvSpPr>
        <p:spPr>
          <a:xfrm>
            <a:off x="6875106" y="2540060"/>
            <a:ext cx="144016" cy="250638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12 Rectángulo"/>
          <p:cNvSpPr/>
          <p:nvPr/>
        </p:nvSpPr>
        <p:spPr>
          <a:xfrm>
            <a:off x="7870053" y="2539635"/>
            <a:ext cx="144016" cy="250638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19 Conector recto"/>
          <p:cNvCxnSpPr/>
          <p:nvPr/>
        </p:nvCxnSpPr>
        <p:spPr>
          <a:xfrm>
            <a:off x="4123529" y="1595982"/>
            <a:ext cx="468262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4123529" y="1595983"/>
            <a:ext cx="0" cy="2109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482719" y="3699341"/>
            <a:ext cx="32343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8806157" y="345557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it-IT" sz="14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8014069" y="2539636"/>
            <a:ext cx="324036" cy="2506380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47 Flecha abajo"/>
          <p:cNvSpPr/>
          <p:nvPr/>
        </p:nvSpPr>
        <p:spPr>
          <a:xfrm>
            <a:off x="8086474" y="2482431"/>
            <a:ext cx="193547" cy="25932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52 Rectángulo"/>
          <p:cNvSpPr/>
          <p:nvPr/>
        </p:nvSpPr>
        <p:spPr>
          <a:xfrm>
            <a:off x="4534846" y="2534525"/>
            <a:ext cx="324036" cy="2506380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9" name="178 Grupo"/>
          <p:cNvGrpSpPr/>
          <p:nvPr/>
        </p:nvGrpSpPr>
        <p:grpSpPr>
          <a:xfrm>
            <a:off x="4588852" y="4787822"/>
            <a:ext cx="3641600" cy="510994"/>
            <a:chOff x="1205626" y="5108673"/>
            <a:chExt cx="3641600" cy="510994"/>
          </a:xfrm>
        </p:grpSpPr>
        <p:sp>
          <p:nvSpPr>
            <p:cNvPr id="58" name="57 Rectángulo"/>
            <p:cNvSpPr/>
            <p:nvPr/>
          </p:nvSpPr>
          <p:spPr>
            <a:xfrm>
              <a:off x="1259632" y="5355124"/>
              <a:ext cx="108012" cy="2645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58 Flecha abajo"/>
            <p:cNvSpPr/>
            <p:nvPr/>
          </p:nvSpPr>
          <p:spPr>
            <a:xfrm flipV="1">
              <a:off x="1205626" y="5108673"/>
              <a:ext cx="216024" cy="26454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1334194" y="5540483"/>
              <a:ext cx="3513032" cy="79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4739213" y="5355124"/>
              <a:ext cx="108012" cy="2645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2" name="61 Rectángulo"/>
          <p:cNvSpPr/>
          <p:nvPr/>
        </p:nvSpPr>
        <p:spPr>
          <a:xfrm flipV="1">
            <a:off x="4642680" y="2281442"/>
            <a:ext cx="94407" cy="264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62 Rectángulo"/>
          <p:cNvSpPr/>
          <p:nvPr/>
        </p:nvSpPr>
        <p:spPr>
          <a:xfrm flipV="1">
            <a:off x="4642859" y="2259823"/>
            <a:ext cx="3524340" cy="1203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63 Rectángulo"/>
          <p:cNvSpPr/>
          <p:nvPr/>
        </p:nvSpPr>
        <p:spPr>
          <a:xfrm flipV="1">
            <a:off x="8136045" y="2281442"/>
            <a:ext cx="94407" cy="264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65 Flecha curvada hacia la izquierda"/>
          <p:cNvSpPr/>
          <p:nvPr/>
        </p:nvSpPr>
        <p:spPr>
          <a:xfrm flipH="1" flipV="1">
            <a:off x="4567770" y="3540197"/>
            <a:ext cx="180020" cy="33098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7" name="66 Flecha curvada hacia la izquierda"/>
          <p:cNvSpPr/>
          <p:nvPr/>
        </p:nvSpPr>
        <p:spPr>
          <a:xfrm>
            <a:off x="8104434" y="3533847"/>
            <a:ext cx="180020" cy="33098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7999499" y="325267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ambria" panose="02040503050406030204" pitchFamily="18" charset="0"/>
              </a:rPr>
              <a:t>OX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7981676" y="3841430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ambria" panose="02040503050406030204" pitchFamily="18" charset="0"/>
              </a:rPr>
              <a:t>RED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4509862" y="326397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ambria" panose="02040503050406030204" pitchFamily="18" charset="0"/>
              </a:rPr>
              <a:t>OX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4473858" y="3852729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ambria" panose="02040503050406030204" pitchFamily="18" charset="0"/>
              </a:rPr>
              <a:t>RED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4390830" y="2532085"/>
            <a:ext cx="144016" cy="2506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8338104" y="2539636"/>
            <a:ext cx="144016" cy="2506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76 Conector recto"/>
          <p:cNvCxnSpPr/>
          <p:nvPr/>
        </p:nvCxnSpPr>
        <p:spPr>
          <a:xfrm flipH="1">
            <a:off x="5095638" y="1600888"/>
            <a:ext cx="339309" cy="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4123530" y="3705691"/>
            <a:ext cx="299257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8806157" y="1595982"/>
            <a:ext cx="0" cy="2109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4966894" y="131874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it-IT" sz="14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</a:p>
        </p:txBody>
      </p:sp>
      <p:sp>
        <p:nvSpPr>
          <p:cNvPr id="117" name="116 Flecha abajo"/>
          <p:cNvSpPr/>
          <p:nvPr/>
        </p:nvSpPr>
        <p:spPr>
          <a:xfrm flipV="1">
            <a:off x="5074906" y="4778586"/>
            <a:ext cx="216024" cy="26400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131 Rectángulo"/>
          <p:cNvSpPr/>
          <p:nvPr/>
        </p:nvSpPr>
        <p:spPr>
          <a:xfrm>
            <a:off x="5123494" y="5052367"/>
            <a:ext cx="131433" cy="461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137 Flecha abajo"/>
          <p:cNvSpPr/>
          <p:nvPr/>
        </p:nvSpPr>
        <p:spPr>
          <a:xfrm flipV="1">
            <a:off x="5588140" y="4778586"/>
            <a:ext cx="216024" cy="2640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138 Rectángulo"/>
          <p:cNvSpPr/>
          <p:nvPr/>
        </p:nvSpPr>
        <p:spPr>
          <a:xfrm>
            <a:off x="5636728" y="5052366"/>
            <a:ext cx="127262" cy="611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140 Flecha abajo"/>
          <p:cNvSpPr/>
          <p:nvPr/>
        </p:nvSpPr>
        <p:spPr>
          <a:xfrm flipV="1">
            <a:off x="6119297" y="4778586"/>
            <a:ext cx="216024" cy="26400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141 Rectángulo"/>
          <p:cNvSpPr/>
          <p:nvPr/>
        </p:nvSpPr>
        <p:spPr>
          <a:xfrm>
            <a:off x="6167885" y="5052367"/>
            <a:ext cx="131433" cy="461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149 Flecha abajo"/>
          <p:cNvSpPr/>
          <p:nvPr/>
        </p:nvSpPr>
        <p:spPr>
          <a:xfrm flipV="1">
            <a:off x="6606193" y="4778586"/>
            <a:ext cx="216024" cy="2640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150 Rectángulo"/>
          <p:cNvSpPr/>
          <p:nvPr/>
        </p:nvSpPr>
        <p:spPr>
          <a:xfrm>
            <a:off x="6654781" y="5052366"/>
            <a:ext cx="131433" cy="688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155 Flecha abajo"/>
          <p:cNvSpPr/>
          <p:nvPr/>
        </p:nvSpPr>
        <p:spPr>
          <a:xfrm flipV="1">
            <a:off x="7097480" y="4778586"/>
            <a:ext cx="216024" cy="26400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156 Rectángulo"/>
          <p:cNvSpPr/>
          <p:nvPr/>
        </p:nvSpPr>
        <p:spPr>
          <a:xfrm>
            <a:off x="7146068" y="5052367"/>
            <a:ext cx="131433" cy="461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158 Flecha abajo"/>
          <p:cNvSpPr/>
          <p:nvPr/>
        </p:nvSpPr>
        <p:spPr>
          <a:xfrm flipV="1">
            <a:off x="7595187" y="4778586"/>
            <a:ext cx="216024" cy="2640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0" name="159 Rectángulo"/>
          <p:cNvSpPr/>
          <p:nvPr/>
        </p:nvSpPr>
        <p:spPr>
          <a:xfrm>
            <a:off x="7649976" y="5052366"/>
            <a:ext cx="113982" cy="626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" name="160 Rectángulo"/>
          <p:cNvSpPr/>
          <p:nvPr/>
        </p:nvSpPr>
        <p:spPr>
          <a:xfrm>
            <a:off x="5887890" y="2539352"/>
            <a:ext cx="144016" cy="250638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9952964" y="2105936"/>
            <a:ext cx="174576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LOW out</a:t>
            </a:r>
          </a:p>
        </p:txBody>
      </p:sp>
      <p:sp>
        <p:nvSpPr>
          <p:cNvPr id="163" name="162 Rectángulo"/>
          <p:cNvSpPr/>
          <p:nvPr/>
        </p:nvSpPr>
        <p:spPr>
          <a:xfrm>
            <a:off x="5609595" y="2155527"/>
            <a:ext cx="4187209" cy="1259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4" name="163 Flecha abajo"/>
          <p:cNvSpPr/>
          <p:nvPr/>
        </p:nvSpPr>
        <p:spPr>
          <a:xfrm rot="16200000">
            <a:off x="9694005" y="2092208"/>
            <a:ext cx="273068" cy="25932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9" name="168 Rectángulo"/>
          <p:cNvSpPr/>
          <p:nvPr/>
        </p:nvSpPr>
        <p:spPr>
          <a:xfrm>
            <a:off x="5609627" y="2159180"/>
            <a:ext cx="125079" cy="61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0" name="169 Rectángulo"/>
          <p:cNvSpPr/>
          <p:nvPr/>
        </p:nvSpPr>
        <p:spPr>
          <a:xfrm>
            <a:off x="6643376" y="2172395"/>
            <a:ext cx="125079" cy="61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1" name="170 Rectángulo"/>
          <p:cNvSpPr/>
          <p:nvPr/>
        </p:nvSpPr>
        <p:spPr>
          <a:xfrm>
            <a:off x="7634417" y="2177171"/>
            <a:ext cx="125079" cy="61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1 Grupo"/>
          <p:cNvGrpSpPr/>
          <p:nvPr/>
        </p:nvGrpSpPr>
        <p:grpSpPr>
          <a:xfrm>
            <a:off x="5109808" y="1884580"/>
            <a:ext cx="4237522" cy="780985"/>
            <a:chOff x="1485802" y="2272029"/>
            <a:chExt cx="4237522" cy="780985"/>
          </a:xfrm>
        </p:grpSpPr>
        <p:sp>
          <p:nvSpPr>
            <p:cNvPr id="162" name="161 Rectángulo"/>
            <p:cNvSpPr/>
            <p:nvPr/>
          </p:nvSpPr>
          <p:spPr>
            <a:xfrm>
              <a:off x="1485802" y="2336878"/>
              <a:ext cx="4043583" cy="1182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165 Flecha abajo"/>
            <p:cNvSpPr/>
            <p:nvPr/>
          </p:nvSpPr>
          <p:spPr>
            <a:xfrm rot="16200000">
              <a:off x="5469671" y="2266353"/>
              <a:ext cx="247977" cy="25932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171 Rectángulo"/>
            <p:cNvSpPr/>
            <p:nvPr/>
          </p:nvSpPr>
          <p:spPr>
            <a:xfrm>
              <a:off x="3522065" y="2391577"/>
              <a:ext cx="125079" cy="6143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172 Rectángulo"/>
            <p:cNvSpPr/>
            <p:nvPr/>
          </p:nvSpPr>
          <p:spPr>
            <a:xfrm>
              <a:off x="2495291" y="2438697"/>
              <a:ext cx="125079" cy="6143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173 Rectángulo"/>
            <p:cNvSpPr/>
            <p:nvPr/>
          </p:nvSpPr>
          <p:spPr>
            <a:xfrm>
              <a:off x="1485803" y="2361732"/>
              <a:ext cx="125079" cy="6143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5" name="174 CuadroTexto"/>
          <p:cNvSpPr txBox="1"/>
          <p:nvPr/>
        </p:nvSpPr>
        <p:spPr>
          <a:xfrm>
            <a:off x="9356598" y="1773147"/>
            <a:ext cx="17457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HIGH out</a:t>
            </a:r>
          </a:p>
        </p:txBody>
      </p:sp>
      <p:sp>
        <p:nvSpPr>
          <p:cNvPr id="190" name="189 Rectángulo"/>
          <p:cNvSpPr/>
          <p:nvPr/>
        </p:nvSpPr>
        <p:spPr>
          <a:xfrm flipV="1">
            <a:off x="4273158" y="5615447"/>
            <a:ext cx="3490801" cy="1259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194 Rectángulo"/>
          <p:cNvSpPr/>
          <p:nvPr/>
        </p:nvSpPr>
        <p:spPr>
          <a:xfrm flipV="1">
            <a:off x="4273157" y="5417501"/>
            <a:ext cx="2998988" cy="1259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0" name="249 CuadroTexto"/>
          <p:cNvSpPr txBox="1"/>
          <p:nvPr/>
        </p:nvSpPr>
        <p:spPr>
          <a:xfrm>
            <a:off x="4048732" y="5254054"/>
            <a:ext cx="872882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HIGH in</a:t>
            </a:r>
          </a:p>
        </p:txBody>
      </p:sp>
      <p:sp>
        <p:nvSpPr>
          <p:cNvPr id="251" name="250 CuadroTexto"/>
          <p:cNvSpPr txBox="1"/>
          <p:nvPr/>
        </p:nvSpPr>
        <p:spPr>
          <a:xfrm>
            <a:off x="4048732" y="5615447"/>
            <a:ext cx="89515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LOW in</a:t>
            </a:r>
          </a:p>
        </p:txBody>
      </p:sp>
      <p:pic>
        <p:nvPicPr>
          <p:cNvPr id="1026" name="Picture 2" descr="C:\Users\jluquedisalvo\AppData\Local\Microsoft\Windows\Temporary Internet Files\Content.IE5\52W1465Q\glossy-light-bul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7" y="1275207"/>
            <a:ext cx="761716" cy="6093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185 Rectángulo"/>
          <p:cNvSpPr/>
          <p:nvPr/>
        </p:nvSpPr>
        <p:spPr>
          <a:xfrm>
            <a:off x="9089942" y="3260745"/>
            <a:ext cx="776710" cy="2034933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7" name="186 Rectángulo"/>
          <p:cNvSpPr/>
          <p:nvPr/>
        </p:nvSpPr>
        <p:spPr>
          <a:xfrm>
            <a:off x="10167475" y="3259021"/>
            <a:ext cx="696138" cy="2039796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8" name="187 Rectángulo"/>
          <p:cNvSpPr/>
          <p:nvPr/>
        </p:nvSpPr>
        <p:spPr>
          <a:xfrm>
            <a:off x="11159226" y="3260491"/>
            <a:ext cx="739029" cy="2038327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9" name="188 Grupo"/>
          <p:cNvGrpSpPr/>
          <p:nvPr/>
        </p:nvGrpSpPr>
        <p:grpSpPr>
          <a:xfrm>
            <a:off x="9276385" y="4399777"/>
            <a:ext cx="265088" cy="461665"/>
            <a:chOff x="6764783" y="3610792"/>
            <a:chExt cx="265088" cy="461665"/>
          </a:xfrm>
        </p:grpSpPr>
        <p:sp>
          <p:nvSpPr>
            <p:cNvPr id="191" name="19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2" name="19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93" name="192 Grupo"/>
          <p:cNvGrpSpPr/>
          <p:nvPr/>
        </p:nvGrpSpPr>
        <p:grpSpPr>
          <a:xfrm>
            <a:off x="10351607" y="4937260"/>
            <a:ext cx="265088" cy="307777"/>
            <a:chOff x="7214169" y="4746529"/>
            <a:chExt cx="265088" cy="307777"/>
          </a:xfrm>
        </p:grpSpPr>
        <p:sp>
          <p:nvSpPr>
            <p:cNvPr id="194" name="193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4" name="213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15" name="214 Grupo"/>
          <p:cNvGrpSpPr/>
          <p:nvPr/>
        </p:nvGrpSpPr>
        <p:grpSpPr>
          <a:xfrm>
            <a:off x="10377727" y="3895775"/>
            <a:ext cx="265088" cy="461665"/>
            <a:chOff x="6764783" y="3610792"/>
            <a:chExt cx="265088" cy="461665"/>
          </a:xfrm>
        </p:grpSpPr>
        <p:sp>
          <p:nvSpPr>
            <p:cNvPr id="216" name="215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7" name="216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18" name="217 Grupo"/>
          <p:cNvGrpSpPr/>
          <p:nvPr/>
        </p:nvGrpSpPr>
        <p:grpSpPr>
          <a:xfrm>
            <a:off x="11427145" y="4475213"/>
            <a:ext cx="265088" cy="307777"/>
            <a:chOff x="7214169" y="4746529"/>
            <a:chExt cx="265088" cy="307777"/>
          </a:xfrm>
        </p:grpSpPr>
        <p:sp>
          <p:nvSpPr>
            <p:cNvPr id="219" name="218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0" name="219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1" name="220 Grupo"/>
          <p:cNvGrpSpPr/>
          <p:nvPr/>
        </p:nvGrpSpPr>
        <p:grpSpPr>
          <a:xfrm>
            <a:off x="10351607" y="4399831"/>
            <a:ext cx="265088" cy="307777"/>
            <a:chOff x="7214169" y="4746529"/>
            <a:chExt cx="265088" cy="307777"/>
          </a:xfrm>
        </p:grpSpPr>
        <p:sp>
          <p:nvSpPr>
            <p:cNvPr id="222" name="221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3" name="222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4" name="223 Grupo"/>
          <p:cNvGrpSpPr/>
          <p:nvPr/>
        </p:nvGrpSpPr>
        <p:grpSpPr>
          <a:xfrm>
            <a:off x="10342214" y="4557094"/>
            <a:ext cx="265088" cy="461665"/>
            <a:chOff x="6764783" y="3610792"/>
            <a:chExt cx="265088" cy="461665"/>
          </a:xfrm>
        </p:grpSpPr>
        <p:sp>
          <p:nvSpPr>
            <p:cNvPr id="225" name="224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6" name="225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7" name="226 Grupo"/>
          <p:cNvGrpSpPr/>
          <p:nvPr/>
        </p:nvGrpSpPr>
        <p:grpSpPr>
          <a:xfrm>
            <a:off x="10409030" y="3626363"/>
            <a:ext cx="265088" cy="307777"/>
            <a:chOff x="7214169" y="4746529"/>
            <a:chExt cx="265088" cy="307777"/>
          </a:xfrm>
        </p:grpSpPr>
        <p:sp>
          <p:nvSpPr>
            <p:cNvPr id="228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9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30" name="229 Grupo"/>
          <p:cNvGrpSpPr/>
          <p:nvPr/>
        </p:nvGrpSpPr>
        <p:grpSpPr>
          <a:xfrm>
            <a:off x="10342214" y="3268574"/>
            <a:ext cx="265088" cy="461665"/>
            <a:chOff x="6764783" y="3610792"/>
            <a:chExt cx="265088" cy="461665"/>
          </a:xfrm>
        </p:grpSpPr>
        <p:sp>
          <p:nvSpPr>
            <p:cNvPr id="231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2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53" name="252 Rectángulo"/>
          <p:cNvSpPr/>
          <p:nvPr/>
        </p:nvSpPr>
        <p:spPr>
          <a:xfrm>
            <a:off x="9109529" y="3268575"/>
            <a:ext cx="2049696" cy="2027103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4" name="253 Grupo"/>
          <p:cNvGrpSpPr/>
          <p:nvPr/>
        </p:nvGrpSpPr>
        <p:grpSpPr>
          <a:xfrm>
            <a:off x="10835721" y="3257575"/>
            <a:ext cx="323505" cy="2041243"/>
            <a:chOff x="7541914" y="3645024"/>
            <a:chExt cx="323505" cy="2041243"/>
          </a:xfrm>
        </p:grpSpPr>
        <p:sp>
          <p:nvSpPr>
            <p:cNvPr id="256" name="255 Rectángulo"/>
            <p:cNvSpPr/>
            <p:nvPr/>
          </p:nvSpPr>
          <p:spPr>
            <a:xfrm>
              <a:off x="7569807" y="3647940"/>
              <a:ext cx="295612" cy="2038327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257 CuadroTexto"/>
            <p:cNvSpPr txBox="1"/>
            <p:nvPr/>
          </p:nvSpPr>
          <p:spPr>
            <a:xfrm>
              <a:off x="7547272" y="5375350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9" name="258 CuadroTexto"/>
            <p:cNvSpPr txBox="1"/>
            <p:nvPr/>
          </p:nvSpPr>
          <p:spPr>
            <a:xfrm>
              <a:off x="7541914" y="5072426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0" name="259 CuadroTexto"/>
            <p:cNvSpPr txBox="1"/>
            <p:nvPr/>
          </p:nvSpPr>
          <p:spPr>
            <a:xfrm>
              <a:off x="7547272" y="476464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1" name="260 CuadroTexto"/>
            <p:cNvSpPr txBox="1"/>
            <p:nvPr/>
          </p:nvSpPr>
          <p:spPr>
            <a:xfrm>
              <a:off x="7547272" y="4437112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2" name="261 CuadroTexto"/>
            <p:cNvSpPr txBox="1"/>
            <p:nvPr/>
          </p:nvSpPr>
          <p:spPr>
            <a:xfrm>
              <a:off x="7547272" y="4057327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3" name="262 CuadroTexto"/>
            <p:cNvSpPr txBox="1"/>
            <p:nvPr/>
          </p:nvSpPr>
          <p:spPr>
            <a:xfrm>
              <a:off x="7547272" y="3645024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65" name="264 Grupo"/>
          <p:cNvGrpSpPr/>
          <p:nvPr/>
        </p:nvGrpSpPr>
        <p:grpSpPr>
          <a:xfrm>
            <a:off x="9871864" y="3259022"/>
            <a:ext cx="298199" cy="2038327"/>
            <a:chOff x="6578057" y="3646471"/>
            <a:chExt cx="298199" cy="2038327"/>
          </a:xfrm>
        </p:grpSpPr>
        <p:sp>
          <p:nvSpPr>
            <p:cNvPr id="266" name="265 Rectángulo"/>
            <p:cNvSpPr/>
            <p:nvPr/>
          </p:nvSpPr>
          <p:spPr>
            <a:xfrm>
              <a:off x="6578057" y="3646471"/>
              <a:ext cx="295612" cy="2038327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7" name="266 CuadroTexto"/>
            <p:cNvSpPr txBox="1"/>
            <p:nvPr/>
          </p:nvSpPr>
          <p:spPr>
            <a:xfrm>
              <a:off x="6608581" y="3656024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8" name="267 CuadroTexto"/>
            <p:cNvSpPr txBox="1"/>
            <p:nvPr/>
          </p:nvSpPr>
          <p:spPr>
            <a:xfrm>
              <a:off x="6611168" y="3975447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2" name="271 CuadroTexto"/>
            <p:cNvSpPr txBox="1"/>
            <p:nvPr/>
          </p:nvSpPr>
          <p:spPr>
            <a:xfrm>
              <a:off x="6603827" y="4370437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3" name="272 CuadroTexto"/>
            <p:cNvSpPr txBox="1"/>
            <p:nvPr/>
          </p:nvSpPr>
          <p:spPr>
            <a:xfrm>
              <a:off x="6611168" y="4767535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4" name="273 CuadroTexto"/>
            <p:cNvSpPr txBox="1"/>
            <p:nvPr/>
          </p:nvSpPr>
          <p:spPr>
            <a:xfrm>
              <a:off x="6611168" y="5199583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75" name="226 Grupo"/>
          <p:cNvGrpSpPr/>
          <p:nvPr/>
        </p:nvGrpSpPr>
        <p:grpSpPr>
          <a:xfrm>
            <a:off x="10220871" y="4138931"/>
            <a:ext cx="265088" cy="307777"/>
            <a:chOff x="7214169" y="4746529"/>
            <a:chExt cx="265088" cy="307777"/>
          </a:xfrm>
        </p:grpSpPr>
        <p:sp>
          <p:nvSpPr>
            <p:cNvPr id="276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7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78" name="229 Grupo"/>
          <p:cNvGrpSpPr/>
          <p:nvPr/>
        </p:nvGrpSpPr>
        <p:grpSpPr>
          <a:xfrm>
            <a:off x="10154055" y="3781142"/>
            <a:ext cx="265088" cy="461665"/>
            <a:chOff x="6764783" y="3610792"/>
            <a:chExt cx="265088" cy="461665"/>
          </a:xfrm>
        </p:grpSpPr>
        <p:sp>
          <p:nvSpPr>
            <p:cNvPr id="279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2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83" name="226 Grupo"/>
          <p:cNvGrpSpPr/>
          <p:nvPr/>
        </p:nvGrpSpPr>
        <p:grpSpPr>
          <a:xfrm>
            <a:off x="10612592" y="3764233"/>
            <a:ext cx="265088" cy="307777"/>
            <a:chOff x="7214169" y="4746529"/>
            <a:chExt cx="265088" cy="307777"/>
          </a:xfrm>
        </p:grpSpPr>
        <p:sp>
          <p:nvSpPr>
            <p:cNvPr id="284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5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86" name="229 Grupo"/>
          <p:cNvGrpSpPr/>
          <p:nvPr/>
        </p:nvGrpSpPr>
        <p:grpSpPr>
          <a:xfrm>
            <a:off x="10545776" y="3406444"/>
            <a:ext cx="265088" cy="461665"/>
            <a:chOff x="6764783" y="3610792"/>
            <a:chExt cx="265088" cy="461665"/>
          </a:xfrm>
        </p:grpSpPr>
        <p:sp>
          <p:nvSpPr>
            <p:cNvPr id="287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8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89" name="226 Grupo"/>
          <p:cNvGrpSpPr/>
          <p:nvPr/>
        </p:nvGrpSpPr>
        <p:grpSpPr>
          <a:xfrm>
            <a:off x="10606145" y="4541716"/>
            <a:ext cx="265088" cy="307777"/>
            <a:chOff x="7214169" y="4746529"/>
            <a:chExt cx="265088" cy="307777"/>
          </a:xfrm>
        </p:grpSpPr>
        <p:sp>
          <p:nvSpPr>
            <p:cNvPr id="290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91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92" name="229 Grupo"/>
          <p:cNvGrpSpPr/>
          <p:nvPr/>
        </p:nvGrpSpPr>
        <p:grpSpPr>
          <a:xfrm>
            <a:off x="10539329" y="4183927"/>
            <a:ext cx="265088" cy="461665"/>
            <a:chOff x="6764783" y="3610792"/>
            <a:chExt cx="265088" cy="461665"/>
          </a:xfrm>
        </p:grpSpPr>
        <p:sp>
          <p:nvSpPr>
            <p:cNvPr id="293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94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95" name="226 Grupo"/>
          <p:cNvGrpSpPr/>
          <p:nvPr/>
        </p:nvGrpSpPr>
        <p:grpSpPr>
          <a:xfrm>
            <a:off x="10519785" y="4778087"/>
            <a:ext cx="265088" cy="307777"/>
            <a:chOff x="7214169" y="4746529"/>
            <a:chExt cx="265088" cy="307777"/>
          </a:xfrm>
        </p:grpSpPr>
        <p:sp>
          <p:nvSpPr>
            <p:cNvPr id="296" name="227 Elipse"/>
            <p:cNvSpPr/>
            <p:nvPr/>
          </p:nvSpPr>
          <p:spPr>
            <a:xfrm>
              <a:off x="7271592" y="4828410"/>
              <a:ext cx="150242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97" name="228 CuadroTexto"/>
            <p:cNvSpPr txBox="1"/>
            <p:nvPr/>
          </p:nvSpPr>
          <p:spPr>
            <a:xfrm>
              <a:off x="7214169" y="4746529"/>
              <a:ext cx="265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+</a:t>
              </a:r>
              <a:endParaRPr lang="it-IT" sz="1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98" name="229 Grupo"/>
          <p:cNvGrpSpPr/>
          <p:nvPr/>
        </p:nvGrpSpPr>
        <p:grpSpPr>
          <a:xfrm>
            <a:off x="10609078" y="4885018"/>
            <a:ext cx="265088" cy="461665"/>
            <a:chOff x="6764783" y="3610792"/>
            <a:chExt cx="265088" cy="461665"/>
          </a:xfrm>
        </p:grpSpPr>
        <p:sp>
          <p:nvSpPr>
            <p:cNvPr id="299" name="230 Elipse"/>
            <p:cNvSpPr/>
            <p:nvPr/>
          </p:nvSpPr>
          <p:spPr>
            <a:xfrm>
              <a:off x="6822206" y="3789040"/>
              <a:ext cx="150242" cy="14401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00" name="251 CuadroTexto"/>
            <p:cNvSpPr txBox="1"/>
            <p:nvPr/>
          </p:nvSpPr>
          <p:spPr>
            <a:xfrm>
              <a:off x="6764783" y="3610792"/>
              <a:ext cx="26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-</a:t>
              </a:r>
              <a:endParaRPr lang="it-IT" sz="2400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481" name="256 CuadroTexto"/>
          <p:cNvSpPr txBox="1"/>
          <p:nvPr/>
        </p:nvSpPr>
        <p:spPr>
          <a:xfrm>
            <a:off x="9804552" y="2724777"/>
            <a:ext cx="1021294" cy="307777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Cell-</a:t>
            </a:r>
            <a:r>
              <a:rPr lang="it-IT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pair</a:t>
            </a:r>
            <a:endParaRPr lang="it-IT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82" name="CasellaDiTesto 481"/>
          <p:cNvSpPr txBox="1"/>
          <p:nvPr/>
        </p:nvSpPr>
        <p:spPr>
          <a:xfrm>
            <a:off x="9898872" y="5561831"/>
            <a:ext cx="132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err="1">
                <a:latin typeface="Georgia" panose="02040502050405020303" pitchFamily="18" charset="0"/>
              </a:rPr>
              <a:t>Ion</a:t>
            </a:r>
            <a:r>
              <a:rPr lang="it-IT" sz="1100" b="1" dirty="0">
                <a:latin typeface="Georgia" panose="02040502050405020303" pitchFamily="18" charset="0"/>
              </a:rPr>
              <a:t> Exchange </a:t>
            </a:r>
            <a:r>
              <a:rPr lang="it-IT" sz="1100" b="1" dirty="0" err="1">
                <a:latin typeface="Georgia" panose="02040502050405020303" pitchFamily="18" charset="0"/>
              </a:rPr>
              <a:t>Membranes</a:t>
            </a:r>
            <a:endParaRPr lang="it-IT" sz="1100" b="1" dirty="0">
              <a:latin typeface="Georgia" panose="02040502050405020303" pitchFamily="18" charset="0"/>
            </a:endParaRPr>
          </a:p>
        </p:txBody>
      </p:sp>
      <p:cxnSp>
        <p:nvCxnSpPr>
          <p:cNvPr id="8" name="Connettore 2 7"/>
          <p:cNvCxnSpPr>
            <a:stCxn id="266" idx="2"/>
            <a:endCxn id="482" idx="0"/>
          </p:cNvCxnSpPr>
          <p:nvPr/>
        </p:nvCxnSpPr>
        <p:spPr>
          <a:xfrm>
            <a:off x="10019670" y="5297348"/>
            <a:ext cx="539603" cy="26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258" idx="2"/>
            <a:endCxn id="482" idx="0"/>
          </p:cNvCxnSpPr>
          <p:nvPr/>
        </p:nvCxnSpPr>
        <p:spPr>
          <a:xfrm flipH="1">
            <a:off x="10559272" y="5295678"/>
            <a:ext cx="414350" cy="266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2 Rectángulo"/>
          <p:cNvSpPr/>
          <p:nvPr/>
        </p:nvSpPr>
        <p:spPr>
          <a:xfrm>
            <a:off x="6368378" y="2526637"/>
            <a:ext cx="1026469" cy="2528647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5" name="254 Conector recto"/>
          <p:cNvCxnSpPr>
            <a:endCxn id="481" idx="1"/>
          </p:cNvCxnSpPr>
          <p:nvPr/>
        </p:nvCxnSpPr>
        <p:spPr>
          <a:xfrm>
            <a:off x="7402305" y="2870257"/>
            <a:ext cx="2402247" cy="8409"/>
          </a:xfrm>
          <a:prstGeom prst="line">
            <a:avLst/>
          </a:prstGeom>
          <a:ln w="38100">
            <a:prstDash val="lg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9" name="Immagine 1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365423" y="1301188"/>
            <a:ext cx="34585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Worlwide</a:t>
            </a:r>
            <a:r>
              <a:rPr lang="it-IT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it-IT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production </a:t>
            </a:r>
            <a:r>
              <a:rPr lang="it-IT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it-IT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SGE </a:t>
            </a:r>
            <a:r>
              <a:rPr lang="it-IT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r>
              <a:rPr lang="it-IT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/>
              <a:t>- 5177 </a:t>
            </a:r>
            <a:r>
              <a:rPr lang="it-IT" dirty="0" err="1"/>
              <a:t>TWh</a:t>
            </a:r>
            <a:r>
              <a:rPr lang="it-IT" dirty="0"/>
              <a:t> (23% of </a:t>
            </a:r>
            <a:r>
              <a:rPr lang="it-IT" dirty="0" err="1"/>
              <a:t>electricity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)</a:t>
            </a:r>
          </a:p>
          <a:p>
            <a:r>
              <a:rPr lang="it-IT" dirty="0" smtClean="0"/>
              <a:t>- </a:t>
            </a:r>
            <a:r>
              <a:rPr lang="it-IT" dirty="0" err="1" smtClean="0"/>
              <a:t>Practically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: </a:t>
            </a:r>
            <a:r>
              <a:rPr lang="it-IT" dirty="0"/>
              <a:t>625 </a:t>
            </a:r>
            <a:r>
              <a:rPr lang="it-IT" dirty="0" err="1"/>
              <a:t>TWh</a:t>
            </a:r>
            <a:r>
              <a:rPr lang="it-IT" dirty="0"/>
              <a:t> (3</a:t>
            </a:r>
            <a:r>
              <a:rPr lang="it-IT" dirty="0" smtClean="0"/>
              <a:t>%)</a:t>
            </a:r>
            <a:endParaRPr lang="it-IT" dirty="0"/>
          </a:p>
        </p:txBody>
      </p:sp>
      <p:sp>
        <p:nvSpPr>
          <p:cNvPr id="154" name="CasellaDiTesto 153"/>
          <p:cNvSpPr txBox="1"/>
          <p:nvPr/>
        </p:nvSpPr>
        <p:spPr>
          <a:xfrm>
            <a:off x="368344" y="3448807"/>
            <a:ext cx="33392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</a:t>
            </a:r>
            <a:r>
              <a:rPr lang="it-IT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it-IT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  <a:r>
              <a:rPr lang="it-IT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/>
              <a:t>- </a:t>
            </a:r>
            <a:r>
              <a:rPr lang="it-IT" dirty="0" err="1" smtClean="0"/>
              <a:t>Afsluitdijk</a:t>
            </a:r>
            <a:r>
              <a:rPr lang="it-IT" dirty="0" smtClean="0"/>
              <a:t> (The Netherlands, Blue Energy </a:t>
            </a:r>
            <a:r>
              <a:rPr lang="it-IT" dirty="0" err="1" smtClean="0"/>
              <a:t>project</a:t>
            </a:r>
            <a:r>
              <a:rPr lang="it-IT" dirty="0" smtClean="0"/>
              <a:t>): 50 kW </a:t>
            </a:r>
            <a:r>
              <a:rPr lang="it-IT" dirty="0" err="1" smtClean="0"/>
              <a:t>projected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- Trapani (</a:t>
            </a:r>
            <a:r>
              <a:rPr lang="it-IT" dirty="0" err="1" smtClean="0"/>
              <a:t>Italy</a:t>
            </a:r>
            <a:r>
              <a:rPr lang="it-IT" dirty="0" smtClean="0"/>
              <a:t>, </a:t>
            </a:r>
            <a:r>
              <a:rPr lang="it-IT" dirty="0" err="1" smtClean="0"/>
              <a:t>REAPower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): 350 – 700 W of </a:t>
            </a:r>
            <a:r>
              <a:rPr lang="it-IT" dirty="0" err="1" smtClean="0"/>
              <a:t>energy</a:t>
            </a:r>
            <a:r>
              <a:rPr lang="it-IT" dirty="0" smtClean="0"/>
              <a:t> production with 2 small RED </a:t>
            </a:r>
            <a:r>
              <a:rPr lang="it-IT" dirty="0" err="1" smtClean="0"/>
              <a:t>units</a:t>
            </a:r>
            <a:r>
              <a:rPr lang="it-IT" dirty="0" smtClean="0"/>
              <a:t>, by </a:t>
            </a:r>
            <a:r>
              <a:rPr lang="it-IT" dirty="0" err="1" smtClean="0"/>
              <a:t>adopting</a:t>
            </a:r>
            <a:r>
              <a:rPr lang="it-IT" dirty="0" smtClean="0"/>
              <a:t> brine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feed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9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022E-16 L -0.07813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0944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9271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8906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481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94702" y="318900"/>
            <a:ext cx="344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Location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6457" y="1319005"/>
            <a:ext cx="7929361" cy="246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Universidad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Nacional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de Córdoba 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It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was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founded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on 1613 (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oldest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of Argentina).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11,5 km</a:t>
            </a:r>
            <a:r>
              <a:rPr lang="it-IT" sz="1600" baseline="300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2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of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land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0.4 km</a:t>
            </a:r>
            <a:r>
              <a:rPr lang="it-IT" sz="1600" baseline="300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2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of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built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facilities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(in City of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Cordóba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).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15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Faculties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145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Research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centers, 4 radio/TV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channels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among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other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facilities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132.000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students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(2018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stats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).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Córdoba: 2°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most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sz="1600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populated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city of Argentina </a:t>
            </a:r>
            <a:r>
              <a:rPr lang="it-IT" sz="1600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(</a:t>
            </a:r>
            <a:r>
              <a:rPr lang="it-IT" sz="16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1.535.868)</a:t>
            </a:r>
            <a:endParaRPr lang="it-IT" sz="1600" dirty="0">
              <a:solidFill>
                <a:srgbClr val="404040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14" y="1336643"/>
            <a:ext cx="3405549" cy="5079944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9917282" y="2552933"/>
            <a:ext cx="488784" cy="770515"/>
            <a:chOff x="9745830" y="1991735"/>
            <a:chExt cx="488784" cy="770515"/>
          </a:xfrm>
        </p:grpSpPr>
        <p:cxnSp>
          <p:nvCxnSpPr>
            <p:cNvPr id="8" name="Connettore diritto 7"/>
            <p:cNvCxnSpPr/>
            <p:nvPr/>
          </p:nvCxnSpPr>
          <p:spPr>
            <a:xfrm flipV="1">
              <a:off x="9844088" y="2757488"/>
              <a:ext cx="190500" cy="476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flipV="1">
              <a:off x="9835786" y="2434311"/>
              <a:ext cx="8302" cy="32317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 flipV="1">
              <a:off x="10092961" y="2476500"/>
              <a:ext cx="141652" cy="18574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>
            <a:xfrm flipH="1" flipV="1">
              <a:off x="10163787" y="2338388"/>
              <a:ext cx="70827" cy="13811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>
            <a:xfrm flipV="1">
              <a:off x="10163787" y="2190751"/>
              <a:ext cx="70826" cy="12858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H="1" flipV="1">
              <a:off x="10163787" y="2105025"/>
              <a:ext cx="70826" cy="8572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>
              <a:off x="10034588" y="2669383"/>
              <a:ext cx="58372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/>
            <p:nvPr/>
          </p:nvCxnSpPr>
          <p:spPr>
            <a:xfrm>
              <a:off x="10034588" y="2669383"/>
              <a:ext cx="0" cy="8810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 flipH="1" flipV="1">
              <a:off x="9755982" y="2314912"/>
              <a:ext cx="88106" cy="11939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H="1">
              <a:off x="9745830" y="2078831"/>
              <a:ext cx="33964" cy="23608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 flipV="1">
              <a:off x="9779794" y="2047875"/>
              <a:ext cx="64294" cy="3095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9844088" y="1991735"/>
              <a:ext cx="0" cy="5614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>
            <a:xfrm>
              <a:off x="9844088" y="1991735"/>
              <a:ext cx="255405" cy="2807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>
            <a:xfrm>
              <a:off x="10099493" y="2021934"/>
              <a:ext cx="64294" cy="8309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e 21"/>
          <p:cNvSpPr/>
          <p:nvPr/>
        </p:nvSpPr>
        <p:spPr>
          <a:xfrm>
            <a:off x="10051648" y="2761093"/>
            <a:ext cx="118895" cy="1150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41" y="4141519"/>
            <a:ext cx="5687668" cy="2275068"/>
          </a:xfrm>
          <a:prstGeom prst="rect">
            <a:avLst/>
          </a:prstGeom>
        </p:spPr>
      </p:pic>
      <p:pic>
        <p:nvPicPr>
          <p:cNvPr id="27" name="Immagin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2755" y="506876"/>
            <a:ext cx="11067012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6985" algn="just">
              <a:lnSpc>
                <a:spcPct val="115000"/>
              </a:lnSpc>
              <a:spcAft>
                <a:spcPts val="1000"/>
              </a:spcAft>
            </a:pPr>
            <a:r>
              <a:rPr lang="it-IT" u="sng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Participants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: 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Giorgio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Micale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Javier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Luque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Di Salvo (</a:t>
            </a:r>
            <a:r>
              <a:rPr lang="it-IT" i="1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Univ</a:t>
            </a:r>
            <a:r>
              <a:rPr lang="it-IT" i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di Palermo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 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Stefano Curcio, Giorgio 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De Luca (</a:t>
            </a:r>
            <a:r>
              <a:rPr lang="it-IT" i="1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Univ</a:t>
            </a:r>
            <a:r>
              <a:rPr lang="it-IT" i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della Calabria, Istituto per la Tecnologia delle Membrane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 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</a:p>
          <a:p>
            <a:pPr marL="73596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Daniel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Barraco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Ezequiel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Leiva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Guillermina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Luque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Manuel Garcia, Maria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Rojas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Agustin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Alvarez </a:t>
            </a:r>
            <a:r>
              <a:rPr lang="it-IT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Ojeda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Francisco Garcia (</a:t>
            </a:r>
            <a:r>
              <a:rPr lang="it-IT" i="1" dirty="0" err="1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Univ</a:t>
            </a:r>
            <a:r>
              <a:rPr lang="it-IT" i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de Cordoba</a:t>
            </a:r>
            <a:r>
              <a:rPr lang="it-IT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 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| Oscar Oviedo (</a:t>
            </a:r>
            <a:r>
              <a:rPr lang="it-IT" i="1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Nova </a:t>
            </a:r>
            <a:r>
              <a:rPr lang="it-IT" i="1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Vektors</a:t>
            </a:r>
            <a:r>
              <a:rPr lang="it-IT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26388"/>
              </p:ext>
            </p:extLst>
          </p:nvPr>
        </p:nvGraphicFramePr>
        <p:xfrm>
          <a:off x="1019434" y="2806915"/>
          <a:ext cx="8339170" cy="3759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2003">
                  <a:extLst>
                    <a:ext uri="{9D8B030D-6E8A-4147-A177-3AD203B41FA5}">
                      <a16:colId xmlns:a16="http://schemas.microsoft.com/office/drawing/2014/main" xmlns="" val="1880843805"/>
                    </a:ext>
                  </a:extLst>
                </a:gridCol>
                <a:gridCol w="3462805">
                  <a:extLst>
                    <a:ext uri="{9D8B030D-6E8A-4147-A177-3AD203B41FA5}">
                      <a16:colId xmlns:a16="http://schemas.microsoft.com/office/drawing/2014/main" xmlns="" val="1185591066"/>
                    </a:ext>
                  </a:extLst>
                </a:gridCol>
                <a:gridCol w="325423">
                  <a:extLst>
                    <a:ext uri="{9D8B030D-6E8A-4147-A177-3AD203B41FA5}">
                      <a16:colId xmlns:a16="http://schemas.microsoft.com/office/drawing/2014/main" xmlns="" val="806627221"/>
                    </a:ext>
                  </a:extLst>
                </a:gridCol>
                <a:gridCol w="3638939">
                  <a:extLst>
                    <a:ext uri="{9D8B030D-6E8A-4147-A177-3AD203B41FA5}">
                      <a16:colId xmlns:a16="http://schemas.microsoft.com/office/drawing/2014/main" xmlns="" val="2300711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May</a:t>
                      </a:r>
                      <a:r>
                        <a:rPr lang="it-IT" baseline="0" dirty="0" smtClean="0"/>
                        <a:t> 10</a:t>
                      </a:r>
                      <a:r>
                        <a:rPr lang="it-IT" baseline="30000" dirty="0" smtClean="0"/>
                        <a:t>th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Thursday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May</a:t>
                      </a:r>
                      <a:r>
                        <a:rPr lang="it-IT" baseline="0" dirty="0" smtClean="0"/>
                        <a:t> 11</a:t>
                      </a:r>
                      <a:r>
                        <a:rPr lang="it-IT" baseline="30000" dirty="0" smtClean="0"/>
                        <a:t>th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Friday</a:t>
                      </a:r>
                      <a:endParaRPr lang="it-I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5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09:10</a:t>
                      </a:r>
                      <a:endParaRPr lang="it-I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</a:rPr>
                        <a:t>General picture of (renewable) energies in Argentina (Nova </a:t>
                      </a:r>
                      <a:r>
                        <a:rPr lang="en-GB" sz="1400" kern="1200" dirty="0" err="1" smtClean="0">
                          <a:effectLst/>
                        </a:rPr>
                        <a:t>Vektors</a:t>
                      </a:r>
                      <a:r>
                        <a:rPr lang="en-GB" sz="1400" kern="1200" dirty="0" smtClean="0">
                          <a:effectLst/>
                        </a:rPr>
                        <a:t>)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effectLst/>
                        </a:rPr>
                        <a:t>Electrode materials for lithium batteries: theory and experiment (UNC)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928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10:15</a:t>
                      </a:r>
                      <a:endParaRPr lang="it-I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kern="1200" dirty="0" smtClean="0">
                          <a:effectLst/>
                        </a:rPr>
                        <a:t>Salinity Gradients Energy (SGE) fundamentals (UNIPA)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kern="1200" dirty="0" smtClean="0">
                          <a:effectLst/>
                        </a:rPr>
                        <a:t>Brine valorisation (UNIPA)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73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(break)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115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11:15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kern="1200" dirty="0" smtClean="0">
                          <a:effectLst/>
                        </a:rPr>
                        <a:t>Reverse Electrodialysis (RED): benchmarks and actual challenges (UNIPA)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kern="1200" dirty="0" smtClean="0">
                          <a:effectLst/>
                        </a:rPr>
                        <a:t>Ab initio computational modelling of nanostructures (UNICAL/ITM)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601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12:00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kern="1200" dirty="0" smtClean="0">
                          <a:effectLst/>
                        </a:rPr>
                        <a:t>SGE research projects at </a:t>
                      </a:r>
                      <a:r>
                        <a:rPr lang="en-GB" sz="1400" kern="1200" dirty="0" err="1" smtClean="0">
                          <a:effectLst/>
                        </a:rPr>
                        <a:t>Università</a:t>
                      </a:r>
                      <a:r>
                        <a:rPr lang="en-GB" sz="1400" kern="1200" dirty="0" smtClean="0">
                          <a:effectLst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</a:rPr>
                        <a:t>degli</a:t>
                      </a:r>
                      <a:r>
                        <a:rPr lang="en-GB" sz="1400" kern="1200" dirty="0" smtClean="0">
                          <a:effectLst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</a:rPr>
                        <a:t>Studi</a:t>
                      </a:r>
                      <a:r>
                        <a:rPr lang="en-GB" sz="1400" kern="1200" dirty="0" smtClean="0">
                          <a:effectLst/>
                        </a:rPr>
                        <a:t> di Palermo (UNIPA)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kern="1200" dirty="0" smtClean="0">
                          <a:effectLst/>
                        </a:rPr>
                        <a:t>Ion Exchange Membranes: A broad field of applications (UNIPA-UNICAL/ITM)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69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14:00 – 18:30</a:t>
                      </a:r>
                      <a:endParaRPr lang="it-IT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err="1" smtClean="0"/>
                        <a:t>Experimental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demonstration</a:t>
                      </a:r>
                      <a:endParaRPr lang="it-IT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err="1" smtClean="0"/>
                        <a:t>Experimental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demonstration</a:t>
                      </a:r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98466"/>
                  </a:ext>
                </a:extLst>
              </a:tr>
            </a:tbl>
          </a:graphicData>
        </a:graphic>
      </p:graphicFrame>
      <p:sp>
        <p:nvSpPr>
          <p:cNvPr id="12" name="Parentesi graffa chiusa 11"/>
          <p:cNvSpPr/>
          <p:nvPr/>
        </p:nvSpPr>
        <p:spPr>
          <a:xfrm>
            <a:off x="9461241" y="3256384"/>
            <a:ext cx="158620" cy="254725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806473" y="4206846"/>
            <a:ext cx="149329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Open </a:t>
            </a:r>
            <a:r>
              <a:rPr lang="it-IT" dirty="0" err="1" smtClean="0"/>
              <a:t>Seminars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806473" y="6027576"/>
            <a:ext cx="19749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Experimental</a:t>
            </a:r>
            <a:endParaRPr lang="it-IT" dirty="0"/>
          </a:p>
        </p:txBody>
      </p:sp>
      <p:sp>
        <p:nvSpPr>
          <p:cNvPr id="15" name="Parentesi graffa chiusa 14"/>
          <p:cNvSpPr/>
          <p:nvPr/>
        </p:nvSpPr>
        <p:spPr>
          <a:xfrm>
            <a:off x="9461242" y="5896947"/>
            <a:ext cx="133738" cy="66916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6036" y="2288310"/>
            <a:ext cx="8524875" cy="329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600"/>
              </a:spcBef>
              <a:spcAft>
                <a:spcPts val="1800"/>
              </a:spcAft>
            </a:pPr>
            <a:r>
              <a:rPr lang="it-IT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Elenco del materiale necessario per le dimostrazioni sperimentali</a:t>
            </a:r>
            <a:endParaRPr lang="it-IT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Cambria" panose="02040503050406030204" pitchFamily="18" charset="0"/>
              <a:buChar char="-"/>
            </a:pP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Unità di Elettrodialisi Inversa (RED) composta da:</a:t>
            </a:r>
            <a:endParaRPr lang="it-IT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(2) piastre di plexiglas contenenti elettrodi solidi. 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Pacco celle immerso in acqua e sale in una busta trasparente, contenenti membrane a scambio anionico e cationico (membrane di base polimerica) e spaziatori di </a:t>
            </a:r>
            <a:r>
              <a:rPr lang="it-IT" sz="1600" dirty="0" err="1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poliacrilamida</a:t>
            </a: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Attrezzature varie (tubi, raccordi, vite, ecc.)</a:t>
            </a:r>
            <a:endParaRPr lang="it-IT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Cambria" panose="02040503050406030204" pitchFamily="18" charset="0"/>
              <a:buChar char="-"/>
            </a:pP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 (3) pompe peristaltiche.</a:t>
            </a:r>
            <a:endParaRPr lang="it-IT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Cambria" panose="02040503050406030204" pitchFamily="18" charset="0"/>
              <a:buChar char="-"/>
            </a:pPr>
            <a:r>
              <a:rPr lang="it-IT" sz="16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(1) carico esterno contenenti resistenze elettriche.</a:t>
            </a:r>
            <a:endParaRPr lang="it-I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68" y="4136067"/>
            <a:ext cx="4470400" cy="2514600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33" y="52700"/>
            <a:ext cx="1215222" cy="11789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/>
          <p:cNvSpPr txBox="1"/>
          <p:nvPr/>
        </p:nvSpPr>
        <p:spPr>
          <a:xfrm>
            <a:off x="-658829" y="36852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it-IT" sz="3200" dirty="0" smtClean="0"/>
              <a:t>Reverse Electrodialysis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3318" y="1065833"/>
            <a:ext cx="856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profit a short-time first meeting?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61551" y="1707849"/>
            <a:ext cx="477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seminars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5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23875" y="551011"/>
            <a:ext cx="590550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May</a:t>
            </a:r>
            <a:r>
              <a:rPr lang="it-IT" altLang="it-IT" sz="2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10, </a:t>
            </a:r>
            <a:r>
              <a:rPr lang="it-IT" altLang="it-IT" sz="28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Thursday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 i="1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Seminars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09:10 General picture of (renewable) energies in Argentina (Nova </a:t>
            </a:r>
            <a:r>
              <a:rPr lang="en-GB" altLang="it-IT" sz="1400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Vektors</a:t>
            </a: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)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10:15 Salinity Gradients Energy (SGE) fundamentals (</a:t>
            </a:r>
            <a:r>
              <a:rPr lang="en-GB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UNIPA)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	</a:t>
            </a:r>
            <a:r>
              <a:rPr lang="it-IT" altLang="it-IT" sz="1400" i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(break)</a:t>
            </a:r>
            <a:endParaRPr lang="it-IT" altLang="it-IT" sz="1400" i="1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11:15 Reverse Electrodialysis (RED): benchmarks and actual challenges (</a:t>
            </a:r>
            <a:r>
              <a:rPr lang="en-GB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UNIPA)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12:00 SGE research projects at </a:t>
            </a:r>
            <a:r>
              <a:rPr lang="en-GB" altLang="it-IT" sz="1400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Università</a:t>
            </a: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GB" altLang="it-IT" sz="1400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degli</a:t>
            </a: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GB" altLang="it-IT" sz="1400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Studi</a:t>
            </a:r>
            <a:r>
              <a:rPr lang="en-GB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di Palermo (UNIPA</a:t>
            </a:r>
            <a:r>
              <a:rPr lang="en-GB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it-IT" sz="105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3875" y="3547085"/>
            <a:ext cx="55911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Experimental</a:t>
            </a:r>
            <a:r>
              <a:rPr lang="it-IT" altLang="it-IT" b="1" i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b="1" i="1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demonstration</a:t>
            </a:r>
            <a:endParaRPr kumimoji="0" lang="it-IT" alt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14:00 – 18:30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Experimental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tests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using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the RED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unit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fed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by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NaCl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solutions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of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different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concentration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Electrical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characterization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of the RED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unit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Identification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of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potential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application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sites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for RED </a:t>
            </a:r>
            <a:r>
              <a:rPr lang="it-IT" altLang="it-IT" sz="1400" dirty="0" err="1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technology</a:t>
            </a:r>
            <a:r>
              <a:rPr lang="it-IT" altLang="it-IT" sz="1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in Argentina.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68161"/>
              </p:ext>
            </p:extLst>
          </p:nvPr>
        </p:nvGraphicFramePr>
        <p:xfrm>
          <a:off x="523875" y="5381250"/>
          <a:ext cx="5548472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586">
                  <a:extLst>
                    <a:ext uri="{9D8B030D-6E8A-4147-A177-3AD203B41FA5}">
                      <a16:colId xmlns:a16="http://schemas.microsoft.com/office/drawing/2014/main" xmlns="" val="2021895181"/>
                    </a:ext>
                  </a:extLst>
                </a:gridCol>
                <a:gridCol w="2075835">
                  <a:extLst>
                    <a:ext uri="{9D8B030D-6E8A-4147-A177-3AD203B41FA5}">
                      <a16:colId xmlns:a16="http://schemas.microsoft.com/office/drawing/2014/main" xmlns="" val="649792884"/>
                    </a:ext>
                  </a:extLst>
                </a:gridCol>
                <a:gridCol w="2686051">
                  <a:extLst>
                    <a:ext uri="{9D8B030D-6E8A-4147-A177-3AD203B41FA5}">
                      <a16:colId xmlns:a16="http://schemas.microsoft.com/office/drawing/2014/main" xmlns="" val="1465014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Soluzione salina diluita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Soluzione salina concentrata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3100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Test 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NaCl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smtClean="0">
                          <a:effectLst/>
                        </a:rPr>
                        <a:t>0.017M (</a:t>
                      </a:r>
                      <a:r>
                        <a:rPr lang="it-IT" sz="1200" dirty="0" err="1" smtClean="0">
                          <a:effectLst/>
                        </a:rPr>
                        <a:t>river</a:t>
                      </a:r>
                      <a:r>
                        <a:rPr lang="it-IT" sz="1200" dirty="0" smtClean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NaCl</a:t>
                      </a:r>
                      <a:r>
                        <a:rPr lang="it-IT" sz="1200" dirty="0">
                          <a:effectLst/>
                        </a:rPr>
                        <a:t> 0.5 </a:t>
                      </a:r>
                      <a:r>
                        <a:rPr lang="it-IT" sz="1200" dirty="0" smtClean="0">
                          <a:effectLst/>
                        </a:rPr>
                        <a:t>M (</a:t>
                      </a:r>
                      <a:r>
                        <a:rPr lang="it-IT" sz="1200" dirty="0" err="1" smtClean="0">
                          <a:effectLst/>
                        </a:rPr>
                        <a:t>seawater</a:t>
                      </a:r>
                      <a:r>
                        <a:rPr lang="it-IT" sz="1200" dirty="0" smtClean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106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Test 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</a:rPr>
                        <a:t>Feed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</a:rPr>
                        <a:t>velocity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</a:rPr>
                        <a:t>effect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453000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874" y="551011"/>
            <a:ext cx="4584901" cy="27528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74" y="3547085"/>
            <a:ext cx="4584901" cy="29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1928</TotalTime>
  <Words>1228</Words>
  <Application>Microsoft Office PowerPoint</Application>
  <PresentationFormat>Widescreen</PresentationFormat>
  <Paragraphs>242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Cambria</vt:lpstr>
      <vt:lpstr>Courier New</vt:lpstr>
      <vt:lpstr>Georgia</vt:lpstr>
      <vt:lpstr>Times New Roman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jluquedisalvo</dc:creator>
  <cp:lastModifiedBy>Giorgio</cp:lastModifiedBy>
  <cp:revision>61</cp:revision>
  <dcterms:created xsi:type="dcterms:W3CDTF">2018-10-08T07:41:24Z</dcterms:created>
  <dcterms:modified xsi:type="dcterms:W3CDTF">2018-10-12T09:25:45Z</dcterms:modified>
</cp:coreProperties>
</file>