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9" r:id="rId4"/>
    <p:sldId id="258" r:id="rId5"/>
    <p:sldId id="265" r:id="rId6"/>
    <p:sldId id="259" r:id="rId7"/>
    <p:sldId id="260" r:id="rId8"/>
    <p:sldId id="261" r:id="rId9"/>
    <p:sldId id="266" r:id="rId10"/>
    <p:sldId id="270" r:id="rId11"/>
    <p:sldId id="271" r:id="rId12"/>
    <p:sldId id="268" r:id="rId13"/>
    <p:sldId id="267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9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2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3979F-2F55-422C-848B-1032CCB85330}" type="datetimeFigureOut">
              <a:rPr lang="it-IT" smtClean="0"/>
              <a:t>11/10/2018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B599EA-BA89-4690-875D-0E8539C7D9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5987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599EA-BA89-4690-875D-0E8539C7D91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0192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6329991E-8906-4912-AEA3-83293BE062DF}" type="datetimeFigureOut">
              <a:rPr lang="it-IT" smtClean="0"/>
              <a:t>11/10/2018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4A96A259-D7B2-4773-96D7-801BDD35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7016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991E-8906-4912-AEA3-83293BE062DF}" type="datetimeFigureOut">
              <a:rPr lang="it-IT" smtClean="0"/>
              <a:t>11/10/2018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A259-D7B2-4773-96D7-801BDD35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0652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991E-8906-4912-AEA3-83293BE062DF}" type="datetimeFigureOut">
              <a:rPr lang="it-IT" smtClean="0"/>
              <a:t>11/10/2018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A259-D7B2-4773-96D7-801BDD35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2206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991E-8906-4912-AEA3-83293BE062DF}" type="datetimeFigureOut">
              <a:rPr lang="it-IT" smtClean="0"/>
              <a:t>11/10/2018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A259-D7B2-4773-96D7-801BDD35BD7A}" type="slidenum">
              <a:rPr lang="it-IT" smtClean="0"/>
              <a:t>‹N›</a:t>
            </a:fld>
            <a:endParaRPr lang="it-IT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34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991E-8906-4912-AEA3-83293BE062DF}" type="datetimeFigureOut">
              <a:rPr lang="it-IT" smtClean="0"/>
              <a:t>11/10/2018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A259-D7B2-4773-96D7-801BDD35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485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991E-8906-4912-AEA3-83293BE062DF}" type="datetimeFigureOut">
              <a:rPr lang="it-IT" smtClean="0"/>
              <a:t>11/10/2018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A259-D7B2-4773-96D7-801BDD35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9223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991E-8906-4912-AEA3-83293BE062DF}" type="datetimeFigureOut">
              <a:rPr lang="it-IT" smtClean="0"/>
              <a:t>11/10/2018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A259-D7B2-4773-96D7-801BDD35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6685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991E-8906-4912-AEA3-83293BE062DF}" type="datetimeFigureOut">
              <a:rPr lang="it-IT" smtClean="0"/>
              <a:t>11/10/2018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A259-D7B2-4773-96D7-801BDD35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19128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991E-8906-4912-AEA3-83293BE062DF}" type="datetimeFigureOut">
              <a:rPr lang="it-IT" smtClean="0"/>
              <a:t>11/10/2018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A259-D7B2-4773-96D7-801BDD35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897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991E-8906-4912-AEA3-83293BE062DF}" type="datetimeFigureOut">
              <a:rPr lang="it-IT" smtClean="0"/>
              <a:t>11/10/2018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A259-D7B2-4773-96D7-801BDD35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751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991E-8906-4912-AEA3-83293BE062DF}" type="datetimeFigureOut">
              <a:rPr lang="it-IT" smtClean="0"/>
              <a:t>11/10/2018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A259-D7B2-4773-96D7-801BDD35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3291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991E-8906-4912-AEA3-83293BE062DF}" type="datetimeFigureOut">
              <a:rPr lang="it-IT" smtClean="0"/>
              <a:t>11/10/2018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A259-D7B2-4773-96D7-801BDD35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994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991E-8906-4912-AEA3-83293BE062DF}" type="datetimeFigureOut">
              <a:rPr lang="it-IT" smtClean="0"/>
              <a:t>11/10/2018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A259-D7B2-4773-96D7-801BDD35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827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991E-8906-4912-AEA3-83293BE062DF}" type="datetimeFigureOut">
              <a:rPr lang="it-IT" smtClean="0"/>
              <a:t>11/10/2018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A259-D7B2-4773-96D7-801BDD35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078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991E-8906-4912-AEA3-83293BE062DF}" type="datetimeFigureOut">
              <a:rPr lang="it-IT" smtClean="0"/>
              <a:t>11/10/2018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A259-D7B2-4773-96D7-801BDD35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1088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991E-8906-4912-AEA3-83293BE062DF}" type="datetimeFigureOut">
              <a:rPr lang="it-IT" smtClean="0"/>
              <a:t>11/10/2018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A259-D7B2-4773-96D7-801BDD35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7581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991E-8906-4912-AEA3-83293BE062DF}" type="datetimeFigureOut">
              <a:rPr lang="it-IT" smtClean="0"/>
              <a:t>11/10/2018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A259-D7B2-4773-96D7-801BDD35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1618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9991E-8906-4912-AEA3-83293BE062DF}" type="datetimeFigureOut">
              <a:rPr lang="it-IT" smtClean="0"/>
              <a:t>11/10/2018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6A259-D7B2-4773-96D7-801BDD35B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11594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57762" y="3937940"/>
            <a:ext cx="9721527" cy="1655762"/>
          </a:xfrm>
        </p:spPr>
        <p:txBody>
          <a:bodyPr>
            <a:normAutofit/>
          </a:bodyPr>
          <a:lstStyle/>
          <a:p>
            <a:r>
              <a:rPr lang="it-IT" sz="2800" dirty="0">
                <a:solidFill>
                  <a:schemeClr val="tx1"/>
                </a:solidFill>
              </a:rPr>
              <a:t>Il Consorzio Interuniversitario Italiano per l‘Argentina</a:t>
            </a:r>
          </a:p>
          <a:p>
            <a:endParaRPr lang="it-IT" sz="2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lh4.googleusercontent.com/tlvZ4tj_r6XDDouae2M43lk9QmCVFTd0_PEpGZJipg48lqVfbkcEKiYEjd49xytZtIVbmQU8zsaaJk1nCjb4y_oldckb-gNCDUFkCeS3J6wYwkziXzwV-RTbS2a9F9bXE2MgWdG3mkijZAxNA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878" y="412277"/>
            <a:ext cx="3240665" cy="314372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6834594" y="5270536"/>
            <a:ext cx="4625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AR" dirty="0" err="1"/>
              <a:t>Università</a:t>
            </a:r>
            <a:r>
              <a:rPr lang="es-AR" dirty="0"/>
              <a:t> </a:t>
            </a:r>
            <a:r>
              <a:rPr lang="es-AR" dirty="0" err="1"/>
              <a:t>degli</a:t>
            </a:r>
            <a:r>
              <a:rPr lang="es-AR" dirty="0"/>
              <a:t> </a:t>
            </a:r>
            <a:r>
              <a:rPr lang="es-AR" dirty="0" err="1"/>
              <a:t>Studi</a:t>
            </a:r>
            <a:r>
              <a:rPr lang="es-AR" dirty="0"/>
              <a:t> di Bari Aldo Moro</a:t>
            </a:r>
          </a:p>
          <a:p>
            <a:pPr algn="r"/>
            <a:r>
              <a:rPr lang="es-AR" dirty="0"/>
              <a:t>11-12 </a:t>
            </a:r>
            <a:r>
              <a:rPr lang="es-AR" dirty="0" err="1"/>
              <a:t>ottobre</a:t>
            </a:r>
            <a:r>
              <a:rPr lang="es-AR" dirty="0"/>
              <a:t> 2018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356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200" dirty="0"/>
              <a:t>PROGRAMMI INTERUNIVERSITARI</a:t>
            </a:r>
            <a:endParaRPr lang="it-IT" sz="3200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738B2B2-CD52-4F41-9F1D-2D854E22D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128156"/>
            <a:ext cx="9905999" cy="4663045"/>
          </a:xfrm>
        </p:spPr>
        <p:txBody>
          <a:bodyPr/>
          <a:lstStyle/>
          <a:p>
            <a:endParaRPr lang="es-AR" dirty="0"/>
          </a:p>
          <a:p>
            <a:r>
              <a:rPr lang="it-IT" dirty="0"/>
              <a:t>Risultati Bando Workshops 2018</a:t>
            </a:r>
          </a:p>
          <a:p>
            <a:endParaRPr lang="it-IT" dirty="0"/>
          </a:p>
        </p:txBody>
      </p:sp>
      <p:pic>
        <p:nvPicPr>
          <p:cNvPr id="5" name="Picture 2" descr="https://lh4.googleusercontent.com/tlvZ4tj_r6XDDouae2M43lk9QmCVFTd0_PEpGZJipg48lqVfbkcEKiYEjd49xytZtIVbmQU8zsaaJk1nCjb4y_oldckb-gNCDUFkCeS3J6wYwkziXzwV-RTbS2a9F9bXE2MgWdG3mkijZAxNA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886" y="258783"/>
            <a:ext cx="2204393" cy="2138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398C4875-9773-4D09-A976-13F06C24D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303624"/>
              </p:ext>
            </p:extLst>
          </p:nvPr>
        </p:nvGraphicFramePr>
        <p:xfrm>
          <a:off x="1473807" y="2397234"/>
          <a:ext cx="7848324" cy="3805402"/>
        </p:xfrm>
        <a:graphic>
          <a:graphicData uri="http://schemas.openxmlformats.org/drawingml/2006/table">
            <a:tbl>
              <a:tblPr firstRow="1" firstCol="1" bandRow="1"/>
              <a:tblGrid>
                <a:gridCol w="7848324">
                  <a:extLst>
                    <a:ext uri="{9D8B030D-6E8A-4147-A177-3AD203B41FA5}">
                      <a16:colId xmlns:a16="http://schemas.microsoft.com/office/drawing/2014/main" val="977081012"/>
                    </a:ext>
                  </a:extLst>
                </a:gridCol>
              </a:tblGrid>
              <a:tr h="7876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2419350" algn="l"/>
                          <a:tab pos="3060700" algn="l"/>
                        </a:tabLst>
                      </a:pPr>
                      <a:r>
                        <a:rPr lang="it-IT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Scuola SEIR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2419350" algn="l"/>
                          <a:tab pos="3060700" algn="l"/>
                        </a:tabLst>
                      </a:pPr>
                      <a:r>
                        <a:rPr lang="it-IT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“1938, Leggi razziali: pratiche e testimonianze degli ebrei italiani esiliati”. Coordinatore: </a:t>
                      </a:r>
                      <a:r>
                        <a:rPr lang="it-IT" sz="11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Cattarulla</a:t>
                      </a:r>
                      <a:r>
                        <a:rPr lang="it-IT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Camilla (Roma Tre)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2419350" algn="l"/>
                          <a:tab pos="3060700" algn="l"/>
                        </a:tabLst>
                      </a:pPr>
                      <a:r>
                        <a:rPr lang="it-IT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“Popoli, diritti, stati: figure della democrazia tra Europa e America Latina” Coordinatore: Scalzo, Domenico (Urbino)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1" marR="48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254438"/>
                  </a:ext>
                </a:extLst>
              </a:tr>
              <a:tr h="8503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2419350" algn="l"/>
                          <a:tab pos="3060700" algn="l"/>
                        </a:tabLst>
                      </a:pPr>
                      <a:r>
                        <a:rPr lang="it-IT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Scuola BIOS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2419350" algn="l"/>
                          <a:tab pos="3060700" algn="l"/>
                        </a:tabLst>
                      </a:pPr>
                      <a:r>
                        <a:rPr lang="it-IT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“La gestione sostenibile delle Risorse naturali tra beni comuni, partecipazione e trasformazione”. Coordinatore: Paoloni, Lorenza (Molise)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2419350" algn="l"/>
                          <a:tab pos="3060700" algn="l"/>
                        </a:tabLst>
                      </a:pPr>
                      <a:r>
                        <a:rPr lang="it-IT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“Fungicidi microbici o vegetali per il controllo patogeni di importanti colture cerealicole e leguminose in Argentina” Coordinatore: Evidente, Antonio (Napoli Federico II)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1" marR="48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3189888"/>
                  </a:ext>
                </a:extLst>
              </a:tr>
              <a:tr h="11161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2419350" algn="l"/>
                          <a:tab pos="3060700" algn="l"/>
                        </a:tabLst>
                      </a:pPr>
                      <a:r>
                        <a:rPr lang="it-IT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Scuola TECS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2419350" algn="l"/>
                          <a:tab pos="3060700" algn="l"/>
                        </a:tabLst>
                      </a:pPr>
                      <a:r>
                        <a:rPr lang="it-IT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“Energia da Gradienti Salini: stato dell'arte e tendenze”. Coordinatore: </a:t>
                      </a:r>
                      <a:r>
                        <a:rPr lang="it-IT" sz="11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Micale</a:t>
                      </a:r>
                      <a:r>
                        <a:rPr lang="it-IT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Giorgio D. M. (Palermo)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2419350" algn="l"/>
                          <a:tab pos="3060700" algn="l"/>
                        </a:tabLst>
                      </a:pPr>
                      <a:r>
                        <a:rPr lang="it-IT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“La terapia per cattura neutronica sul boro: aspetti interdisciplinari per la realizzazione di una radioterapia selettiva”. Coordinatore: Bortolussi, Silva (Pavia) 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2419350" algn="l"/>
                          <a:tab pos="3060700" algn="l"/>
                        </a:tabLst>
                      </a:pPr>
                      <a:r>
                        <a:rPr lang="it-IT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“L'Università come laboratorio di innovazione: Italia e Argentina a confronto”. Coordinatore: Casale, Francesco (Camerino)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1" marR="48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1649336"/>
                  </a:ext>
                </a:extLst>
              </a:tr>
              <a:tr h="7876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2419350" algn="l"/>
                          <a:tab pos="3060700" algn="l"/>
                        </a:tabLst>
                      </a:pPr>
                      <a:r>
                        <a:rPr lang="it-IT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Scuola PACU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2419350" algn="l"/>
                          <a:tab pos="3060700" algn="l"/>
                        </a:tabLst>
                      </a:pPr>
                      <a:r>
                        <a:rPr lang="it-IT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“L'Antartide e la questione delle sovranità nazionali”. Coordinatore: Magnani, Ilaria (Cassino)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2419350" algn="l"/>
                          <a:tab pos="3060700" algn="l"/>
                        </a:tabLst>
                      </a:pPr>
                      <a:r>
                        <a:rPr lang="it-IT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“La narrativa illustrata: circolazione di testi, autori e pratiche fra Italia e Argentina nel XIX secolo”. Coordinatore: Garzelli, Beatrice (Siena Stranieri)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1" marR="48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061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051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200" dirty="0"/>
              <a:t>PROGRAMMI INTERUNIVERSITARI</a:t>
            </a:r>
            <a:endParaRPr lang="it-IT" sz="3200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738B2B2-CD52-4F41-9F1D-2D854E22D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097088"/>
            <a:ext cx="9905999" cy="4142393"/>
          </a:xfrm>
        </p:spPr>
        <p:txBody>
          <a:bodyPr>
            <a:normAutofit fontScale="6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s-AR" sz="3800" dirty="0"/>
              <a:t>Risultati Bando CUIA – CONICET 2018/19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AR" dirty="0"/>
              <a:t>Scuola SEIR</a:t>
            </a:r>
            <a:endParaRPr lang="it-IT" dirty="0"/>
          </a:p>
          <a:p>
            <a:pPr>
              <a:spcBef>
                <a:spcPts val="0"/>
              </a:spcBef>
            </a:pPr>
            <a:r>
              <a:rPr lang="es-AR" dirty="0"/>
              <a:t>“Leyes raciales e intelectuales migrantes: discriminaciones y nuevas oportunidades”. Coordinatori: Cattarulla, C. (Roma Tre) e Bentivegna, D. (UBA)</a:t>
            </a:r>
            <a:endParaRPr lang="it-IT" dirty="0"/>
          </a:p>
          <a:p>
            <a:pPr marL="0" indent="0">
              <a:spcBef>
                <a:spcPts val="0"/>
              </a:spcBef>
              <a:buNone/>
            </a:pPr>
            <a:r>
              <a:rPr lang="es-AR" dirty="0"/>
              <a:t>Scuola BIOS</a:t>
            </a:r>
            <a:endParaRPr lang="it-IT" dirty="0"/>
          </a:p>
          <a:p>
            <a:pPr>
              <a:spcBef>
                <a:spcPts val="0"/>
              </a:spcBef>
            </a:pPr>
            <a:r>
              <a:rPr lang="es-AR" dirty="0"/>
              <a:t>“Bebidas funcionales de jugo de frutas fermentadas bio-enriquecidas con selenoproteínas y seleno-nanopartículas”. Coordinatori: Settanni, L. (Palermo) e Mozzi, F.B. (Tucumán)</a:t>
            </a:r>
            <a:endParaRPr lang="it-IT" dirty="0"/>
          </a:p>
          <a:p>
            <a:pPr marL="0" indent="0">
              <a:spcBef>
                <a:spcPts val="0"/>
              </a:spcBef>
              <a:buNone/>
            </a:pPr>
            <a:r>
              <a:rPr lang="es-AR" dirty="0"/>
              <a:t>Scuola TECS</a:t>
            </a:r>
            <a:endParaRPr lang="it-IT" dirty="0"/>
          </a:p>
          <a:p>
            <a:pPr>
              <a:spcBef>
                <a:spcPts val="0"/>
              </a:spcBef>
            </a:pPr>
            <a:r>
              <a:rPr lang="es-AR" dirty="0"/>
              <a:t>“Materiales micro y mesoporosos modificados como adsorbentes para la remoción de etileno en atmósferas controladas”. </a:t>
            </a:r>
            <a:r>
              <a:rPr lang="it-IT" dirty="0"/>
              <a:t>Coordinatori: Caputo, D. (Napoli Federico II) e </a:t>
            </a:r>
            <a:r>
              <a:rPr lang="it-IT" dirty="0" err="1"/>
              <a:t>Pereyra</a:t>
            </a:r>
            <a:r>
              <a:rPr lang="it-IT" dirty="0"/>
              <a:t>, A. (La Plata)</a:t>
            </a:r>
          </a:p>
          <a:p>
            <a:pPr>
              <a:spcBef>
                <a:spcPts val="0"/>
              </a:spcBef>
            </a:pPr>
            <a:r>
              <a:rPr lang="it-IT" dirty="0"/>
              <a:t> </a:t>
            </a:r>
            <a:r>
              <a:rPr lang="es-AR" dirty="0"/>
              <a:t>“Estudio de los micromecanismos de daño en fundición de hierro con grafito esferoidal de matrices ferríticas y ferrítica ausferríticas. análisis experimental y modelado computacional multi-escala”. </a:t>
            </a:r>
            <a:r>
              <a:rPr lang="it-IT" dirty="0"/>
              <a:t>Coordinatori: Iacoviello, F. (Cassino) e Boeri, R.E. (Mar del Plata)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AR" dirty="0"/>
              <a:t>Scuola PACU</a:t>
            </a:r>
            <a:endParaRPr lang="it-IT" dirty="0"/>
          </a:p>
          <a:p>
            <a:pPr>
              <a:spcBef>
                <a:spcPts val="0"/>
              </a:spcBef>
            </a:pPr>
            <a:r>
              <a:rPr lang="es-AR" dirty="0"/>
              <a:t>“Conceptos clave de la filosofía política y jurídica en una perspectiva histórica: recepciones, debates, mestizajes”. </a:t>
            </a:r>
            <a:r>
              <a:rPr lang="it-IT" dirty="0"/>
              <a:t>Coordinatori: Scalzo, D. (Urbino) e </a:t>
            </a:r>
            <a:r>
              <a:rPr lang="it-IT" dirty="0" err="1"/>
              <a:t>Abdo</a:t>
            </a:r>
            <a:r>
              <a:rPr lang="it-IT" dirty="0"/>
              <a:t> </a:t>
            </a:r>
            <a:r>
              <a:rPr lang="it-IT" dirty="0" err="1"/>
              <a:t>Ferez</a:t>
            </a:r>
            <a:r>
              <a:rPr lang="it-IT" dirty="0"/>
              <a:t>, M. C. (UBA </a:t>
            </a:r>
            <a:r>
              <a:rPr lang="it-IT" dirty="0" err="1"/>
              <a:t>Ist</a:t>
            </a:r>
            <a:r>
              <a:rPr lang="it-IT" dirty="0"/>
              <a:t>. G. Germani).</a:t>
            </a:r>
          </a:p>
          <a:p>
            <a:pPr marL="0" indent="0">
              <a:spcBef>
                <a:spcPts val="0"/>
              </a:spcBef>
              <a:buNone/>
            </a:pPr>
            <a:endParaRPr lang="es-AR" dirty="0"/>
          </a:p>
          <a:p>
            <a:pPr>
              <a:spcBef>
                <a:spcPts val="0"/>
              </a:spcBef>
            </a:pPr>
            <a:endParaRPr lang="es-AR" dirty="0"/>
          </a:p>
          <a:p>
            <a:pPr>
              <a:spcBef>
                <a:spcPts val="0"/>
              </a:spcBef>
            </a:pPr>
            <a:endParaRPr lang="it-IT" dirty="0"/>
          </a:p>
        </p:txBody>
      </p:sp>
      <p:pic>
        <p:nvPicPr>
          <p:cNvPr id="5" name="Picture 2" descr="https://lh4.googleusercontent.com/tlvZ4tj_r6XDDouae2M43lk9QmCVFTd0_PEpGZJipg48lqVfbkcEKiYEjd49xytZtIVbmQU8zsaaJk1nCjb4y_oldckb-gNCDUFkCeS3J6wYwkziXzwV-RTbS2a9F9bXE2MgWdG3mkijZAxNA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886" y="258783"/>
            <a:ext cx="2204393" cy="2138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6AA21163-814E-4D28-83A6-CDB659D25D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518"/>
            <a:ext cx="2697151" cy="1249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400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ORGANI E SEDI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dirty="0"/>
              <a:t>Organi: </a:t>
            </a:r>
            <a:r>
              <a:rPr lang="it-IT" sz="1800" dirty="0"/>
              <a:t>:l’Assemblea delle Università, il Presidente, il Direttore, il Consiglio Direttivo, il Consiglio Scientifico e il Collegio dei Revisori dei Conti.</a:t>
            </a:r>
          </a:p>
          <a:p>
            <a:pPr marL="0" indent="0">
              <a:buNone/>
            </a:pPr>
            <a:r>
              <a:rPr lang="it-IT" sz="2800" dirty="0"/>
              <a:t> Sedi:</a:t>
            </a:r>
          </a:p>
          <a:p>
            <a:r>
              <a:rPr lang="it-IT" sz="1800" dirty="0"/>
              <a:t>La Sede di Camerino si trova presso l’Università degli Studi di Camerino dove è ubicata anche la Presidenza</a:t>
            </a:r>
          </a:p>
          <a:p>
            <a:r>
              <a:rPr lang="it-IT" sz="1800" dirty="0"/>
              <a:t>La Sede di Roma si trova nel centro storico presso Palazzo Baleani, dove è ubicata la Direzione.</a:t>
            </a:r>
          </a:p>
          <a:p>
            <a:r>
              <a:rPr lang="it-IT" sz="1800" dirty="0"/>
              <a:t>La Sede di Buenos Aires, grazie ad un accordo sottoscritto d’intesa con l’Istituto Italiano di Cultura, si trova al 5° piano di  Palazzo Italia.</a:t>
            </a:r>
          </a:p>
          <a:p>
            <a:pPr marL="0" indent="0">
              <a:buNone/>
            </a:pPr>
            <a:br>
              <a:rPr lang="it-IT" sz="1800" dirty="0"/>
            </a:br>
            <a:endParaRPr lang="it-IT" sz="1800" dirty="0"/>
          </a:p>
        </p:txBody>
      </p:sp>
      <p:pic>
        <p:nvPicPr>
          <p:cNvPr id="4" name="Picture 2" descr="https://lh4.googleusercontent.com/tlvZ4tj_r6XDDouae2M43lk9QmCVFTd0_PEpGZJipg48lqVfbkcEKiYEjd49xytZtIVbmQU8zsaaJk1nCjb4y_oldckb-gNCDUFkCeS3J6wYwkziXzwV-RTbS2a9F9bXE2MgWdG3mkijZAxNA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886" y="258783"/>
            <a:ext cx="2204393" cy="2138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5176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CONTATTI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</a:t>
            </a:r>
            <a:r>
              <a:rPr lang="es-AR" dirty="0"/>
              <a:t>ortale web: www.cuia.net</a:t>
            </a:r>
          </a:p>
          <a:p>
            <a:endParaRPr lang="es-AR" dirty="0"/>
          </a:p>
          <a:p>
            <a:r>
              <a:rPr lang="es-AR" dirty="0"/>
              <a:t>E-mail: cuiargentina</a:t>
            </a:r>
            <a:r>
              <a:rPr lang="it-IT" dirty="0"/>
              <a:t>@cuia.net, cuiadir@uniroma1.it, cuia.presidenza@unicam.it</a:t>
            </a:r>
          </a:p>
          <a:p>
            <a:endParaRPr lang="it-IT" dirty="0"/>
          </a:p>
          <a:p>
            <a:r>
              <a:rPr lang="it-IT" dirty="0"/>
              <a:t>Facebook: CUIA</a:t>
            </a:r>
          </a:p>
          <a:p>
            <a:endParaRPr lang="it-IT" dirty="0"/>
          </a:p>
        </p:txBody>
      </p:sp>
      <p:pic>
        <p:nvPicPr>
          <p:cNvPr id="4" name="Picture 2" descr="https://lh4.googleusercontent.com/tlvZ4tj_r6XDDouae2M43lk9QmCVFTd0_PEpGZJipg48lqVfbkcEKiYEjd49xytZtIVbmQU8zsaaJk1nCjb4y_oldckb-gNCDUFkCeS3J6wYwkziXzwV-RTbS2a9F9bXE2MgWdG3mkijZAxNA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886" y="258783"/>
            <a:ext cx="2204393" cy="2138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551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COME NASCE IL </a:t>
            </a:r>
            <a:r>
              <a:rPr lang="es-ES" dirty="0" err="1"/>
              <a:t>cuia</a:t>
            </a:r>
            <a:r>
              <a:rPr lang="es-ES" dirty="0"/>
              <a:t>?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dirty="0" err="1"/>
              <a:t>Programma</a:t>
            </a:r>
            <a:r>
              <a:rPr lang="es-ES" dirty="0"/>
              <a:t> </a:t>
            </a:r>
            <a:r>
              <a:rPr lang="es-ES" dirty="0" err="1"/>
              <a:t>d’internazionalizzazione</a:t>
            </a:r>
            <a:r>
              <a:rPr lang="es-ES" dirty="0"/>
              <a:t> del </a:t>
            </a:r>
            <a:r>
              <a:rPr lang="es-ES" dirty="0" err="1"/>
              <a:t>Ministero</a:t>
            </a:r>
            <a:r>
              <a:rPr lang="es-ES" dirty="0"/>
              <a:t> </a:t>
            </a:r>
            <a:r>
              <a:rPr lang="es-ES" dirty="0" err="1"/>
              <a:t>dell’Istruzione</a:t>
            </a:r>
            <a:r>
              <a:rPr lang="es-ES" dirty="0"/>
              <a:t>, </a:t>
            </a:r>
            <a:r>
              <a:rPr lang="es-ES" dirty="0" err="1"/>
              <a:t>dell’Università</a:t>
            </a:r>
            <a:r>
              <a:rPr lang="es-ES" dirty="0"/>
              <a:t> e </a:t>
            </a:r>
            <a:r>
              <a:rPr lang="es-ES" dirty="0" err="1"/>
              <a:t>della</a:t>
            </a:r>
            <a:r>
              <a:rPr lang="es-ES" dirty="0"/>
              <a:t> </a:t>
            </a:r>
            <a:r>
              <a:rPr lang="es-ES" dirty="0" err="1"/>
              <a:t>Ricerca</a:t>
            </a:r>
            <a:r>
              <a:rPr lang="es-ES" dirty="0"/>
              <a:t> (MIUR)</a:t>
            </a:r>
          </a:p>
          <a:p>
            <a:r>
              <a:rPr lang="es-ES" dirty="0" err="1"/>
              <a:t>Promosso</a:t>
            </a:r>
            <a:r>
              <a:rPr lang="es-ES" dirty="0"/>
              <a:t> </a:t>
            </a:r>
            <a:r>
              <a:rPr lang="es-ES" dirty="0" err="1"/>
              <a:t>dall’Università</a:t>
            </a:r>
            <a:r>
              <a:rPr lang="es-ES" dirty="0"/>
              <a:t> di Camerino, nasce </a:t>
            </a:r>
            <a:r>
              <a:rPr lang="es-ES" dirty="0" err="1"/>
              <a:t>nel</a:t>
            </a:r>
            <a:r>
              <a:rPr lang="es-ES" dirty="0"/>
              <a:t> 2004 </a:t>
            </a:r>
            <a:r>
              <a:rPr lang="es-ES" dirty="0" err="1"/>
              <a:t>sulla</a:t>
            </a:r>
            <a:r>
              <a:rPr lang="es-ES" dirty="0"/>
              <a:t> base di un </a:t>
            </a:r>
            <a:r>
              <a:rPr lang="es-ES" dirty="0" err="1"/>
              <a:t>accordo</a:t>
            </a:r>
            <a:r>
              <a:rPr lang="es-ES" dirty="0"/>
              <a:t> </a:t>
            </a:r>
            <a:r>
              <a:rPr lang="es-ES" dirty="0" err="1"/>
              <a:t>quadro</a:t>
            </a:r>
            <a:r>
              <a:rPr lang="es-ES" dirty="0"/>
              <a:t> con </a:t>
            </a:r>
            <a:r>
              <a:rPr lang="es-ES" dirty="0" err="1"/>
              <a:t>il</a:t>
            </a:r>
            <a:r>
              <a:rPr lang="es-ES" dirty="0"/>
              <a:t> CIN (Consejo Interuniversitario Nacional), </a:t>
            </a:r>
            <a:r>
              <a:rPr lang="es-ES" dirty="0" err="1"/>
              <a:t>fortemente</a:t>
            </a:r>
            <a:r>
              <a:rPr lang="es-ES" dirty="0"/>
              <a:t> </a:t>
            </a:r>
            <a:r>
              <a:rPr lang="es-ES" dirty="0" err="1"/>
              <a:t>sostenuto</a:t>
            </a:r>
            <a:r>
              <a:rPr lang="es-ES" dirty="0"/>
              <a:t> dalla </a:t>
            </a:r>
            <a:r>
              <a:rPr lang="es-ES" dirty="0" err="1"/>
              <a:t>Direzione</a:t>
            </a:r>
            <a:r>
              <a:rPr lang="es-ES" dirty="0"/>
              <a:t> </a:t>
            </a:r>
            <a:r>
              <a:rPr lang="es-ES" dirty="0" err="1"/>
              <a:t>Generale</a:t>
            </a:r>
            <a:r>
              <a:rPr lang="es-ES" dirty="0"/>
              <a:t> del MIUR, con la </a:t>
            </a:r>
            <a:r>
              <a:rPr lang="es-ES" dirty="0" err="1"/>
              <a:t>partecipazione</a:t>
            </a:r>
            <a:r>
              <a:rPr lang="es-ES" dirty="0"/>
              <a:t> di 14 </a:t>
            </a:r>
            <a:r>
              <a:rPr lang="es-ES" dirty="0" err="1"/>
              <a:t>Università</a:t>
            </a:r>
            <a:r>
              <a:rPr lang="es-ES" dirty="0"/>
              <a:t> </a:t>
            </a:r>
            <a:r>
              <a:rPr lang="es-ES" dirty="0" err="1"/>
              <a:t>italiane</a:t>
            </a:r>
            <a:r>
              <a:rPr lang="es-ES" dirty="0"/>
              <a:t>, </a:t>
            </a:r>
            <a:r>
              <a:rPr lang="es-ES" dirty="0" err="1"/>
              <a:t>poi</a:t>
            </a:r>
            <a:r>
              <a:rPr lang="es-ES" dirty="0"/>
              <a:t> </a:t>
            </a:r>
            <a:r>
              <a:rPr lang="es-ES" dirty="0" err="1"/>
              <a:t>estesa</a:t>
            </a:r>
            <a:r>
              <a:rPr lang="es-ES" dirty="0"/>
              <a:t> a </a:t>
            </a:r>
            <a:r>
              <a:rPr lang="es-ES" dirty="0" err="1"/>
              <a:t>molte</a:t>
            </a:r>
            <a:r>
              <a:rPr lang="es-ES" dirty="0"/>
              <a:t> </a:t>
            </a:r>
            <a:r>
              <a:rPr lang="es-ES" dirty="0" err="1"/>
              <a:t>altre</a:t>
            </a:r>
            <a:endParaRPr lang="es-ES" dirty="0"/>
          </a:p>
        </p:txBody>
      </p:sp>
      <p:pic>
        <p:nvPicPr>
          <p:cNvPr id="4" name="Picture 2" descr="https://lh4.googleusercontent.com/tlvZ4tj_r6XDDouae2M43lk9QmCVFTd0_PEpGZJipg48lqVfbkcEKiYEjd49xytZtIVbmQU8zsaaJk1nCjb4y_oldckb-gNCDUFkCeS3J6wYwkziXzwV-RTbS2a9F9bXE2MgWdG3mkijZAxNA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886" y="258783"/>
            <a:ext cx="2204393" cy="2138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5562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OBIETTIVI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err="1"/>
              <a:t>Promuovere</a:t>
            </a:r>
            <a:r>
              <a:rPr lang="es-ES" dirty="0"/>
              <a:t> e </a:t>
            </a:r>
            <a:r>
              <a:rPr lang="es-ES" dirty="0" err="1"/>
              <a:t>sostenere</a:t>
            </a:r>
            <a:r>
              <a:rPr lang="es-ES" dirty="0"/>
              <a:t> </a:t>
            </a:r>
            <a:r>
              <a:rPr lang="es-ES" dirty="0" err="1"/>
              <a:t>l’articolazione</a:t>
            </a:r>
            <a:r>
              <a:rPr lang="es-ES" dirty="0"/>
              <a:t> e </a:t>
            </a:r>
            <a:r>
              <a:rPr lang="es-ES" dirty="0" err="1"/>
              <a:t>il</a:t>
            </a:r>
            <a:r>
              <a:rPr lang="es-ES" dirty="0"/>
              <a:t> </a:t>
            </a:r>
            <a:r>
              <a:rPr lang="es-ES" dirty="0" err="1"/>
              <a:t>coordinamento</a:t>
            </a:r>
            <a:r>
              <a:rPr lang="es-ES" dirty="0"/>
              <a:t> </a:t>
            </a:r>
            <a:r>
              <a:rPr lang="es-ES" dirty="0" err="1"/>
              <a:t>delle</a:t>
            </a:r>
            <a:r>
              <a:rPr lang="es-ES" dirty="0"/>
              <a:t> </a:t>
            </a:r>
            <a:r>
              <a:rPr lang="es-ES" dirty="0" err="1"/>
              <a:t>attività</a:t>
            </a:r>
            <a:r>
              <a:rPr lang="es-ES" dirty="0"/>
              <a:t> </a:t>
            </a:r>
            <a:r>
              <a:rPr lang="es-ES" dirty="0" err="1"/>
              <a:t>accademiche</a:t>
            </a:r>
            <a:r>
              <a:rPr lang="es-ES" dirty="0"/>
              <a:t> e di </a:t>
            </a:r>
            <a:r>
              <a:rPr lang="es-ES" dirty="0" err="1"/>
              <a:t>ricerca</a:t>
            </a:r>
            <a:r>
              <a:rPr lang="es-ES" dirty="0"/>
              <a:t> che le </a:t>
            </a:r>
            <a:r>
              <a:rPr lang="es-ES" dirty="0" err="1"/>
              <a:t>Università</a:t>
            </a:r>
            <a:r>
              <a:rPr lang="es-ES" dirty="0"/>
              <a:t> </a:t>
            </a:r>
            <a:r>
              <a:rPr lang="es-ES" dirty="0" err="1"/>
              <a:t>italiane</a:t>
            </a:r>
            <a:r>
              <a:rPr lang="es-ES" dirty="0"/>
              <a:t> </a:t>
            </a:r>
            <a:r>
              <a:rPr lang="es-ES" dirty="0" err="1"/>
              <a:t>promuovono</a:t>
            </a:r>
            <a:r>
              <a:rPr lang="es-ES" dirty="0"/>
              <a:t> con </a:t>
            </a:r>
            <a:r>
              <a:rPr lang="es-ES" dirty="0" err="1"/>
              <a:t>l’Argentina</a:t>
            </a:r>
            <a:r>
              <a:rPr lang="es-ES" dirty="0"/>
              <a:t>;</a:t>
            </a:r>
          </a:p>
          <a:p>
            <a:r>
              <a:rPr lang="es-ES" dirty="0"/>
              <a:t>Contribuire a rafforzare i rapporti economici, politici e culturali tra Italia e Argentina;</a:t>
            </a:r>
          </a:p>
          <a:p>
            <a:r>
              <a:rPr lang="es-ES" dirty="0"/>
              <a:t>Potenziare le collaborazioni tra le Università italiane e le Università argentine.</a:t>
            </a:r>
          </a:p>
        </p:txBody>
      </p:sp>
      <p:pic>
        <p:nvPicPr>
          <p:cNvPr id="4" name="Picture 2" descr="https://lh4.googleusercontent.com/tlvZ4tj_r6XDDouae2M43lk9QmCVFTd0_PEpGZJipg48lqVfbkcEKiYEjd49xytZtIVbmQU8zsaaJk1nCjb4y_oldckb-gNCDUFkCeS3J6wYwkziXzwV-RTbS2a9F9bXE2MgWdG3mkijZAxNA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886" y="258783"/>
            <a:ext cx="2204393" cy="2138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158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UNIVERSITA’ del CUIA</a:t>
            </a:r>
          </a:p>
        </p:txBody>
      </p:sp>
      <p:sp>
        <p:nvSpPr>
          <p:cNvPr id="8" name="Segnaposto contenuto 7"/>
          <p:cNvSpPr>
            <a:spLocks noGrp="1"/>
          </p:cNvSpPr>
          <p:nvPr>
            <p:ph sz="half" idx="1"/>
          </p:nvPr>
        </p:nvSpPr>
        <p:spPr>
          <a:xfrm>
            <a:off x="1141410" y="1716833"/>
            <a:ext cx="4878389" cy="477727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it-IT" sz="1600" dirty="0"/>
              <a:t>Università degli Studi di Bari</a:t>
            </a:r>
          </a:p>
          <a:p>
            <a:pPr>
              <a:spcBef>
                <a:spcPts val="0"/>
              </a:spcBef>
            </a:pPr>
            <a:r>
              <a:rPr lang="it-IT" sz="1600" dirty="0"/>
              <a:t>Politecnico di Bari</a:t>
            </a:r>
          </a:p>
          <a:p>
            <a:pPr>
              <a:spcBef>
                <a:spcPts val="0"/>
              </a:spcBef>
            </a:pPr>
            <a:r>
              <a:rPr lang="it-IT" sz="1600" dirty="0"/>
              <a:t>Università degli Studi della Basilicata</a:t>
            </a:r>
          </a:p>
          <a:p>
            <a:pPr>
              <a:spcBef>
                <a:spcPts val="0"/>
              </a:spcBef>
            </a:pPr>
            <a:r>
              <a:rPr lang="it-IT" sz="1600" dirty="0"/>
              <a:t>Università di Bologna</a:t>
            </a:r>
          </a:p>
          <a:p>
            <a:pPr>
              <a:spcBef>
                <a:spcPts val="0"/>
              </a:spcBef>
            </a:pPr>
            <a:r>
              <a:rPr lang="it-IT" sz="1600" dirty="0"/>
              <a:t>Università degli Studi di Brescia</a:t>
            </a:r>
          </a:p>
          <a:p>
            <a:pPr>
              <a:spcBef>
                <a:spcPts val="0"/>
              </a:spcBef>
            </a:pPr>
            <a:r>
              <a:rPr lang="it-IT" sz="1600" dirty="0"/>
              <a:t>Università della Calabria</a:t>
            </a:r>
          </a:p>
          <a:p>
            <a:pPr>
              <a:spcBef>
                <a:spcPts val="0"/>
              </a:spcBef>
            </a:pPr>
            <a:r>
              <a:rPr lang="it-IT" sz="1600" dirty="0"/>
              <a:t>Università degli Studi di Camerino</a:t>
            </a:r>
          </a:p>
          <a:p>
            <a:pPr>
              <a:spcBef>
                <a:spcPts val="0"/>
              </a:spcBef>
            </a:pPr>
            <a:r>
              <a:rPr lang="it-IT" sz="1600" dirty="0"/>
              <a:t>Università degli Studi di Cassino</a:t>
            </a:r>
          </a:p>
          <a:p>
            <a:pPr>
              <a:spcBef>
                <a:spcPts val="0"/>
              </a:spcBef>
            </a:pPr>
            <a:r>
              <a:rPr lang="it-IT" sz="1600" dirty="0"/>
              <a:t>Università degli Studi di Ferrara</a:t>
            </a:r>
          </a:p>
          <a:p>
            <a:pPr>
              <a:spcBef>
                <a:spcPts val="0"/>
              </a:spcBef>
            </a:pPr>
            <a:r>
              <a:rPr lang="it-IT" sz="1600" dirty="0"/>
              <a:t>Università degli Studi di Macerata</a:t>
            </a:r>
          </a:p>
          <a:p>
            <a:pPr>
              <a:spcBef>
                <a:spcPts val="0"/>
              </a:spcBef>
            </a:pPr>
            <a:r>
              <a:rPr lang="it-IT" sz="1600" dirty="0"/>
              <a:t>Università del Molise</a:t>
            </a:r>
          </a:p>
          <a:p>
            <a:pPr>
              <a:spcBef>
                <a:spcPts val="0"/>
              </a:spcBef>
            </a:pPr>
            <a:r>
              <a:rPr lang="it-IT" sz="1600" dirty="0"/>
              <a:t>Politecnico delle Marche</a:t>
            </a:r>
          </a:p>
          <a:p>
            <a:pPr>
              <a:spcBef>
                <a:spcPts val="0"/>
              </a:spcBef>
            </a:pPr>
            <a:r>
              <a:rPr lang="it-IT" sz="1600" dirty="0"/>
              <a:t>Università degli Studi di Napoli “Federico II”</a:t>
            </a:r>
          </a:p>
          <a:p>
            <a:pPr>
              <a:spcBef>
                <a:spcPts val="0"/>
              </a:spcBef>
            </a:pPr>
            <a:r>
              <a:rPr lang="it-IT" sz="1600" dirty="0"/>
              <a:t>Università degli Studi di Palermo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half" idx="2"/>
          </p:nvPr>
        </p:nvSpPr>
        <p:spPr>
          <a:xfrm>
            <a:off x="6172200" y="1716833"/>
            <a:ext cx="4875211" cy="4674635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it-IT" sz="1600" dirty="0"/>
              <a:t>Università degli Studi di Padova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it-IT" sz="1600" dirty="0"/>
              <a:t>Università degli Studi di Pavia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it-IT" sz="1600" dirty="0"/>
              <a:t>Università degli Studi di Perugia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it-IT" sz="1600" dirty="0"/>
              <a:t> Università per Stranieri di Perugia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it-IT" sz="1600" dirty="0"/>
              <a:t> Sapienza Università di Roma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it-IT" sz="1600" dirty="0"/>
              <a:t>Università degli Studi di Roma “Tor Vergata”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it-IT" sz="1600" dirty="0"/>
              <a:t>Università degli Studi di Roma Tre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it-IT" sz="1600" dirty="0"/>
              <a:t>Università per Stranieri di Siena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it-IT" sz="1600" dirty="0"/>
              <a:t>Università degli Studi di Teramo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it-IT" sz="1600" dirty="0"/>
              <a:t>Università degli Studi di Torino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it-IT" sz="1600" dirty="0"/>
              <a:t>Università degli Studi “Carlo Bo” di Urbino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it-IT" sz="1600" dirty="0"/>
              <a:t>Università degli Studi della Tuscia Viterbo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it-IT" sz="1600" dirty="0"/>
              <a:t>Università degli Studi dell'Aquila</a:t>
            </a:r>
          </a:p>
        </p:txBody>
      </p:sp>
      <p:pic>
        <p:nvPicPr>
          <p:cNvPr id="5" name="Picture 2" descr="https://lh4.googleusercontent.com/tlvZ4tj_r6XDDouae2M43lk9QmCVFTd0_PEpGZJipg48lqVfbkcEKiYEjd49xytZtIVbmQU8zsaaJk1nCjb4y_oldckb-gNCDUFkCeS3J6wYwkziXzwV-RTbS2a9F9bXE2MgWdG3mkijZAxNA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886" y="258783"/>
            <a:ext cx="2204393" cy="2138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0237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ProtocolLo intergovernativo </a:t>
            </a:r>
            <a:br>
              <a:rPr lang="es-AR" dirty="0"/>
            </a:br>
            <a:r>
              <a:rPr lang="es-AR" dirty="0"/>
              <a:t>2014-2018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Il Protocollo esecutivo tra il Governo italiano e il Governo argentino di collaborazione culturale ed educativa per gli anni 2014-2018 ha riconosciuto al CUIA il ruolo fondamentale nella promozione e nel supporto alla cooperazione interuniversitaria tra Italia e Argentina.</a:t>
            </a:r>
          </a:p>
        </p:txBody>
      </p:sp>
      <p:pic>
        <p:nvPicPr>
          <p:cNvPr id="4" name="Picture 2" descr="https://lh4.googleusercontent.com/tlvZ4tj_r6XDDouae2M43lk9QmCVFTd0_PEpGZJipg48lqVfbkcEKiYEjd49xytZtIVbmQU8zsaaJk1nCjb4y_oldckb-gNCDUFkCeS3J6wYwkziXzwV-RTbS2a9F9bXE2MgWdG3mkijZAxNA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886" y="258783"/>
            <a:ext cx="2204393" cy="2138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541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ACCORDI E PROTOCOLLI D’INTENZIONE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4189414"/>
          </a:xfrm>
        </p:spPr>
        <p:txBody>
          <a:bodyPr>
            <a:normAutofit/>
          </a:bodyPr>
          <a:lstStyle/>
          <a:p>
            <a:r>
              <a:rPr lang="es-ES" sz="1800" dirty="0"/>
              <a:t>Consejo Nacional de Investigaciones</a:t>
            </a:r>
            <a:br>
              <a:rPr lang="es-ES" sz="1800" dirty="0"/>
            </a:br>
            <a:r>
              <a:rPr lang="es-ES" sz="1800" dirty="0"/>
              <a:t>Científicas y Técnicas (CONICET)</a:t>
            </a:r>
          </a:p>
          <a:p>
            <a:r>
              <a:rPr lang="it-IT" sz="1800" dirty="0" err="1"/>
              <a:t>Consejo</a:t>
            </a:r>
            <a:r>
              <a:rPr lang="it-IT" sz="1800" dirty="0"/>
              <a:t> Interuniversitario </a:t>
            </a:r>
            <a:r>
              <a:rPr lang="it-IT" sz="1800" dirty="0" err="1"/>
              <a:t>Nacional</a:t>
            </a:r>
            <a:r>
              <a:rPr lang="it-IT" sz="1800" dirty="0"/>
              <a:t> (CIN)</a:t>
            </a:r>
          </a:p>
          <a:p>
            <a:r>
              <a:rPr lang="es-AR" sz="1800" dirty="0"/>
              <a:t>Consejo de Rectores de Universidades Privadas (CRUP)</a:t>
            </a:r>
            <a:endParaRPr lang="it-IT" sz="1800" dirty="0"/>
          </a:p>
          <a:p>
            <a:r>
              <a:rPr lang="it-IT" sz="1800" dirty="0" err="1"/>
              <a:t>Secretaría</a:t>
            </a:r>
            <a:r>
              <a:rPr lang="it-IT" sz="1800" dirty="0"/>
              <a:t> de </a:t>
            </a:r>
            <a:r>
              <a:rPr lang="it-IT" sz="1800" dirty="0" err="1"/>
              <a:t>Políticas</a:t>
            </a:r>
            <a:r>
              <a:rPr lang="it-IT" sz="1800" dirty="0"/>
              <a:t> </a:t>
            </a:r>
            <a:r>
              <a:rPr lang="it-IT" sz="1800" dirty="0" err="1"/>
              <a:t>Universitarias</a:t>
            </a:r>
            <a:r>
              <a:rPr lang="it-IT" sz="1800" dirty="0"/>
              <a:t> del </a:t>
            </a:r>
            <a:r>
              <a:rPr lang="it-IT" sz="1800" dirty="0" err="1"/>
              <a:t>Ministerio</a:t>
            </a:r>
            <a:r>
              <a:rPr lang="it-IT" sz="1800" dirty="0"/>
              <a:t> de </a:t>
            </a:r>
            <a:r>
              <a:rPr lang="it-IT" sz="1800" dirty="0" err="1"/>
              <a:t>Educación</a:t>
            </a:r>
            <a:r>
              <a:rPr lang="it-IT" sz="1800" dirty="0"/>
              <a:t> (SPU)</a:t>
            </a:r>
          </a:p>
          <a:p>
            <a:r>
              <a:rPr lang="it-IT" sz="1800" dirty="0" err="1"/>
              <a:t>Jefatura</a:t>
            </a:r>
            <a:r>
              <a:rPr lang="it-IT" sz="1800" dirty="0"/>
              <a:t> de </a:t>
            </a:r>
            <a:r>
              <a:rPr lang="it-IT" sz="1800" dirty="0" err="1"/>
              <a:t>Gabinete</a:t>
            </a:r>
            <a:r>
              <a:rPr lang="it-IT" sz="1800" dirty="0"/>
              <a:t> de </a:t>
            </a:r>
            <a:r>
              <a:rPr lang="it-IT" sz="1800" dirty="0" err="1"/>
              <a:t>Ministros</a:t>
            </a:r>
            <a:r>
              <a:rPr lang="it-IT" sz="1800" dirty="0"/>
              <a:t> (JGM)</a:t>
            </a:r>
          </a:p>
          <a:p>
            <a:r>
              <a:rPr lang="it-IT" sz="1800" dirty="0"/>
              <a:t>Camera di Commercio Italiana in Argentina (CCI)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4189414"/>
          </a:xfrm>
        </p:spPr>
        <p:txBody>
          <a:bodyPr>
            <a:normAutofit fontScale="70000" lnSpcReduction="20000"/>
          </a:bodyPr>
          <a:lstStyle/>
          <a:p>
            <a:r>
              <a:rPr lang="it-IT" dirty="0" err="1"/>
              <a:t>Consejo</a:t>
            </a:r>
            <a:r>
              <a:rPr lang="it-IT" dirty="0"/>
              <a:t> de </a:t>
            </a:r>
            <a:r>
              <a:rPr lang="it-IT" dirty="0" err="1"/>
              <a:t>Rectores</a:t>
            </a:r>
            <a:r>
              <a:rPr lang="it-IT" dirty="0"/>
              <a:t> de </a:t>
            </a:r>
            <a:r>
              <a:rPr lang="it-IT" dirty="0" err="1"/>
              <a:t>Universidades</a:t>
            </a:r>
            <a:r>
              <a:rPr lang="it-IT" dirty="0"/>
              <a:t> </a:t>
            </a:r>
            <a:r>
              <a:rPr lang="it-IT" dirty="0" err="1"/>
              <a:t>Privadas</a:t>
            </a:r>
            <a:r>
              <a:rPr lang="it-IT" dirty="0"/>
              <a:t> (CRUP)</a:t>
            </a:r>
          </a:p>
          <a:p>
            <a:r>
              <a:rPr lang="it-IT" dirty="0"/>
              <a:t>Istituto Italiano di Cultura di Cordoba (IIC)</a:t>
            </a:r>
          </a:p>
          <a:p>
            <a:r>
              <a:rPr lang="it-IT" dirty="0" err="1"/>
              <a:t>Defensoria</a:t>
            </a:r>
            <a:r>
              <a:rPr lang="it-IT" dirty="0"/>
              <a:t> General de la </a:t>
            </a:r>
            <a:r>
              <a:rPr lang="it-IT" dirty="0" err="1"/>
              <a:t>Nación</a:t>
            </a:r>
            <a:r>
              <a:rPr lang="it-IT" dirty="0"/>
              <a:t> (DGN)</a:t>
            </a:r>
          </a:p>
          <a:p>
            <a:r>
              <a:rPr lang="it-IT" dirty="0" err="1"/>
              <a:t>Colegio</a:t>
            </a:r>
            <a:r>
              <a:rPr lang="it-IT" dirty="0"/>
              <a:t> de </a:t>
            </a:r>
            <a:r>
              <a:rPr lang="it-IT" dirty="0" err="1"/>
              <a:t>Traductores</a:t>
            </a:r>
            <a:r>
              <a:rPr lang="it-IT" dirty="0"/>
              <a:t> de la Ciudad de Buenos Aires</a:t>
            </a:r>
          </a:p>
          <a:p>
            <a:r>
              <a:rPr lang="it-IT" dirty="0"/>
              <a:t>Salta Provincia di Salta, Università Cattolica e </a:t>
            </a:r>
            <a:r>
              <a:rPr lang="it-IT" dirty="0" err="1"/>
              <a:t>Nacional</a:t>
            </a:r>
            <a:r>
              <a:rPr lang="it-IT" dirty="0"/>
              <a:t> de Salta; NOA</a:t>
            </a:r>
          </a:p>
          <a:p>
            <a:r>
              <a:rPr lang="it-IT" dirty="0" err="1"/>
              <a:t>Instituto</a:t>
            </a:r>
            <a:r>
              <a:rPr lang="it-IT" dirty="0"/>
              <a:t> </a:t>
            </a:r>
            <a:r>
              <a:rPr lang="it-IT" dirty="0" err="1"/>
              <a:t>Nacional</a:t>
            </a:r>
            <a:r>
              <a:rPr lang="it-IT" dirty="0"/>
              <a:t> de </a:t>
            </a:r>
            <a:r>
              <a:rPr lang="it-IT" dirty="0" err="1"/>
              <a:t>Estadísticas</a:t>
            </a:r>
            <a:r>
              <a:rPr lang="it-IT" dirty="0"/>
              <a:t> y Censo (INDEC)</a:t>
            </a:r>
          </a:p>
          <a:p>
            <a:r>
              <a:rPr lang="it-IT" dirty="0" err="1"/>
              <a:t>Colegio</a:t>
            </a:r>
            <a:r>
              <a:rPr lang="it-IT" dirty="0"/>
              <a:t> </a:t>
            </a:r>
            <a:r>
              <a:rPr lang="it-IT" dirty="0" err="1"/>
              <a:t>Público</a:t>
            </a:r>
            <a:r>
              <a:rPr lang="it-IT" dirty="0"/>
              <a:t> de </a:t>
            </a:r>
            <a:r>
              <a:rPr lang="it-IT" dirty="0" err="1"/>
              <a:t>Abogados</a:t>
            </a:r>
            <a:r>
              <a:rPr lang="it-IT" dirty="0"/>
              <a:t> de la Capital Federal (CPACF)</a:t>
            </a:r>
          </a:p>
          <a:p>
            <a:r>
              <a:rPr lang="es-AR" dirty="0"/>
              <a:t>(...)</a:t>
            </a:r>
            <a:endParaRPr lang="it-IT" dirty="0"/>
          </a:p>
        </p:txBody>
      </p:sp>
      <p:pic>
        <p:nvPicPr>
          <p:cNvPr id="5" name="Picture 2" descr="https://lh4.googleusercontent.com/tlvZ4tj_r6XDDouae2M43lk9QmCVFTd0_PEpGZJipg48lqVfbkcEKiYEjd49xytZtIVbmQU8zsaaJk1nCjb4y_oldckb-gNCDUFkCeS3J6wYwkziXzwV-RTbS2a9F9bXE2MgWdG3mkijZAxNA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886" y="258783"/>
            <a:ext cx="2204393" cy="2138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3244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RETE DI ISTITUZIONI PARTNER ARGENTINE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  <a:p>
            <a:r>
              <a:rPr lang="es-AR" dirty="0"/>
              <a:t>Oltre 80 Università ed Istituzioni di ricerca argentine collaborano con le Università del CUIA </a:t>
            </a:r>
          </a:p>
          <a:p>
            <a:r>
              <a:rPr lang="es-AR" dirty="0"/>
              <a:t>RAC (Rete Argentina del CUIA)</a:t>
            </a:r>
            <a:endParaRPr lang="it-IT" dirty="0"/>
          </a:p>
        </p:txBody>
      </p:sp>
      <p:pic>
        <p:nvPicPr>
          <p:cNvPr id="5" name="Picture 2" descr="https://lh4.googleusercontent.com/tlvZ4tj_r6XDDouae2M43lk9QmCVFTd0_PEpGZJipg48lqVfbkcEKiYEjd49xytZtIVbmQU8zsaaJk1nCjb4y_oldckb-gNCDUFkCeS3J6wYwkziXzwV-RTbS2a9F9bXE2MgWdG3mkijZAxNA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886" y="258783"/>
            <a:ext cx="2204393" cy="2138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7192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Linee d’azione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800" b="1" dirty="0"/>
              <a:t>Formazione</a:t>
            </a:r>
            <a:r>
              <a:rPr lang="es-AR" dirty="0"/>
              <a:t>: linee di lavoro per il riconoscimento di titoli e di percorsi di studio, corsi congiunti di dottorato con doppio titolo o titolo congiunto.</a:t>
            </a:r>
          </a:p>
          <a:p>
            <a:r>
              <a:rPr lang="es-AR" sz="2800" b="1" dirty="0"/>
              <a:t>Ricerca: </a:t>
            </a:r>
            <a:r>
              <a:rPr lang="es-AR" dirty="0"/>
              <a:t>promozione e supporto a reti inter-universitarie di ricerca congiunta in temi di comune interesse.</a:t>
            </a:r>
          </a:p>
          <a:p>
            <a:r>
              <a:rPr lang="es-AR" sz="2800" b="1" dirty="0"/>
              <a:t>Mobilità: </a:t>
            </a:r>
            <a:r>
              <a:rPr lang="es-AR" dirty="0"/>
              <a:t>incentivazione dello scambio di studenti, dottorandi, docenti e personale tecnico-amministrativo da e verso l’Argentina.</a:t>
            </a:r>
            <a:endParaRPr lang="it-IT" dirty="0"/>
          </a:p>
        </p:txBody>
      </p:sp>
      <p:pic>
        <p:nvPicPr>
          <p:cNvPr id="5" name="Picture 2" descr="https://lh4.googleusercontent.com/tlvZ4tj_r6XDDouae2M43lk9QmCVFTd0_PEpGZJipg48lqVfbkcEKiYEjd49xytZtIVbmQU8zsaaJk1nCjb4y_oldckb-gNCDUFkCeS3J6wYwkziXzwV-RTbS2a9F9bXE2MgWdG3mkijZAxNA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886" y="258783"/>
            <a:ext cx="2204393" cy="2138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5933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LE SCUOLE DI STUDI SUPERIORI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1412" y="2397234"/>
            <a:ext cx="9905999" cy="367336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Le Scuole raccolgono le attività didattiche e scientifiche del CUIA a seconda dell’area disciplinare, convogliando tutti gli attori (docenti, dottorandi e studenti) nel promuovere lo sviluppo di specifiche linee strategiche con programmi d’eccellenza. Tali programmi vengono coordinati dai direttori di Scuola.</a:t>
            </a:r>
          </a:p>
          <a:p>
            <a:r>
              <a:rPr lang="es-AR" b="1" dirty="0"/>
              <a:t>Patrimonio Culturale (PACU)</a:t>
            </a:r>
          </a:p>
          <a:p>
            <a:r>
              <a:rPr lang="es-AR" b="1" dirty="0"/>
              <a:t>Studi Europei ed Integrazione Regionale (SEIR)</a:t>
            </a:r>
          </a:p>
          <a:p>
            <a:r>
              <a:rPr lang="es-AR" b="1" dirty="0"/>
              <a:t>Bioscienze e Biotecnologie (BIOS)</a:t>
            </a:r>
          </a:p>
          <a:p>
            <a:r>
              <a:rPr lang="es-AR" b="1" dirty="0"/>
              <a:t>Scienze e Tecnologie (TECS)</a:t>
            </a:r>
          </a:p>
          <a:p>
            <a:pPr marL="0" indent="0">
              <a:buNone/>
            </a:pPr>
            <a:endParaRPr lang="it-IT" dirty="0"/>
          </a:p>
          <a:p>
            <a:endParaRPr lang="es-AR" dirty="0"/>
          </a:p>
          <a:p>
            <a:endParaRPr lang="it-IT" dirty="0"/>
          </a:p>
        </p:txBody>
      </p:sp>
      <p:pic>
        <p:nvPicPr>
          <p:cNvPr id="4" name="Picture 2" descr="https://lh4.googleusercontent.com/tlvZ4tj_r6XDDouae2M43lk9QmCVFTd0_PEpGZJipg48lqVfbkcEKiYEjd49xytZtIVbmQU8zsaaJk1nCjb4y_oldckb-gNCDUFkCeS3J6wYwkziXzwV-RTbS2a9F9bXE2MgWdG3mkijZAxNA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886" y="258783"/>
            <a:ext cx="2204393" cy="2138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55729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ircuito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632</TotalTime>
  <Words>1067</Words>
  <Application>Microsoft Office PowerPoint</Application>
  <PresentationFormat>Widescreen</PresentationFormat>
  <Paragraphs>113</Paragraphs>
  <Slides>13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Tw Cen MT</vt:lpstr>
      <vt:lpstr>Circuito</vt:lpstr>
      <vt:lpstr>Presentazione standard di PowerPoint</vt:lpstr>
      <vt:lpstr>COME NASCE IL cuia?</vt:lpstr>
      <vt:lpstr>OBIETTIVI</vt:lpstr>
      <vt:lpstr>UNIVERSITA’ del CUIA</vt:lpstr>
      <vt:lpstr>ProtocolLo intergovernativo  2014-2018</vt:lpstr>
      <vt:lpstr>ACCORDI E PROTOCOLLI D’INTENZIONE</vt:lpstr>
      <vt:lpstr>RETE DI ISTITUZIONI PARTNER ARGENTINE</vt:lpstr>
      <vt:lpstr>Linee d’azione</vt:lpstr>
      <vt:lpstr>LE SCUOLE DI STUDI SUPERIORI</vt:lpstr>
      <vt:lpstr>PROGRAMMI INTERUNIVERSITARI</vt:lpstr>
      <vt:lpstr>PROGRAMMI INTERUNIVERSITARI</vt:lpstr>
      <vt:lpstr>ORGANI E SEDI</vt:lpstr>
      <vt:lpstr>CONTATTI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Consorzio Interuniversitario Italiano per l‘Argentina</dc:title>
  <dc:creator>PaolaU1</dc:creator>
  <cp:lastModifiedBy>Toshiba</cp:lastModifiedBy>
  <cp:revision>31</cp:revision>
  <dcterms:created xsi:type="dcterms:W3CDTF">2017-06-15T10:11:09Z</dcterms:created>
  <dcterms:modified xsi:type="dcterms:W3CDTF">2018-10-11T09:28:14Z</dcterms:modified>
</cp:coreProperties>
</file>