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75" r:id="rId11"/>
    <p:sldId id="274" r:id="rId12"/>
    <p:sldId id="276" r:id="rId13"/>
    <p:sldId id="260" r:id="rId14"/>
    <p:sldId id="261" r:id="rId15"/>
    <p:sldId id="262" r:id="rId16"/>
    <p:sldId id="271" r:id="rId17"/>
    <p:sldId id="265" r:id="rId18"/>
    <p:sldId id="263" r:id="rId19"/>
    <p:sldId id="268" r:id="rId20"/>
    <p:sldId id="269" r:id="rId21"/>
    <p:sldId id="270" r:id="rId22"/>
    <p:sldId id="266" r:id="rId23"/>
    <p:sldId id="267" r:id="rId24"/>
    <p:sldId id="272" r:id="rId25"/>
    <p:sldId id="273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6" d="100"/>
          <a:sy n="56" d="100"/>
        </p:scale>
        <p:origin x="-137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98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68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71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751"/>
            <a:ext cx="9144000" cy="8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7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4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71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16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1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21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8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4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59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751"/>
            <a:ext cx="9144000" cy="8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2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3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0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2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1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5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002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45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08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1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60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751"/>
            <a:ext cx="9144000" cy="8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6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05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46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8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0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0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405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59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93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46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85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79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58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5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12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9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165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801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53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1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448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66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16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35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17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15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917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22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75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10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751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81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43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7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0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2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98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B115-0145-498D-869A-FBF2BEF4D033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62A93-BF32-4D3C-BB26-C791B164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11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17E6-E4B0-478A-B79B-602971C1AFA9}" type="datetimeFigureOut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47DC-855C-4F57-9EBD-A32AAA0C91F7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2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B115-0145-498D-869A-FBF2BEF4D03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62A93-BF32-4D3C-BB26-C791B1644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Giornate CUIA a Bari</a:t>
            </a:r>
            <a:br>
              <a:rPr lang="it-IT" dirty="0" smtClean="0"/>
            </a:br>
            <a:r>
              <a:rPr lang="it-IT" dirty="0" smtClean="0"/>
              <a:t> 11-12 Ottobre 2018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endParaRPr lang="it-IT" smtClean="0"/>
          </a:p>
          <a:p>
            <a:r>
              <a:rPr lang="it-IT" smtClean="0"/>
              <a:t>Rendiconto delle </a:t>
            </a:r>
            <a:r>
              <a:rPr lang="it-IT" dirty="0" err="1" smtClean="0"/>
              <a:t>Inizitive</a:t>
            </a:r>
            <a:r>
              <a:rPr lang="it-IT" dirty="0" smtClean="0"/>
              <a:t>/Attività</a:t>
            </a:r>
          </a:p>
          <a:p>
            <a:r>
              <a:rPr lang="it-IT" dirty="0" smtClean="0"/>
              <a:t>svolte dai Collaboratori CUIA</a:t>
            </a:r>
          </a:p>
          <a:p>
            <a:r>
              <a:rPr lang="it-IT" dirty="0" smtClean="0"/>
              <a:t>Gabriele </a:t>
            </a:r>
            <a:r>
              <a:rPr lang="it-IT" dirty="0" err="1" smtClean="0"/>
              <a:t>Paparo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2880320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3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0" y="188640"/>
            <a:ext cx="896448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75656" y="76470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Alberto </a:t>
            </a:r>
            <a:r>
              <a:rPr lang="it-IT" sz="2800" dirty="0" err="1" smtClean="0"/>
              <a:t>Renzulli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672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268760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Il progetto ACEITES realizzato inizialmente con la collaborazione della Confindustria </a:t>
            </a:r>
            <a:r>
              <a:rPr lang="it-IT" sz="2800" dirty="0" smtClean="0">
                <a:solidFill>
                  <a:srgbClr val="FF0000"/>
                </a:solidFill>
              </a:rPr>
              <a:t>dell’Umbria (E. Faloci) </a:t>
            </a:r>
            <a:r>
              <a:rPr lang="it-IT" sz="2800" dirty="0">
                <a:solidFill>
                  <a:srgbClr val="FF0000"/>
                </a:solidFill>
              </a:rPr>
              <a:t>ed il CUIA</a:t>
            </a:r>
            <a:r>
              <a:rPr lang="it-IT" sz="2800" dirty="0"/>
              <a:t>, si è poi esteso ad altre istituzioni scientifiche europee e del Sud America, in particolare Paraguay ed Argentina, per poterlo presentare alla Commissione Europea e con successo è stato finanziato.</a:t>
            </a:r>
          </a:p>
          <a:p>
            <a:r>
              <a:rPr lang="it-IT" sz="2800" dirty="0"/>
              <a:t>La finalità del progetto è migliorare la qualità dell’olivo e della vite in quelle zone, sud </a:t>
            </a:r>
            <a:r>
              <a:rPr lang="it-IT" sz="2800" dirty="0" err="1"/>
              <a:t>america</a:t>
            </a:r>
            <a:r>
              <a:rPr lang="it-IT" sz="2800" dirty="0"/>
              <a:t>, dove le grandi estensioni, la qualità del terreno e l’aspetto climatico possono favorire sia la produzione sia la biologia dell’olio e del vino.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18864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C00000"/>
                </a:solidFill>
              </a:rPr>
              <a:t>Progetto finanziato dalla C. Europea ACEITES</a:t>
            </a:r>
            <a:endParaRPr lang="it-IT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060848"/>
            <a:ext cx="9144000" cy="48245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prstClr val="white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756898" y="4518551"/>
            <a:ext cx="7772400" cy="150018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Co-</a:t>
            </a:r>
            <a:r>
              <a:rPr lang="en-US" sz="2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financiado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por el </a:t>
            </a:r>
            <a:r>
              <a:rPr lang="en-US" sz="2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Programa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la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UE</a:t>
            </a:r>
          </a:p>
          <a:p>
            <a:pPr algn="ctr"/>
            <a:r>
              <a:rPr lang="en-US" sz="3900" dirty="0">
                <a:solidFill>
                  <a:schemeClr val="bg1"/>
                </a:solidFill>
                <a:latin typeface="Century Gothic" panose="020B0502020202020204" pitchFamily="34" charset="0"/>
              </a:rPr>
              <a:t>AL-Invest 5.0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en-US" sz="3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crecimiento</a:t>
            </a: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integrador</a:t>
            </a: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 para la cohesion social </a:t>
            </a:r>
            <a:r>
              <a:rPr lang="en-US" sz="3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</a:t>
            </a: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 América Latina</a:t>
            </a:r>
          </a:p>
          <a:p>
            <a:pPr algn="ctr"/>
            <a:r>
              <a:rPr lang="es-BO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DCI-ALA/2015/371-349.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7" y="280959"/>
            <a:ext cx="2016224" cy="709854"/>
          </a:xfrm>
          <a:prstGeom prst="rect">
            <a:avLst/>
          </a:prstGeom>
        </p:spPr>
      </p:pic>
      <p:pic>
        <p:nvPicPr>
          <p:cNvPr id="7" name="Imagen 6" descr="LOGO AL-INVE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026"/>
            <a:ext cx="1577727" cy="974787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23528" y="2041681"/>
            <a:ext cx="81016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200" dirty="0">
                <a:solidFill>
                  <a:srgbClr val="4F81BD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PRESENTACIÓN DEL PROYECTO</a:t>
            </a:r>
          </a:p>
          <a:p>
            <a:pPr algn="ctr"/>
            <a:r>
              <a:rPr lang="es-BO" sz="2800" dirty="0">
                <a:solidFill>
                  <a:srgbClr val="4F81BD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A.C.E.T.E.I.S.: </a:t>
            </a:r>
            <a:r>
              <a:rPr lang="es-ES" sz="2800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Aumentar </a:t>
            </a:r>
            <a:r>
              <a:rPr lang="es-ES" sz="2800" dirty="0">
                <a:solidFill>
                  <a:srgbClr val="4F81BD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la Competitividad del las Empresas a través la Innovación Tecnol</a:t>
            </a:r>
            <a:r>
              <a:rPr lang="es-BO" sz="2800" dirty="0">
                <a:solidFill>
                  <a:srgbClr val="4F81BD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ó</a:t>
            </a:r>
            <a:r>
              <a:rPr lang="es-ES" sz="2800" dirty="0">
                <a:solidFill>
                  <a:srgbClr val="4F81BD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gica y la valorizaci</a:t>
            </a:r>
            <a:r>
              <a:rPr lang="es-BO" sz="2800" dirty="0">
                <a:solidFill>
                  <a:srgbClr val="4F81BD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ó</a:t>
            </a:r>
            <a:r>
              <a:rPr lang="es-ES" sz="2800" dirty="0">
                <a:solidFill>
                  <a:srgbClr val="4F81BD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n Energetica Sostenible</a:t>
            </a:r>
          </a:p>
          <a:p>
            <a:pPr algn="ctr"/>
            <a:r>
              <a:rPr lang="es-BO" sz="2800" dirty="0">
                <a:solidFill>
                  <a:srgbClr val="4F81BD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Cod. 1/2016 – 108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399BBED-CAB8-4F55-B1AE-8265E0AB6D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9" y="1340768"/>
            <a:ext cx="986084" cy="4820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FBEBEE98-6032-4C68-BC43-FBA08A303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42" y="1161383"/>
            <a:ext cx="742531" cy="6614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25E79A8-7893-462E-8FDD-D4F382DF3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306" y="1044611"/>
            <a:ext cx="558518" cy="74865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E919B336-95EB-4EEC-AD4A-2541DEC76C8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75" y="1066200"/>
            <a:ext cx="595329" cy="70547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B84ABF2A-802D-4B9B-BAAC-761F2EB709D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22" y="1004846"/>
            <a:ext cx="740438" cy="81800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4688ED76-4C4C-4573-8CF8-691B7F32CB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17" y="1268759"/>
            <a:ext cx="1040123" cy="52450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CE62165C-1360-47C3-AE45-6492CC46DB7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48" y="1222541"/>
            <a:ext cx="1092238" cy="55384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EE075B23-3AD0-4A80-B0DD-B2C9D34AFB9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10" y="1239230"/>
            <a:ext cx="958965" cy="57072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8A6A52B-CC59-4A38-B90D-12B0C8B3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13" y="267111"/>
            <a:ext cx="698344" cy="47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Text Box 3">
            <a:extLst>
              <a:ext uri="{FF2B5EF4-FFF2-40B4-BE49-F238E27FC236}">
                <a16:creationId xmlns="" xmlns:a16="http://schemas.microsoft.com/office/drawing/2014/main" id="{DBC95909-A5CF-4AB7-A348-6A28B90B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239" y="289481"/>
            <a:ext cx="1232859" cy="42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500" b="1" dirty="0">
                <a:solidFill>
                  <a:srgbClr val="000000"/>
                </a:solidFill>
                <a:latin typeface="Arial-BoldMT" charset="0"/>
              </a:rPr>
              <a:t>Este </a:t>
            </a:r>
            <a:r>
              <a:rPr lang="it-IT" altLang="it-IT" sz="500" b="1" dirty="0" err="1">
                <a:solidFill>
                  <a:srgbClr val="000000"/>
                </a:solidFill>
                <a:latin typeface="Arial-BoldMT" charset="0"/>
              </a:rPr>
              <a:t>proyecto</a:t>
            </a:r>
            <a:r>
              <a:rPr lang="it-IT" altLang="it-IT" sz="500" b="1" dirty="0">
                <a:solidFill>
                  <a:srgbClr val="000000"/>
                </a:solidFill>
                <a:latin typeface="Arial-BoldMT" charset="0"/>
              </a:rPr>
              <a:t> </a:t>
            </a:r>
            <a:r>
              <a:rPr lang="it-IT" altLang="it-IT" sz="500" b="1" dirty="0" err="1">
                <a:solidFill>
                  <a:srgbClr val="000000"/>
                </a:solidFill>
                <a:latin typeface="Arial-BoldMT" charset="0"/>
              </a:rPr>
              <a:t>está</a:t>
            </a:r>
            <a:r>
              <a:rPr lang="it-IT" altLang="it-IT" sz="500" b="1" dirty="0">
                <a:solidFill>
                  <a:srgbClr val="000000"/>
                </a:solidFill>
                <a:latin typeface="Arial-BoldMT" charset="0"/>
              </a:rPr>
              <a:t> </a:t>
            </a:r>
            <a:r>
              <a:rPr lang="it-IT" altLang="it-IT" sz="500" b="1" dirty="0" err="1">
                <a:solidFill>
                  <a:srgbClr val="000000"/>
                </a:solidFill>
                <a:latin typeface="Arial-BoldMT" charset="0"/>
              </a:rPr>
              <a:t>financiado</a:t>
            </a:r>
            <a:r>
              <a:rPr lang="it-IT" altLang="it-IT" sz="500" b="1" dirty="0">
                <a:solidFill>
                  <a:srgbClr val="000000"/>
                </a:solidFill>
                <a:latin typeface="Arial-BoldMT" charset="0"/>
              </a:rPr>
              <a:t> por la  </a:t>
            </a:r>
            <a:r>
              <a:rPr lang="it-IT" altLang="it-IT" sz="500" b="1" dirty="0" err="1">
                <a:solidFill>
                  <a:srgbClr val="000000"/>
                </a:solidFill>
                <a:latin typeface="Arial-BoldMT" charset="0"/>
              </a:rPr>
              <a:t>Unión</a:t>
            </a:r>
            <a:r>
              <a:rPr lang="it-IT" altLang="it-IT" sz="500" b="1" dirty="0">
                <a:solidFill>
                  <a:srgbClr val="000000"/>
                </a:solidFill>
                <a:latin typeface="Arial-BoldMT" charset="0"/>
              </a:rPr>
              <a:t> Europea</a:t>
            </a:r>
            <a:endParaRPr lang="it-IT" altLang="it-IT" sz="1000" dirty="0">
              <a:solidFill>
                <a:srgbClr val="000000"/>
              </a:solidFill>
              <a:latin typeface="Arial-BoldMT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500" b="1" dirty="0">
              <a:solidFill>
                <a:srgbClr val="000000"/>
              </a:solidFill>
              <a:latin typeface="Arial-BoldMT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500" b="1" dirty="0">
                <a:solidFill>
                  <a:srgbClr val="000000"/>
                </a:solidFill>
                <a:latin typeface="Arial-BoldMT" charset="0"/>
              </a:rPr>
              <a:t>por la </a:t>
            </a:r>
            <a:r>
              <a:rPr lang="it-IT" altLang="it-IT" sz="500" b="1" dirty="0" err="1">
                <a:solidFill>
                  <a:srgbClr val="000000"/>
                </a:solidFill>
                <a:latin typeface="Arial-BoldMT" charset="0"/>
              </a:rPr>
              <a:t>Unión</a:t>
            </a:r>
            <a:r>
              <a:rPr lang="it-IT" altLang="it-IT" sz="500" b="1" dirty="0">
                <a:solidFill>
                  <a:srgbClr val="000000"/>
                </a:solidFill>
                <a:latin typeface="Arial-BoldMT" charset="0"/>
              </a:rPr>
              <a:t> Europea</a:t>
            </a:r>
            <a:endParaRPr lang="it-IT" alt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4814" y="6188978"/>
            <a:ext cx="9701802" cy="696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prstClr val="white"/>
                </a:solidFill>
              </a:rPr>
              <a:t>Jornadas</a:t>
            </a:r>
            <a:r>
              <a:rPr lang="it-IT" sz="2800" b="1" dirty="0" smtClean="0">
                <a:solidFill>
                  <a:prstClr val="white"/>
                </a:solidFill>
              </a:rPr>
              <a:t> del CUIA 2018 – Buenos Aires, 7 de </a:t>
            </a:r>
            <a:r>
              <a:rPr lang="it-IT" sz="2800" b="1" dirty="0" err="1" smtClean="0">
                <a:solidFill>
                  <a:prstClr val="white"/>
                </a:solidFill>
              </a:rPr>
              <a:t>mayo</a:t>
            </a:r>
            <a:r>
              <a:rPr lang="it-IT" sz="2800" b="1" dirty="0" smtClean="0">
                <a:solidFill>
                  <a:prstClr val="white"/>
                </a:solidFill>
              </a:rPr>
              <a:t> 2018</a:t>
            </a:r>
            <a:endParaRPr lang="it-IT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9325"/>
            <a:ext cx="9036496" cy="82867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Rectángulo 4"/>
          <p:cNvSpPr/>
          <p:nvPr/>
        </p:nvSpPr>
        <p:spPr>
          <a:xfrm>
            <a:off x="0" y="-27384"/>
            <a:ext cx="9144000" cy="14450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BO" sz="4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1719660"/>
            <a:ext cx="8075240" cy="559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BO" sz="33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GRUPO </a:t>
            </a: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 BENEFICIARIOS Y DESTINATARIOS FINALES:</a:t>
            </a:r>
            <a:endParaRPr lang="es-BO" sz="33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BO" sz="3300" dirty="0">
                <a:solidFill>
                  <a:prstClr val="black"/>
                </a:solidFill>
                <a:latin typeface="Century Gothic" panose="020B0502020202020204" pitchFamily="34" charset="0"/>
              </a:rPr>
              <a:t>Micro, pequeñas y medias empresas (Mipymnes) </a:t>
            </a:r>
            <a:r>
              <a:rPr lang="es-BO" sz="3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 </a:t>
            </a:r>
            <a:r>
              <a:rPr lang="es-BO" sz="3300" dirty="0">
                <a:solidFill>
                  <a:prstClr val="black"/>
                </a:solidFill>
                <a:latin typeface="Century Gothic" panose="020B0502020202020204" pitchFamily="34" charset="0"/>
              </a:rPr>
              <a:t>los dos payses beneficiarios, Argentina y Parguay que trabajan en el sector de la </a:t>
            </a: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producción y trasformación de aceites  vegetales para </a:t>
            </a:r>
            <a:r>
              <a:rPr lang="es-BO" sz="33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uso  </a:t>
            </a: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Humano, Animal y Bioenergetico</a:t>
            </a:r>
          </a:p>
          <a:p>
            <a:pPr algn="just"/>
            <a:endParaRPr lang="es-BO" sz="1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Los destinatarios  finales de la </a:t>
            </a:r>
            <a:r>
              <a:rPr lang="es-BO" sz="33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actividades</a:t>
            </a:r>
            <a:endParaRPr lang="es-BO" sz="3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Empresarios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Tecnicos de las empresas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Empleados de las empresas  que se ocupan de  innovacion tecnologica, financiacion, organización productiva, internacionalisacion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Autoridades  locales  que seran </a:t>
            </a:r>
            <a:r>
              <a:rPr lang="es-BO" sz="33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involucradas  </a:t>
            </a: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en los acuerdos internacionales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Comunidad </a:t>
            </a:r>
            <a:r>
              <a:rPr lang="es-BO" sz="33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cientifica </a:t>
            </a:r>
            <a:r>
              <a:rPr lang="es-BO" sz="3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local </a:t>
            </a: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8356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4000" dirty="0">
                <a:solidFill>
                  <a:prstClr val="white"/>
                </a:solidFill>
                <a:latin typeface="Century Gothic" panose="020B0502020202020204" pitchFamily="34" charset="0"/>
              </a:rPr>
              <a:t>RESUMEN DEL PROYECTO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5828334-7519-45B1-8FB3-AF63BD81C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66" y="2780928"/>
            <a:ext cx="2492874" cy="14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9325"/>
            <a:ext cx="9036496" cy="82867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0FD2A95-8B09-4534-8F65-59124E6A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5A5B439D-798C-4688-B7BE-764D3DEF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it-IT" dirty="0" err="1">
                <a:latin typeface="Calibri" panose="020F0502020204030204" pitchFamily="34" charset="0"/>
              </a:rPr>
              <a:t>Agricultura</a:t>
            </a:r>
            <a:r>
              <a:rPr lang="it-IT" dirty="0">
                <a:latin typeface="Calibri" panose="020F0502020204030204" pitchFamily="34" charset="0"/>
              </a:rPr>
              <a:t> de </a:t>
            </a:r>
            <a:r>
              <a:rPr lang="it-IT" dirty="0" err="1">
                <a:latin typeface="Calibri" panose="020F0502020204030204" pitchFamily="34" charset="0"/>
              </a:rPr>
              <a:t>productos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aceiteros</a:t>
            </a: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u="sng" dirty="0">
                <a:latin typeface="Calibri" panose="020F0502020204030204" pitchFamily="34" charset="0"/>
              </a:rPr>
              <a:t>Primario:   </a:t>
            </a:r>
            <a:r>
              <a:rPr lang="it-IT" dirty="0">
                <a:latin typeface="Calibri" panose="020F0502020204030204" pitchFamily="34" charset="0"/>
              </a:rPr>
              <a:t>production de </a:t>
            </a:r>
            <a:r>
              <a:rPr lang="it-IT" dirty="0" err="1">
                <a:latin typeface="Calibri" panose="020F0502020204030204" pitchFamily="34" charset="0"/>
              </a:rPr>
              <a:t>aceites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olivas</a:t>
            </a:r>
            <a:r>
              <a:rPr lang="it-IT" dirty="0">
                <a:latin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</a:rPr>
              <a:t>soja</a:t>
            </a:r>
            <a:r>
              <a:rPr lang="it-IT" dirty="0">
                <a:latin typeface="Calibri" panose="020F0502020204030204" pitchFamily="34" charset="0"/>
              </a:rPr>
              <a:t>, lino, cardo, </a:t>
            </a:r>
            <a:r>
              <a:rPr lang="it-IT" dirty="0" err="1">
                <a:latin typeface="Calibri" panose="020F0502020204030204" pitchFamily="34" charset="0"/>
              </a:rPr>
              <a:t>cártamo</a:t>
            </a:r>
            <a:r>
              <a:rPr lang="it-IT" dirty="0">
                <a:latin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</a:rPr>
              <a:t>girasol</a:t>
            </a:r>
            <a:r>
              <a:rPr lang="it-IT" dirty="0">
                <a:latin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</a:rPr>
              <a:t>maíz</a:t>
            </a:r>
            <a:r>
              <a:rPr lang="it-IT" dirty="0">
                <a:latin typeface="Calibri" panose="020F0502020204030204" pitchFamily="34" charset="0"/>
              </a:rPr>
              <a:t>, etc.;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u="sng" dirty="0" err="1">
                <a:latin typeface="Calibri" panose="020F0502020204030204" pitchFamily="34" charset="0"/>
              </a:rPr>
              <a:t>Procesamiento</a:t>
            </a:r>
            <a:r>
              <a:rPr lang="it-IT" dirty="0">
                <a:latin typeface="Calibri" panose="020F0502020204030204" pitchFamily="34" charset="0"/>
              </a:rPr>
              <a:t>: </a:t>
            </a:r>
            <a:r>
              <a:rPr lang="it-IT" dirty="0" err="1">
                <a:latin typeface="Calibri" panose="020F0502020204030204" pitchFamily="34" charset="0"/>
              </a:rPr>
              <a:t>utiliso</a:t>
            </a:r>
            <a:r>
              <a:rPr lang="it-IT" dirty="0">
                <a:latin typeface="Calibri" panose="020F0502020204030204" pitchFamily="34" charset="0"/>
              </a:rPr>
              <a:t> de sub-</a:t>
            </a:r>
            <a:r>
              <a:rPr lang="it-IT" dirty="0" err="1">
                <a:latin typeface="Calibri" panose="020F0502020204030204" pitchFamily="34" charset="0"/>
              </a:rPr>
              <a:t>productos</a:t>
            </a:r>
            <a:r>
              <a:rPr lang="it-IT" dirty="0">
                <a:latin typeface="Calibri" panose="020F0502020204030204" pitchFamily="34" charset="0"/>
              </a:rPr>
              <a:t> y </a:t>
            </a:r>
            <a:r>
              <a:rPr lang="it-IT" dirty="0" err="1">
                <a:latin typeface="Calibri" panose="020F0502020204030204" pitchFamily="34" charset="0"/>
              </a:rPr>
              <a:t>residuos</a:t>
            </a:r>
            <a:r>
              <a:rPr lang="it-IT" dirty="0">
                <a:latin typeface="Calibri" panose="020F0502020204030204" pitchFamily="34" charset="0"/>
              </a:rPr>
              <a:t> de la </a:t>
            </a:r>
            <a:r>
              <a:rPr lang="it-IT" dirty="0" err="1">
                <a:latin typeface="Calibri" panose="020F0502020204030204" pitchFamily="34" charset="0"/>
              </a:rPr>
              <a:t>produccion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aceteira</a:t>
            </a:r>
            <a:r>
              <a:rPr lang="it-IT" dirty="0">
                <a:latin typeface="Calibri" panose="020F0502020204030204" pitchFamily="34" charset="0"/>
              </a:rPr>
              <a:t>:</a:t>
            </a:r>
          </a:p>
          <a:p>
            <a:pPr lvl="2"/>
            <a:r>
              <a:rPr lang="es-ES" sz="2800" b="1" dirty="0">
                <a:latin typeface="Calibri" panose="020F0502020204030204" pitchFamily="34" charset="0"/>
              </a:rPr>
              <a:t>Zootécnico</a:t>
            </a:r>
            <a:r>
              <a:rPr lang="es-ES" sz="2800" dirty="0">
                <a:latin typeface="Calibri" panose="020F0502020204030204" pitchFamily="34" charset="0"/>
              </a:rPr>
              <a:t>: productos /subproductos /residuos limitado a la alimentación animal; </a:t>
            </a:r>
          </a:p>
          <a:p>
            <a:pPr lvl="2"/>
            <a:r>
              <a:rPr lang="it-IT" sz="2800" b="1" dirty="0">
                <a:latin typeface="Calibri" panose="020F0502020204030204" pitchFamily="34" charset="0"/>
              </a:rPr>
              <a:t>Alimentario</a:t>
            </a:r>
            <a:r>
              <a:rPr lang="it-IT" sz="2800" dirty="0">
                <a:latin typeface="Calibri" panose="020F0502020204030204" pitchFamily="34" charset="0"/>
              </a:rPr>
              <a:t> + </a:t>
            </a:r>
            <a:r>
              <a:rPr lang="it-IT" sz="2800" dirty="0" err="1">
                <a:latin typeface="Calibri" panose="020F0502020204030204" pitchFamily="34" charset="0"/>
              </a:rPr>
              <a:t>productos</a:t>
            </a:r>
            <a:r>
              <a:rPr lang="it-IT" sz="2800" dirty="0">
                <a:latin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</a:rPr>
              <a:t>cosméticos</a:t>
            </a:r>
            <a:r>
              <a:rPr lang="it-IT" sz="2800" dirty="0">
                <a:latin typeface="Calibri" panose="020F0502020204030204" pitchFamily="34" charset="0"/>
              </a:rPr>
              <a:t> </a:t>
            </a:r>
          </a:p>
          <a:p>
            <a:pPr lvl="2"/>
            <a:r>
              <a:rPr lang="es-ES" sz="2800" b="1" dirty="0">
                <a:latin typeface="Calibri" panose="020F0502020204030204" pitchFamily="34" charset="0"/>
              </a:rPr>
              <a:t>Químico</a:t>
            </a:r>
            <a:r>
              <a:rPr lang="es-ES" sz="2800" dirty="0">
                <a:latin typeface="Calibri" panose="020F0502020204030204" pitchFamily="34" charset="0"/>
              </a:rPr>
              <a:t> (polímeros plásticos) y energético (biorefinerias </a:t>
            </a:r>
            <a:r>
              <a:rPr lang="es-ES" sz="2800" dirty="0" smtClean="0">
                <a:latin typeface="Calibri" panose="020F0502020204030204" pitchFamily="34" charset="0"/>
              </a:rPr>
              <a:t>integradas) </a:t>
            </a:r>
            <a:endParaRPr lang="es-ES" sz="28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5" name="Rectángulo 4"/>
          <p:cNvSpPr/>
          <p:nvPr/>
        </p:nvSpPr>
        <p:spPr>
          <a:xfrm>
            <a:off x="0" y="-27384"/>
            <a:ext cx="9144000" cy="14450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3500" dirty="0">
                <a:solidFill>
                  <a:prstClr val="white"/>
                </a:solidFill>
                <a:latin typeface="Century Gothic" panose="020B0502020202020204" pitchFamily="34" charset="0"/>
              </a:rPr>
              <a:t>SECTORES DEL PROYECTO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520" y="1700808"/>
            <a:ext cx="8640960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BO" sz="1400" b="1" dirty="0">
              <a:solidFill>
                <a:prstClr val="black"/>
              </a:solidFill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endParaRPr lang="es-BO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EB01DFF7-A185-45D1-8ADF-7332FE0BD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76" y="298112"/>
            <a:ext cx="1515970" cy="80720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85BA8AE4-06CF-45CD-AE92-3C4DF2CB4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6" y="53762"/>
            <a:ext cx="1182959" cy="118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537321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Da quest’anno con la partecipazione del </a:t>
            </a:r>
            <a:r>
              <a:rPr lang="it-IT" sz="2800" dirty="0" err="1" smtClean="0">
                <a:solidFill>
                  <a:srgbClr val="FF0000"/>
                </a:solidFill>
              </a:rPr>
              <a:t>CONiSMa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77500" lnSpcReduction="20000"/>
          </a:bodyPr>
          <a:lstStyle/>
          <a:p>
            <a:r>
              <a:rPr lang="it-IT" sz="4100" dirty="0">
                <a:solidFill>
                  <a:srgbClr val="FF0000"/>
                </a:solidFill>
              </a:rPr>
              <a:t>Italia e Argentina perseguono da sempre la “bellezza della conoscenza” negli aspetti diversi, profondamente uniti, del pensiero umano.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CUIA con le sue 27 università e parallelamente le altrettante università argentine formano un patrimonio culturale con primati scientifici e tecnologici di assoluto valore. Non dimentichiamoci delle collaborazioni nel </a:t>
            </a:r>
            <a:r>
              <a:rPr lang="it-IT" dirty="0">
                <a:solidFill>
                  <a:srgbClr val="FF0000"/>
                </a:solidFill>
              </a:rPr>
              <a:t>settore Spaziale ASI-CONAE</a:t>
            </a:r>
            <a:r>
              <a:rPr lang="it-IT" dirty="0"/>
              <a:t>, nella </a:t>
            </a:r>
            <a:r>
              <a:rPr lang="it-IT" dirty="0">
                <a:solidFill>
                  <a:srgbClr val="0070C0"/>
                </a:solidFill>
              </a:rPr>
              <a:t>Geotermia</a:t>
            </a:r>
            <a:r>
              <a:rPr lang="it-IT" dirty="0"/>
              <a:t>, nello studio delle </a:t>
            </a:r>
            <a:r>
              <a:rPr lang="it-IT" dirty="0">
                <a:solidFill>
                  <a:srgbClr val="FF0000"/>
                </a:solidFill>
              </a:rPr>
              <a:t>Risorse del Mare </a:t>
            </a:r>
            <a:r>
              <a:rPr lang="it-IT" dirty="0"/>
              <a:t>(progetto CAIMAR), nella </a:t>
            </a:r>
            <a:r>
              <a:rPr lang="it-IT" dirty="0">
                <a:solidFill>
                  <a:srgbClr val="0070C0"/>
                </a:solidFill>
              </a:rPr>
              <a:t>Bioagricoltura (</a:t>
            </a:r>
            <a:r>
              <a:rPr lang="it-IT" dirty="0"/>
              <a:t>Università del Molise e della </a:t>
            </a:r>
            <a:r>
              <a:rPr lang="it-IT" dirty="0" smtClean="0"/>
              <a:t>Tuscia, </a:t>
            </a:r>
            <a:r>
              <a:rPr lang="it-IT" dirty="0" err="1" smtClean="0"/>
              <a:t>Univ</a:t>
            </a:r>
            <a:r>
              <a:rPr lang="it-IT" dirty="0" smtClean="0"/>
              <a:t>. Di Bari </a:t>
            </a:r>
            <a:r>
              <a:rPr lang="it-IT" dirty="0"/>
              <a:t>con Università di </a:t>
            </a:r>
            <a:r>
              <a:rPr lang="it-IT" dirty="0" err="1"/>
              <a:t>Chilecyto</a:t>
            </a:r>
            <a:r>
              <a:rPr lang="it-IT" dirty="0"/>
              <a:t> e UBA),  nelle </a:t>
            </a:r>
            <a:r>
              <a:rPr lang="it-IT" dirty="0">
                <a:solidFill>
                  <a:srgbClr val="003300"/>
                </a:solidFill>
              </a:rPr>
              <a:t>Energie Rinnovabili</a:t>
            </a:r>
            <a:r>
              <a:rPr lang="it-IT" dirty="0"/>
              <a:t>, nella </a:t>
            </a:r>
            <a:r>
              <a:rPr lang="it-IT" dirty="0">
                <a:solidFill>
                  <a:srgbClr val="FF0000"/>
                </a:solidFill>
              </a:rPr>
              <a:t>Medicina Nucleare</a:t>
            </a:r>
            <a:r>
              <a:rPr lang="it-IT" dirty="0"/>
              <a:t> (</a:t>
            </a:r>
            <a:r>
              <a:rPr lang="it-IT" dirty="0" err="1"/>
              <a:t>Univ</a:t>
            </a:r>
            <a:r>
              <a:rPr lang="it-IT" dirty="0"/>
              <a:t>. Di Pavia e </a:t>
            </a:r>
            <a:r>
              <a:rPr lang="it-IT" dirty="0" err="1"/>
              <a:t>Univ</a:t>
            </a:r>
            <a:r>
              <a:rPr lang="it-IT" dirty="0"/>
              <a:t>. Di San Martin e </a:t>
            </a:r>
            <a:r>
              <a:rPr lang="it-IT" dirty="0" err="1"/>
              <a:t>Favaloro</a:t>
            </a:r>
            <a:r>
              <a:rPr lang="it-IT" dirty="0"/>
              <a:t>) nell’</a:t>
            </a:r>
            <a:r>
              <a:rPr lang="it-IT" dirty="0">
                <a:solidFill>
                  <a:srgbClr val="0000FF"/>
                </a:solidFill>
              </a:rPr>
              <a:t>Astrofisica</a:t>
            </a:r>
            <a:r>
              <a:rPr lang="it-IT" dirty="0"/>
              <a:t> (progetto Pierre </a:t>
            </a:r>
            <a:r>
              <a:rPr lang="it-IT" dirty="0" err="1"/>
              <a:t>Auger</a:t>
            </a:r>
            <a:r>
              <a:rPr lang="it-IT" dirty="0"/>
              <a:t> INFN-CONEA), nell’I</a:t>
            </a:r>
            <a:r>
              <a:rPr lang="it-IT" dirty="0">
                <a:solidFill>
                  <a:srgbClr val="FF0000"/>
                </a:solidFill>
              </a:rPr>
              <a:t>nformatica</a:t>
            </a:r>
            <a:r>
              <a:rPr lang="it-IT" dirty="0"/>
              <a:t> e </a:t>
            </a:r>
            <a:r>
              <a:rPr lang="it-IT" dirty="0">
                <a:solidFill>
                  <a:srgbClr val="0000FF"/>
                </a:solidFill>
              </a:rPr>
              <a:t>Materiali Compositi</a:t>
            </a:r>
            <a:r>
              <a:rPr lang="it-IT" dirty="0"/>
              <a:t>.</a:t>
            </a:r>
          </a:p>
          <a:p>
            <a:r>
              <a:rPr lang="it-IT" dirty="0"/>
              <a:t>Queste eccellenze favoriscono la </a:t>
            </a:r>
            <a:r>
              <a:rPr lang="it-IT" dirty="0" smtClean="0"/>
              <a:t>cooperazione  </a:t>
            </a:r>
            <a:r>
              <a:rPr lang="it-IT" dirty="0"/>
              <a:t>tra i due Paesi ed il dialogo interculturale.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6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120320" y="2967335"/>
            <a:ext cx="29033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Grazie</a:t>
            </a:r>
            <a:endParaRPr lang="it-IT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6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5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C:\Users\Gabriele Paparo\Downloads\Biennale-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309526"/>
            <a:ext cx="9144000" cy="62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e Paparo\Downloads\Biennale-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521"/>
            <a:ext cx="9144000" cy="62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briele Paparo\Downloads\Biennale-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733"/>
            <a:ext cx="9144000" cy="61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6895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5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498</Words>
  <Application>Microsoft Office PowerPoint</Application>
  <PresentationFormat>Presentazione su schermo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Tema di Office</vt:lpstr>
      <vt:lpstr>Tema de Office</vt:lpstr>
      <vt:lpstr>1_Tema de Office</vt:lpstr>
      <vt:lpstr>2_Tema de Office</vt:lpstr>
      <vt:lpstr>1_Tema di Office</vt:lpstr>
      <vt:lpstr>2_Tema di Office</vt:lpstr>
      <vt:lpstr>Giornate CUIA a Bari  11-12 Ottobre 2018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JORNADAS DEL CUIA EN ARGENTINA X Edición | 02 - 15 DE MAYO DE 2018</dc:title>
  <dc:creator>Gabriele Paparo</dc:creator>
  <cp:lastModifiedBy>AREA FUNZ. -PC-002</cp:lastModifiedBy>
  <cp:revision>18</cp:revision>
  <dcterms:created xsi:type="dcterms:W3CDTF">2018-04-19T11:51:36Z</dcterms:created>
  <dcterms:modified xsi:type="dcterms:W3CDTF">2018-10-11T12:41:53Z</dcterms:modified>
</cp:coreProperties>
</file>