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handoutMasterIdLst>
    <p:handoutMasterId r:id="rId20"/>
  </p:handoutMasterIdLst>
  <p:sldIdLst>
    <p:sldId id="256" r:id="rId4"/>
    <p:sldId id="282" r:id="rId5"/>
    <p:sldId id="285" r:id="rId6"/>
    <p:sldId id="291" r:id="rId7"/>
    <p:sldId id="257" r:id="rId8"/>
    <p:sldId id="281" r:id="rId9"/>
    <p:sldId id="264" r:id="rId10"/>
    <p:sldId id="286" r:id="rId11"/>
    <p:sldId id="287" r:id="rId12"/>
    <p:sldId id="288" r:id="rId13"/>
    <p:sldId id="290" r:id="rId14"/>
    <p:sldId id="263" r:id="rId15"/>
    <p:sldId id="289" r:id="rId16"/>
    <p:sldId id="292" r:id="rId17"/>
    <p:sldId id="293" r:id="rId18"/>
  </p:sldIdLst>
  <p:sldSz cx="9144000" cy="6858000" type="screen4x3"/>
  <p:notesSz cx="6794500" cy="9931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100" d="100"/>
          <a:sy n="100" d="100"/>
        </p:scale>
        <p:origin x="-270" y="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4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038" y="1"/>
            <a:ext cx="2944284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29716-5CC1-473E-AFA3-664C8145A8C3}" type="datetimeFigureOut">
              <a:rPr lang="it-IT" smtClean="0"/>
              <a:pPr/>
              <a:t>12/10/2018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32533"/>
            <a:ext cx="2944284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038" y="9432533"/>
            <a:ext cx="2944284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4E046-226C-4958-BD81-69E473F3750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9849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4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8644" y="1"/>
            <a:ext cx="2944284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1776D-0E8C-44C4-9799-03A1B997B435}" type="datetimeFigureOut">
              <a:rPr lang="it-IT" smtClean="0"/>
              <a:pPr/>
              <a:t>12/10/2018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7416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4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8644" y="9433107"/>
            <a:ext cx="2944284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F0B9D-71E6-45CD-89FD-E2937FD377E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5449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F0B9D-71E6-45CD-89FD-E2937FD377E1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584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ttango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ttango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ttango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ttango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Rettangolo arrotondato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Rettangolo arrotondato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1311204-047D-4C34-9A35-5450CE3EEED8}" type="datetime1">
              <a:rPr lang="it-IT" smtClean="0">
                <a:solidFill>
                  <a:srgbClr val="438086"/>
                </a:solidFill>
              </a:rPr>
              <a:pPr/>
              <a:t>12/10/2018</a:t>
            </a:fld>
            <a:endParaRPr lang="it-IT">
              <a:solidFill>
                <a:srgbClr val="438086"/>
              </a:solidFill>
            </a:endParaRPr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it-IT">
              <a:solidFill>
                <a:srgbClr val="438086"/>
              </a:solidFill>
            </a:endParaRPr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EF16A7E-114F-4CE3-99B6-E1A1649E4833}" type="slidenum">
              <a:rPr lang="it-IT" smtClean="0">
                <a:solidFill>
                  <a:prstClr val="white"/>
                </a:solidFill>
              </a:rPr>
              <a:pPr/>
              <a:t>‹N›</a:t>
            </a:fld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410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F69BE-6500-4B0C-863E-BCEF7700394E}" type="datetime1">
              <a:rPr lang="it-IT" smtClean="0">
                <a:solidFill>
                  <a:srgbClr val="438086"/>
                </a:solidFill>
              </a:rPr>
              <a:pPr/>
              <a:t>12/10/2018</a:t>
            </a:fld>
            <a:endParaRPr lang="it-IT">
              <a:solidFill>
                <a:srgbClr val="438086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438086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6A7E-114F-4CE3-99B6-E1A1649E483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4532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1EFE-6D87-4D2B-8A91-4F87ED90CA74}" type="datetime1">
              <a:rPr lang="it-IT" smtClean="0">
                <a:solidFill>
                  <a:srgbClr val="438086"/>
                </a:solidFill>
              </a:rPr>
              <a:pPr/>
              <a:t>12/10/2018</a:t>
            </a:fld>
            <a:endParaRPr lang="it-IT">
              <a:solidFill>
                <a:srgbClr val="438086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438086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6A7E-114F-4CE3-99B6-E1A1649E483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3254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2A024-D34D-4BE0-A805-F0DF6D556076}" type="datetime1">
              <a:rPr lang="it-IT" smtClean="0">
                <a:solidFill>
                  <a:srgbClr val="438086"/>
                </a:solidFill>
              </a:rPr>
              <a:pPr/>
              <a:t>12/10/2018</a:t>
            </a:fld>
            <a:endParaRPr lang="it-IT">
              <a:solidFill>
                <a:srgbClr val="438086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438086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6A7E-114F-4CE3-99B6-E1A1649E483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77839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DA43F85-C773-44F8-8A44-308787716529}" type="datetime1">
              <a:rPr lang="it-IT" smtClean="0">
                <a:solidFill>
                  <a:srgbClr val="438086"/>
                </a:solidFill>
              </a:rPr>
              <a:pPr/>
              <a:t>12/10/2018</a:t>
            </a:fld>
            <a:endParaRPr lang="it-IT">
              <a:solidFill>
                <a:srgbClr val="438086"/>
              </a:solidFill>
            </a:endParaRPr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EF16A7E-114F-4CE3-99B6-E1A1649E483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403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738100A-0CB3-415E-A3D3-2C9B37CE597A}" type="datetime1">
              <a:rPr lang="it-IT" smtClean="0">
                <a:solidFill>
                  <a:srgbClr val="438086"/>
                </a:solidFill>
              </a:rPr>
              <a:pPr/>
              <a:t>12/10/2018</a:t>
            </a:fld>
            <a:endParaRPr lang="it-IT">
              <a:solidFill>
                <a:srgbClr val="438086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it-IT">
              <a:solidFill>
                <a:srgbClr val="438086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EF16A7E-114F-4CE3-99B6-E1A1649E483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48306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31B2A-39D3-48FD-B3E0-DA845C7CEEE5}" type="datetime1">
              <a:rPr lang="it-IT" smtClean="0">
                <a:solidFill>
                  <a:srgbClr val="438086"/>
                </a:solidFill>
              </a:rPr>
              <a:pPr/>
              <a:t>12/10/2018</a:t>
            </a:fld>
            <a:endParaRPr lang="it-IT">
              <a:solidFill>
                <a:srgbClr val="438086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438086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6A7E-114F-4CE3-99B6-E1A1649E483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9202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D71B-D851-481A-BA20-D37ADB36E0D7}" type="datetime1">
              <a:rPr lang="it-IT" smtClean="0">
                <a:solidFill>
                  <a:srgbClr val="438086"/>
                </a:solidFill>
              </a:rPr>
              <a:pPr/>
              <a:t>12/10/2018</a:t>
            </a:fld>
            <a:endParaRPr lang="it-IT">
              <a:solidFill>
                <a:srgbClr val="438086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438086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6A7E-114F-4CE3-99B6-E1A1649E483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1913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55D9D-1D5A-49C9-A007-DF4C60826DD4}" type="datetime1">
              <a:rPr lang="it-IT" smtClean="0">
                <a:solidFill>
                  <a:srgbClr val="438086"/>
                </a:solidFill>
              </a:rPr>
              <a:pPr/>
              <a:t>12/10/2018</a:t>
            </a:fld>
            <a:endParaRPr lang="it-IT">
              <a:solidFill>
                <a:srgbClr val="438086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438086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6A7E-114F-4CE3-99B6-E1A1649E483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5469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5A71-F649-4896-B475-33D66EC1EF8A}" type="datetime1">
              <a:rPr lang="it-IT" smtClean="0">
                <a:solidFill>
                  <a:srgbClr val="438086"/>
                </a:solidFill>
              </a:rPr>
              <a:pPr/>
              <a:t>12/10/2018</a:t>
            </a:fld>
            <a:endParaRPr lang="it-IT">
              <a:solidFill>
                <a:srgbClr val="438086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438086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6A7E-114F-4CE3-99B6-E1A1649E483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7901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C26E-A7A5-4DC5-AF0E-881AF1BAB30E}" type="datetime1">
              <a:rPr lang="it-IT" smtClean="0">
                <a:solidFill>
                  <a:srgbClr val="438086"/>
                </a:solidFill>
              </a:rPr>
              <a:pPr/>
              <a:t>12/10/2018</a:t>
            </a:fld>
            <a:endParaRPr lang="it-IT">
              <a:solidFill>
                <a:srgbClr val="438086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438086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6A7E-114F-4CE3-99B6-E1A1649E483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24626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tango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ttango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Rettango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Rettango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ettango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0" name="Rettangolo arrotondato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1" name="Rettangolo arrotondato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1311204-047D-4C34-9A35-5450CE3EEED8}" type="datetime1">
              <a:rPr lang="it-IT" smtClean="0">
                <a:solidFill>
                  <a:srgbClr val="438086"/>
                </a:solidFill>
              </a:rPr>
              <a:pPr/>
              <a:t>12/10/2018</a:t>
            </a:fld>
            <a:endParaRPr lang="it-IT">
              <a:solidFill>
                <a:srgbClr val="438086"/>
              </a:solidFill>
            </a:endParaRPr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it-IT">
              <a:solidFill>
                <a:srgbClr val="438086"/>
              </a:solidFill>
            </a:endParaRPr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EF16A7E-114F-4CE3-99B6-E1A1649E4833}" type="slidenum">
              <a:rPr lang="it-IT" smtClean="0">
                <a:solidFill>
                  <a:prstClr val="white"/>
                </a:solidFill>
              </a:rPr>
              <a:pPr/>
              <a:t>‹N›</a:t>
            </a:fld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965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F69BE-6500-4B0C-863E-BCEF7700394E}" type="datetime1">
              <a:rPr lang="it-IT" smtClean="0">
                <a:solidFill>
                  <a:srgbClr val="438086"/>
                </a:solidFill>
              </a:rPr>
              <a:pPr/>
              <a:t>12/10/2018</a:t>
            </a:fld>
            <a:endParaRPr lang="it-IT">
              <a:solidFill>
                <a:srgbClr val="438086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438086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6A7E-114F-4CE3-99B6-E1A1649E483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04013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71EFE-6D87-4D2B-8A91-4F87ED90CA74}" type="datetime1">
              <a:rPr lang="it-IT" smtClean="0">
                <a:solidFill>
                  <a:srgbClr val="438086"/>
                </a:solidFill>
              </a:rPr>
              <a:pPr/>
              <a:t>12/10/2018</a:t>
            </a:fld>
            <a:endParaRPr lang="it-IT">
              <a:solidFill>
                <a:srgbClr val="438086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438086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6A7E-114F-4CE3-99B6-E1A1649E483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08723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2A024-D34D-4BE0-A805-F0DF6D556076}" type="datetime1">
              <a:rPr lang="it-IT" smtClean="0">
                <a:solidFill>
                  <a:srgbClr val="438086"/>
                </a:solidFill>
              </a:rPr>
              <a:pPr/>
              <a:t>12/10/2018</a:t>
            </a:fld>
            <a:endParaRPr lang="it-IT">
              <a:solidFill>
                <a:srgbClr val="438086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438086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6A7E-114F-4CE3-99B6-E1A1649E483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901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DA43F85-C773-44F8-8A44-308787716529}" type="datetime1">
              <a:rPr lang="it-IT" smtClean="0">
                <a:solidFill>
                  <a:srgbClr val="438086"/>
                </a:solidFill>
              </a:rPr>
              <a:pPr/>
              <a:t>12/10/2018</a:t>
            </a:fld>
            <a:endParaRPr lang="it-IT">
              <a:solidFill>
                <a:srgbClr val="438086"/>
              </a:solidFill>
            </a:endParaRPr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EF16A7E-114F-4CE3-99B6-E1A1649E4833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8" name="Segnaposto piè di pagina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>
              <a:solidFill>
                <a:srgbClr val="4380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405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738100A-0CB3-415E-A3D3-2C9B37CE597A}" type="datetime1">
              <a:rPr lang="it-IT" smtClean="0">
                <a:solidFill>
                  <a:srgbClr val="438086"/>
                </a:solidFill>
              </a:rPr>
              <a:pPr/>
              <a:t>12/10/2018</a:t>
            </a:fld>
            <a:endParaRPr lang="it-IT">
              <a:solidFill>
                <a:srgbClr val="438086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it-IT">
              <a:solidFill>
                <a:srgbClr val="438086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EF16A7E-114F-4CE3-99B6-E1A1649E483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2745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31B2A-39D3-48FD-B3E0-DA845C7CEEE5}" type="datetime1">
              <a:rPr lang="it-IT" smtClean="0">
                <a:solidFill>
                  <a:srgbClr val="438086"/>
                </a:solidFill>
              </a:rPr>
              <a:pPr/>
              <a:t>12/10/2018</a:t>
            </a:fld>
            <a:endParaRPr lang="it-IT">
              <a:solidFill>
                <a:srgbClr val="438086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438086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6A7E-114F-4CE3-99B6-E1A1649E483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5651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DD71B-D851-481A-BA20-D37ADB36E0D7}" type="datetime1">
              <a:rPr lang="it-IT" smtClean="0">
                <a:solidFill>
                  <a:srgbClr val="438086"/>
                </a:solidFill>
              </a:rPr>
              <a:pPr/>
              <a:t>12/10/2018</a:t>
            </a:fld>
            <a:endParaRPr lang="it-IT">
              <a:solidFill>
                <a:srgbClr val="438086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438086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6A7E-114F-4CE3-99B6-E1A1649E483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91164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55D9D-1D5A-49C9-A007-DF4C60826DD4}" type="datetime1">
              <a:rPr lang="it-IT" smtClean="0">
                <a:solidFill>
                  <a:srgbClr val="438086"/>
                </a:solidFill>
              </a:rPr>
              <a:pPr/>
              <a:t>12/10/2018</a:t>
            </a:fld>
            <a:endParaRPr lang="it-IT">
              <a:solidFill>
                <a:srgbClr val="438086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438086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6A7E-114F-4CE3-99B6-E1A1649E483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4170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5A71-F649-4896-B475-33D66EC1EF8A}" type="datetime1">
              <a:rPr lang="it-IT" smtClean="0">
                <a:solidFill>
                  <a:srgbClr val="438086"/>
                </a:solidFill>
              </a:rPr>
              <a:pPr/>
              <a:t>12/10/2018</a:t>
            </a:fld>
            <a:endParaRPr lang="it-IT">
              <a:solidFill>
                <a:srgbClr val="438086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438086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6A7E-114F-4CE3-99B6-E1A1649E483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55613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1C26E-A7A5-4DC5-AF0E-881AF1BAB30E}" type="datetime1">
              <a:rPr lang="it-IT" smtClean="0">
                <a:solidFill>
                  <a:srgbClr val="438086"/>
                </a:solidFill>
              </a:rPr>
              <a:pPr/>
              <a:t>12/10/2018</a:t>
            </a:fld>
            <a:endParaRPr lang="it-IT">
              <a:solidFill>
                <a:srgbClr val="438086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438086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6A7E-114F-4CE3-99B6-E1A1649E483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8549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12/10/2018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12/10/2018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12/10/2018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12/10/2018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12/10/2018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ttango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ttango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ettangolo arrotondato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ettangolo arrotondato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ttango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ttango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ttango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ttango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ttango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ttango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FEE485F-F118-4C9A-A019-6BACAB2D0A34}" type="datetime1">
              <a:rPr lang="it-IT" smtClean="0">
                <a:solidFill>
                  <a:srgbClr val="438086"/>
                </a:solidFill>
              </a:rPr>
              <a:pPr/>
              <a:t>12/10/2018</a:t>
            </a:fld>
            <a:endParaRPr lang="it-IT">
              <a:solidFill>
                <a:srgbClr val="438086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t-IT">
              <a:solidFill>
                <a:srgbClr val="438086"/>
              </a:solidFill>
            </a:endParaRPr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EF16A7E-114F-4CE3-99B6-E1A1649E483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0947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tango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ttango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ttango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ttango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3" name="Rettangolo arrotondato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34" name="Rettangolo arrotondato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ttango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ttango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ttango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ttango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ttango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ttango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FEE485F-F118-4C9A-A019-6BACAB2D0A34}" type="datetime1">
              <a:rPr lang="it-IT" smtClean="0">
                <a:solidFill>
                  <a:srgbClr val="438086"/>
                </a:solidFill>
              </a:rPr>
              <a:pPr/>
              <a:t>12/10/2018</a:t>
            </a:fld>
            <a:endParaRPr lang="it-IT">
              <a:solidFill>
                <a:srgbClr val="438086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t-IT">
              <a:solidFill>
                <a:srgbClr val="438086"/>
              </a:solidFill>
            </a:endParaRPr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8EF16A7E-114F-4CE3-99B6-E1A1649E483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730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2564904"/>
            <a:ext cx="8568952" cy="1470025"/>
          </a:xfrm>
        </p:spPr>
        <p:txBody>
          <a:bodyPr>
            <a:noAutofit/>
          </a:bodyPr>
          <a:lstStyle/>
          <a:p>
            <a:r>
              <a:rPr lang="it-IT" sz="3600" dirty="0"/>
              <a:t>Produzione di bevande funzionali fermentate a base di frutta </a:t>
            </a:r>
            <a:r>
              <a:rPr lang="it-IT" sz="3600" dirty="0" err="1"/>
              <a:t>bio</a:t>
            </a:r>
            <a:r>
              <a:rPr lang="it-IT" sz="3600" dirty="0"/>
              <a:t>-arricchite in </a:t>
            </a:r>
            <a:r>
              <a:rPr lang="it-IT" sz="3600" dirty="0" err="1"/>
              <a:t>selenoproteine</a:t>
            </a:r>
            <a:r>
              <a:rPr lang="it-IT" sz="3600" dirty="0"/>
              <a:t> e </a:t>
            </a:r>
            <a:r>
              <a:rPr lang="it-IT" sz="3600" dirty="0" err="1"/>
              <a:t>selenonanoparticelle</a:t>
            </a:r>
            <a:endParaRPr lang="it-IT" sz="3600" dirty="0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704736" y="569946"/>
            <a:ext cx="66695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it-IT" sz="3200" b="1" dirty="0" smtClean="0"/>
              <a:t>GIORNATE DEL CUIA IN ITALIA</a:t>
            </a:r>
            <a:endParaRPr lang="it-IT" sz="3200" dirty="0">
              <a:latin typeface="Gill Sans MT" pitchFamily="34" charset="0"/>
              <a:cs typeface="Arial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06326" y="5612467"/>
            <a:ext cx="8858162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it-IT" sz="2200" b="1" dirty="0" smtClean="0">
                <a:latin typeface="+mj-lt"/>
                <a:cs typeface="Arial" pitchFamily="34" charset="0"/>
              </a:rPr>
              <a:t>Nicola Francesca, Raimondo </a:t>
            </a:r>
            <a:r>
              <a:rPr lang="it-IT" sz="2200" b="1" dirty="0" err="1" smtClean="0">
                <a:latin typeface="+mj-lt"/>
                <a:cs typeface="Arial" pitchFamily="34" charset="0"/>
              </a:rPr>
              <a:t>Gaglio</a:t>
            </a:r>
            <a:r>
              <a:rPr lang="it-IT" sz="2200" b="1" dirty="0" smtClean="0">
                <a:latin typeface="+mj-lt"/>
                <a:cs typeface="Arial" pitchFamily="34" charset="0"/>
              </a:rPr>
              <a:t>, Giancarlo Moschetti, Luca Settanni</a:t>
            </a:r>
            <a:endParaRPr lang="it-IT" sz="2200" b="1" dirty="0">
              <a:latin typeface="+mj-lt"/>
              <a:cs typeface="Arial" pitchFamily="34" charset="0"/>
            </a:endParaRPr>
          </a:p>
          <a:p>
            <a:pPr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endParaRPr lang="en-GB" b="1" baseline="30000" dirty="0" smtClean="0">
              <a:latin typeface="+mj-lt"/>
              <a:cs typeface="Arial" pitchFamily="34" charset="0"/>
            </a:endParaRPr>
          </a:p>
          <a:p>
            <a:pPr algn="ctr"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n-GB" b="1" dirty="0" err="1" smtClean="0">
                <a:latin typeface="+mj-lt"/>
                <a:cs typeface="Arial" pitchFamily="34" charset="0"/>
              </a:rPr>
              <a:t>Dipartimento</a:t>
            </a:r>
            <a:r>
              <a:rPr lang="en-GB" b="1" dirty="0" smtClean="0">
                <a:latin typeface="+mj-lt"/>
                <a:cs typeface="Arial" pitchFamily="34" charset="0"/>
              </a:rPr>
              <a:t> </a:t>
            </a:r>
            <a:r>
              <a:rPr lang="en-GB" b="1" dirty="0" err="1" smtClean="0">
                <a:latin typeface="+mj-lt"/>
                <a:cs typeface="Arial" pitchFamily="34" charset="0"/>
              </a:rPr>
              <a:t>Scienze</a:t>
            </a:r>
            <a:r>
              <a:rPr lang="en-GB" b="1" dirty="0" smtClean="0">
                <a:latin typeface="+mj-lt"/>
                <a:cs typeface="Arial" pitchFamily="34" charset="0"/>
              </a:rPr>
              <a:t> </a:t>
            </a:r>
            <a:r>
              <a:rPr lang="en-GB" b="1" dirty="0" err="1" smtClean="0">
                <a:latin typeface="+mj-lt"/>
                <a:cs typeface="Arial" pitchFamily="34" charset="0"/>
              </a:rPr>
              <a:t>Agrarie</a:t>
            </a:r>
            <a:r>
              <a:rPr lang="en-GB" b="1" dirty="0" smtClean="0">
                <a:latin typeface="+mj-lt"/>
                <a:cs typeface="Arial" pitchFamily="34" charset="0"/>
              </a:rPr>
              <a:t>, </a:t>
            </a:r>
            <a:r>
              <a:rPr lang="en-GB" b="1" dirty="0" err="1" smtClean="0">
                <a:latin typeface="+mj-lt"/>
                <a:cs typeface="Arial" pitchFamily="34" charset="0"/>
              </a:rPr>
              <a:t>Alimentari</a:t>
            </a:r>
            <a:r>
              <a:rPr lang="en-GB" b="1" dirty="0" smtClean="0">
                <a:latin typeface="+mj-lt"/>
                <a:cs typeface="Arial" pitchFamily="34" charset="0"/>
              </a:rPr>
              <a:t> e </a:t>
            </a:r>
            <a:r>
              <a:rPr lang="en-GB" b="1" dirty="0" err="1" smtClean="0">
                <a:latin typeface="+mj-lt"/>
                <a:cs typeface="Arial" pitchFamily="34" charset="0"/>
              </a:rPr>
              <a:t>Forestali</a:t>
            </a:r>
            <a:r>
              <a:rPr lang="en-GB" b="1" dirty="0" smtClean="0">
                <a:latin typeface="+mj-lt"/>
                <a:cs typeface="Arial" pitchFamily="34" charset="0"/>
              </a:rPr>
              <a:t>, </a:t>
            </a:r>
            <a:r>
              <a:rPr lang="en-GB" b="1" dirty="0" err="1" smtClean="0">
                <a:latin typeface="+mj-lt"/>
                <a:cs typeface="Arial" pitchFamily="34" charset="0"/>
              </a:rPr>
              <a:t>Università</a:t>
            </a:r>
            <a:r>
              <a:rPr lang="en-GB" b="1" dirty="0" smtClean="0">
                <a:latin typeface="+mj-lt"/>
                <a:cs typeface="Arial" pitchFamily="34" charset="0"/>
              </a:rPr>
              <a:t> </a:t>
            </a:r>
            <a:r>
              <a:rPr lang="en-GB" b="1" dirty="0" err="1">
                <a:latin typeface="+mj-lt"/>
                <a:cs typeface="Arial" pitchFamily="34" charset="0"/>
              </a:rPr>
              <a:t>degli</a:t>
            </a:r>
            <a:r>
              <a:rPr lang="en-GB" b="1" dirty="0">
                <a:latin typeface="+mj-lt"/>
                <a:cs typeface="Arial" pitchFamily="34" charset="0"/>
              </a:rPr>
              <a:t> </a:t>
            </a:r>
            <a:r>
              <a:rPr lang="en-GB" b="1" dirty="0" err="1">
                <a:latin typeface="+mj-lt"/>
                <a:cs typeface="Arial" pitchFamily="34" charset="0"/>
              </a:rPr>
              <a:t>Studi</a:t>
            </a:r>
            <a:r>
              <a:rPr lang="en-GB" b="1" dirty="0">
                <a:latin typeface="+mj-lt"/>
                <a:cs typeface="Arial" pitchFamily="34" charset="0"/>
              </a:rPr>
              <a:t> di </a:t>
            </a:r>
            <a:r>
              <a:rPr lang="en-GB" b="1" dirty="0" smtClean="0">
                <a:latin typeface="+mj-lt"/>
                <a:cs typeface="Arial" pitchFamily="34" charset="0"/>
              </a:rPr>
              <a:t>Palermo</a:t>
            </a:r>
            <a:r>
              <a:rPr lang="it-IT" b="1" dirty="0" smtClean="0">
                <a:latin typeface="+mj-lt"/>
                <a:cs typeface="Arial" pitchFamily="34" charset="0"/>
              </a:rPr>
              <a:t> </a:t>
            </a:r>
            <a:endParaRPr lang="it-IT" b="1" dirty="0">
              <a:latin typeface="+mj-lt"/>
              <a:cs typeface="Arial" pitchFamily="34" charset="0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832" y="181089"/>
            <a:ext cx="1343656" cy="1303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Immagine correlat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" t="6878" r="15098" b="6235"/>
          <a:stretch/>
        </p:blipFill>
        <p:spPr bwMode="auto">
          <a:xfrm>
            <a:off x="106326" y="116632"/>
            <a:ext cx="1513346" cy="153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unipa"/>
          <p:cNvSpPr txBox="1"/>
          <p:nvPr/>
        </p:nvSpPr>
        <p:spPr>
          <a:xfrm>
            <a:off x="0" y="-27384"/>
            <a:ext cx="9144000" cy="657494"/>
          </a:xfrm>
          <a:prstGeom prst="rect">
            <a:avLst/>
          </a:prstGeom>
          <a:noFill/>
        </p:spPr>
        <p:txBody>
          <a:bodyPr wrap="square" lIns="77221" tIns="38611" rIns="77221" bIns="3861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800" b="1" spc="253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Analisi microbiologiche</a:t>
            </a:r>
            <a:endParaRPr lang="it-IT" sz="2800" b="1" spc="253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pSp>
        <p:nvGrpSpPr>
          <p:cNvPr id="17" name="Gruppo 16"/>
          <p:cNvGrpSpPr/>
          <p:nvPr/>
        </p:nvGrpSpPr>
        <p:grpSpPr>
          <a:xfrm>
            <a:off x="574322" y="1340768"/>
            <a:ext cx="7598078" cy="4303300"/>
            <a:chOff x="214282" y="1285860"/>
            <a:chExt cx="7598078" cy="4303300"/>
          </a:xfrm>
        </p:grpSpPr>
        <p:sp>
          <p:nvSpPr>
            <p:cNvPr id="18" name="Rectangle 6"/>
            <p:cNvSpPr/>
            <p:nvPr/>
          </p:nvSpPr>
          <p:spPr>
            <a:xfrm>
              <a:off x="214282" y="1285860"/>
              <a:ext cx="3240000" cy="720000"/>
            </a:xfrm>
            <a:prstGeom prst="roundRect">
              <a:avLst>
                <a:gd name="adj" fmla="val 1900"/>
              </a:avLst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it-IT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Conta </a:t>
              </a:r>
              <a:r>
                <a:rPr lang="it-IT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mesofili totale  </a:t>
              </a:r>
              <a:endParaRPr lang="it-IT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it-IT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PCA</a:t>
              </a:r>
              <a:r>
                <a:rPr lang="en-GB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-SkM </a:t>
              </a:r>
              <a:r>
                <a:rPr lang="it-IT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30°C – 72 </a:t>
              </a:r>
              <a:r>
                <a:rPr lang="it-IT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endParaRPr lang="it-IT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angle 6"/>
            <p:cNvSpPr/>
            <p:nvPr/>
          </p:nvSpPr>
          <p:spPr>
            <a:xfrm>
              <a:off x="214282" y="3000372"/>
              <a:ext cx="3240000" cy="720000"/>
            </a:xfrm>
            <a:prstGeom prst="roundRect">
              <a:avLst>
                <a:gd name="adj" fmla="val 0"/>
              </a:avLst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it-IT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BL Cocchi mesofili</a:t>
              </a:r>
            </a:p>
            <a:p>
              <a:pPr algn="ctr">
                <a:defRPr/>
              </a:pPr>
              <a:r>
                <a:rPr lang="it-IT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M17 </a:t>
              </a:r>
              <a:r>
                <a:rPr lang="it-IT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30°C – 48 </a:t>
              </a:r>
              <a:r>
                <a:rPr lang="it-IT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 </a:t>
              </a:r>
            </a:p>
          </p:txBody>
        </p:sp>
        <p:sp>
          <p:nvSpPr>
            <p:cNvPr id="20" name="Rectangle 6"/>
            <p:cNvSpPr/>
            <p:nvPr/>
          </p:nvSpPr>
          <p:spPr>
            <a:xfrm>
              <a:off x="214282" y="2143116"/>
              <a:ext cx="3240000" cy="720000"/>
            </a:xfrm>
            <a:prstGeom prst="roundRect">
              <a:avLst>
                <a:gd name="adj" fmla="val 423"/>
              </a:avLst>
            </a:pr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/>
              <a:r>
                <a:rPr lang="it-IT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BL Bacilli mesofili</a:t>
              </a:r>
              <a:endParaRPr lang="it-IT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fontAlgn="base"/>
              <a:r>
                <a:rPr lang="it-IT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MRS 30°C – </a:t>
              </a:r>
              <a:r>
                <a:rPr lang="it-IT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48 </a:t>
              </a:r>
              <a:r>
                <a:rPr lang="it-IT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 </a:t>
              </a:r>
              <a:r>
                <a:rPr lang="it-IT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it-IT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Rectangle 6"/>
            <p:cNvSpPr/>
            <p:nvPr/>
          </p:nvSpPr>
          <p:spPr>
            <a:xfrm>
              <a:off x="3571868" y="4869160"/>
              <a:ext cx="3240000" cy="720000"/>
            </a:xfrm>
            <a:prstGeom prst="roundRect">
              <a:avLst>
                <a:gd name="adj" fmla="val 0"/>
              </a:avLst>
            </a:prstGeom>
            <a:solidFill>
              <a:srgbClr val="FF0000"/>
            </a:soli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t"/>
            <a:lstStyle/>
            <a:p>
              <a:pPr algn="ctr" eaLnBrk="1" hangingPunct="1">
                <a:defRPr/>
              </a:pPr>
              <a:r>
                <a:rPr lang="it-IT" sz="1600" b="1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Enterobatteriaceae</a:t>
              </a:r>
              <a:endParaRPr lang="it-IT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1" hangingPunct="1">
                <a:defRPr/>
              </a:pPr>
              <a:r>
                <a:rPr lang="it-IT" sz="1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VRBGA 37°C 24 h </a:t>
              </a:r>
              <a:r>
                <a:rPr lang="it-IT" sz="1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in anaerobiosi</a:t>
              </a:r>
              <a:endParaRPr lang="it-IT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Rectangle 6"/>
            <p:cNvSpPr/>
            <p:nvPr/>
          </p:nvSpPr>
          <p:spPr>
            <a:xfrm>
              <a:off x="4572360" y="3249406"/>
              <a:ext cx="3240000" cy="720000"/>
            </a:xfrm>
            <a:prstGeom prst="roundRect">
              <a:avLst>
                <a:gd name="adj" fmla="val 22574"/>
              </a:avLst>
            </a:prstGeom>
            <a:solidFill>
              <a:srgbClr val="FFFF00"/>
            </a:solid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it-IT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Lieviti</a:t>
              </a:r>
            </a:p>
            <a:p>
              <a:pPr algn="ctr"/>
              <a:r>
                <a:rPr lang="it-IT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YPD 30°C 48 h in aerobiosi</a:t>
              </a:r>
            </a:p>
          </p:txBody>
        </p:sp>
        <p:pic>
          <p:nvPicPr>
            <p:cNvPr id="23" name="Picture 2" descr="Risultati immagini per segnale di pericolo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87864" y="5030846"/>
              <a:ext cx="360000" cy="360000"/>
            </a:xfrm>
            <a:prstGeom prst="rect">
              <a:avLst/>
            </a:prstGeom>
            <a:noFill/>
          </p:spPr>
        </p:pic>
        <p:sp>
          <p:nvSpPr>
            <p:cNvPr id="24" name="Rectangle 6"/>
            <p:cNvSpPr/>
            <p:nvPr/>
          </p:nvSpPr>
          <p:spPr>
            <a:xfrm>
              <a:off x="4572360" y="2132856"/>
              <a:ext cx="3240000" cy="720000"/>
            </a:xfrm>
            <a:prstGeom prst="roundRect">
              <a:avLst>
                <a:gd name="adj" fmla="val 1900"/>
              </a:avLst>
            </a:prstGeom>
            <a:solidFill>
              <a:srgbClr val="FFFF00"/>
            </a:solid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it-IT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Pseudomonadi</a:t>
              </a:r>
              <a:endParaRPr lang="it-IT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it-IT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PAB</a:t>
              </a:r>
              <a:r>
                <a:rPr lang="en-GB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it-IT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25°C </a:t>
              </a:r>
              <a:r>
                <a:rPr lang="it-IT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it-IT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48 h</a:t>
              </a:r>
              <a:endParaRPr lang="it-IT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810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tangolo 1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unipa"/>
          <p:cNvSpPr txBox="1"/>
          <p:nvPr/>
        </p:nvSpPr>
        <p:spPr>
          <a:xfrm>
            <a:off x="0" y="-27384"/>
            <a:ext cx="9144000" cy="657494"/>
          </a:xfrm>
          <a:prstGeom prst="rect">
            <a:avLst/>
          </a:prstGeom>
          <a:noFill/>
        </p:spPr>
        <p:txBody>
          <a:bodyPr wrap="square" lIns="77221" tIns="38611" rIns="77221" bIns="3861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800" b="1" spc="253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Analisi chimico-fisiche</a:t>
            </a:r>
            <a:endParaRPr lang="it-IT" sz="2800" b="1" spc="253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8" name="Rettangolo 126"/>
          <p:cNvSpPr>
            <a:spLocks noChangeArrowheads="1"/>
          </p:cNvSpPr>
          <p:nvPr/>
        </p:nvSpPr>
        <p:spPr bwMode="auto">
          <a:xfrm>
            <a:off x="89985" y="2579890"/>
            <a:ext cx="22964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it-IT" altLang="it-IT" sz="1400" b="1" dirty="0" smtClean="0">
                <a:solidFill>
                  <a:schemeClr val="tx2"/>
                </a:solidFill>
                <a:cs typeface="Times New Roman" pitchFamily="18" charset="0"/>
              </a:rPr>
              <a:t>Contenuto </a:t>
            </a:r>
            <a:r>
              <a:rPr lang="it-IT" altLang="it-IT" sz="1400" b="1" dirty="0">
                <a:solidFill>
                  <a:schemeClr val="tx2"/>
                </a:solidFill>
                <a:cs typeface="Times New Roman" pitchFamily="18" charset="0"/>
              </a:rPr>
              <a:t>in solidi solubili</a:t>
            </a:r>
            <a:endParaRPr lang="it-IT" altLang="it-IT" sz="1400" b="1" dirty="0">
              <a:solidFill>
                <a:schemeClr val="tx2"/>
              </a:solidFill>
            </a:endParaRPr>
          </a:p>
        </p:txBody>
      </p:sp>
      <p:sp>
        <p:nvSpPr>
          <p:cNvPr id="19" name="Rettangolo 123"/>
          <p:cNvSpPr>
            <a:spLocks noChangeArrowheads="1"/>
          </p:cNvSpPr>
          <p:nvPr/>
        </p:nvSpPr>
        <p:spPr bwMode="auto">
          <a:xfrm>
            <a:off x="3553523" y="2594086"/>
            <a:ext cx="194032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it-IT" altLang="it-IT" sz="1400" b="1" dirty="0">
                <a:solidFill>
                  <a:schemeClr val="tx2"/>
                </a:solidFill>
                <a:cs typeface="Times New Roman" pitchFamily="18" charset="0"/>
              </a:rPr>
              <a:t> A</a:t>
            </a:r>
            <a:r>
              <a:rPr lang="it-IT" altLang="it-IT" sz="1400" b="1" dirty="0" smtClean="0">
                <a:solidFill>
                  <a:schemeClr val="tx2"/>
                </a:solidFill>
                <a:cs typeface="Times New Roman" pitchFamily="18" charset="0"/>
              </a:rPr>
              <a:t>cidità </a:t>
            </a:r>
            <a:r>
              <a:rPr lang="it-IT" altLang="it-IT" sz="1400" b="1" dirty="0">
                <a:solidFill>
                  <a:schemeClr val="tx2"/>
                </a:solidFill>
                <a:cs typeface="Times New Roman" pitchFamily="18" charset="0"/>
              </a:rPr>
              <a:t>totale titolabile</a:t>
            </a:r>
            <a:endParaRPr lang="it-IT" altLang="it-IT" sz="1400" b="1" dirty="0">
              <a:solidFill>
                <a:schemeClr val="tx2"/>
              </a:solidFill>
            </a:endParaRPr>
          </a:p>
        </p:txBody>
      </p:sp>
      <p:sp>
        <p:nvSpPr>
          <p:cNvPr id="20" name="Rettangolo 122"/>
          <p:cNvSpPr>
            <a:spLocks noChangeArrowheads="1"/>
          </p:cNvSpPr>
          <p:nvPr/>
        </p:nvSpPr>
        <p:spPr bwMode="auto">
          <a:xfrm>
            <a:off x="434325" y="4639188"/>
            <a:ext cx="20571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400" b="1" dirty="0" smtClean="0">
                <a:solidFill>
                  <a:schemeClr val="tx2"/>
                </a:solidFill>
                <a:cs typeface="Times New Roman" pitchFamily="18" charset="0"/>
              </a:rPr>
              <a:t>Composti organici volatili</a:t>
            </a:r>
            <a:endParaRPr lang="it-IT" altLang="it-IT" sz="1400" b="1" baseline="-25000" dirty="0">
              <a:solidFill>
                <a:schemeClr val="tx2"/>
              </a:solidFill>
            </a:endParaRPr>
          </a:p>
        </p:txBody>
      </p:sp>
      <p:cxnSp>
        <p:nvCxnSpPr>
          <p:cNvPr id="21" name="Connettore 2 20"/>
          <p:cNvCxnSpPr/>
          <p:nvPr/>
        </p:nvCxnSpPr>
        <p:spPr bwMode="auto">
          <a:xfrm flipH="1" flipV="1">
            <a:off x="2412614" y="2978220"/>
            <a:ext cx="935252" cy="498244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 bwMode="auto">
          <a:xfrm flipV="1">
            <a:off x="5701481" y="2981856"/>
            <a:ext cx="886743" cy="49460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 bwMode="auto">
          <a:xfrm flipH="1">
            <a:off x="2483769" y="4186631"/>
            <a:ext cx="864096" cy="230711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tangolo 123"/>
          <p:cNvSpPr>
            <a:spLocks noChangeArrowheads="1"/>
          </p:cNvSpPr>
          <p:nvPr/>
        </p:nvSpPr>
        <p:spPr bwMode="auto">
          <a:xfrm>
            <a:off x="6702076" y="4630055"/>
            <a:ext cx="18303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400" b="1" dirty="0" smtClean="0">
                <a:solidFill>
                  <a:schemeClr val="tx2"/>
                </a:solidFill>
                <a:cs typeface="Times New Roman" pitchFamily="18" charset="0"/>
              </a:rPr>
              <a:t>Analisi sensoriale</a:t>
            </a:r>
            <a:endParaRPr lang="it-IT" altLang="it-IT" sz="1400" b="1" dirty="0">
              <a:solidFill>
                <a:schemeClr val="tx2"/>
              </a:solidFill>
            </a:endParaRPr>
          </a:p>
        </p:txBody>
      </p:sp>
      <p:cxnSp>
        <p:nvCxnSpPr>
          <p:cNvPr id="25" name="Connettore 2 24"/>
          <p:cNvCxnSpPr/>
          <p:nvPr/>
        </p:nvCxnSpPr>
        <p:spPr bwMode="auto">
          <a:xfrm>
            <a:off x="5715164" y="4102762"/>
            <a:ext cx="873060" cy="167738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7207915" y="2596579"/>
            <a:ext cx="14685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  <a:latin typeface="+mj-lt"/>
              </a:rPr>
              <a:t>Colore e pH</a:t>
            </a:r>
            <a:endParaRPr lang="it-IT" sz="14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3655251" y="4639188"/>
            <a:ext cx="1826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chemeClr val="tx2"/>
                </a:solidFill>
                <a:latin typeface="+mj-lt"/>
              </a:rPr>
              <a:t>Attività antiossidante</a:t>
            </a:r>
            <a:endParaRPr lang="it-IT" sz="1400" b="1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28" name="Connettore 2 27"/>
          <p:cNvCxnSpPr/>
          <p:nvPr/>
        </p:nvCxnSpPr>
        <p:spPr bwMode="auto">
          <a:xfrm flipV="1">
            <a:off x="4530852" y="3043572"/>
            <a:ext cx="0" cy="267102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 bwMode="auto">
          <a:xfrm flipH="1">
            <a:off x="4552782" y="4377051"/>
            <a:ext cx="1296" cy="252811"/>
          </a:xfrm>
          <a:prstGeom prst="straightConnector1">
            <a:avLst/>
          </a:prstGeom>
          <a:ln w="28575">
            <a:solidFill>
              <a:schemeClr val="tx2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18" descr="Analisi sensoriale prodotti lattiero-casea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018973"/>
            <a:ext cx="191873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30541"/>
            <a:ext cx="2044907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 descr="Risultati immagini per frazione azotata metodo kjeldah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056" y="1140003"/>
            <a:ext cx="108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uppo 33"/>
          <p:cNvGrpSpPr/>
          <p:nvPr/>
        </p:nvGrpSpPr>
        <p:grpSpPr>
          <a:xfrm>
            <a:off x="6732240" y="1135040"/>
            <a:ext cx="2160160" cy="1440000"/>
            <a:chOff x="6948344" y="671317"/>
            <a:chExt cx="2160160" cy="1440000"/>
          </a:xfrm>
        </p:grpSpPr>
        <p:pic>
          <p:nvPicPr>
            <p:cNvPr id="35" name="Immagine 3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37" t="13582" r="30474" b="21859"/>
            <a:stretch/>
          </p:blipFill>
          <p:spPr>
            <a:xfrm>
              <a:off x="7668504" y="679943"/>
              <a:ext cx="1440000" cy="14040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6" name="Picture 5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1" r="64249"/>
            <a:stretch/>
          </p:blipFill>
          <p:spPr bwMode="auto">
            <a:xfrm>
              <a:off x="6948344" y="671317"/>
              <a:ext cx="720000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8" name="Picture 2" descr="C:\Users\Utente 1\Desktop\file università internet\tesi specialistica\Foto laboratorio\DSCN5531.JPG"/>
          <p:cNvPicPr>
            <a:picLocks noChangeAspect="1" noChangeArrowheads="1"/>
          </p:cNvPicPr>
          <p:nvPr/>
        </p:nvPicPr>
        <p:blipFill rotWithShape="1">
          <a:blip r:embed="rId7" cstate="print"/>
          <a:srcRect t="33469" r="32454" b="403"/>
          <a:stretch/>
        </p:blipFill>
        <p:spPr bwMode="auto">
          <a:xfrm>
            <a:off x="3635896" y="5018973"/>
            <a:ext cx="1856000" cy="1440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2" descr="C:\Users\PC3\Desktop\Tesisti\Miryam\FOTO IMPORTANTI PER LA TESI\IMG_20181003_104159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 t="29631" r="24166" b="9259"/>
          <a:stretch/>
        </p:blipFill>
        <p:spPr bwMode="auto">
          <a:xfrm>
            <a:off x="3779847" y="3398443"/>
            <a:ext cx="1539681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6" descr="http://www.biotrans.cas.cz/equipment/hplc.water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25" y="5051690"/>
            <a:ext cx="2057143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51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4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/>
          <p:cNvGrpSpPr>
            <a:grpSpLocks noChangeAspect="1"/>
          </p:cNvGrpSpPr>
          <p:nvPr/>
        </p:nvGrpSpPr>
        <p:grpSpPr>
          <a:xfrm>
            <a:off x="648699" y="1988840"/>
            <a:ext cx="7811732" cy="2556782"/>
            <a:chOff x="1052984" y="3637136"/>
            <a:chExt cx="7095257" cy="2322280"/>
          </a:xfrm>
        </p:grpSpPr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2984" y="3637136"/>
              <a:ext cx="7095257" cy="1921884"/>
            </a:xfrm>
            <a:prstGeom prst="rect">
              <a:avLst/>
            </a:prstGeom>
          </p:spPr>
        </p:pic>
        <p:sp>
          <p:nvSpPr>
            <p:cNvPr id="7" name="Rettangolo 6"/>
            <p:cNvSpPr/>
            <p:nvPr/>
          </p:nvSpPr>
          <p:spPr>
            <a:xfrm>
              <a:off x="1052984" y="5623958"/>
              <a:ext cx="4572000" cy="33545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it-IT" dirty="0" smtClean="0"/>
                <a:t>Microscopia </a:t>
              </a:r>
              <a:r>
                <a:rPr lang="it-IT" dirty="0"/>
                <a:t>elettronica a scansione </a:t>
              </a:r>
            </a:p>
          </p:txBody>
        </p:sp>
      </p:grpSp>
      <p:sp>
        <p:nvSpPr>
          <p:cNvPr id="11" name="Rettangolo 10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unipa"/>
          <p:cNvSpPr txBox="1"/>
          <p:nvPr/>
        </p:nvSpPr>
        <p:spPr>
          <a:xfrm>
            <a:off x="0" y="-27384"/>
            <a:ext cx="9144000" cy="657494"/>
          </a:xfrm>
          <a:prstGeom prst="rect">
            <a:avLst/>
          </a:prstGeom>
          <a:noFill/>
        </p:spPr>
        <p:txBody>
          <a:bodyPr wrap="square" lIns="77221" tIns="38611" rIns="77221" bIns="3861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800" b="1" spc="253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Rilevamento </a:t>
            </a:r>
            <a:r>
              <a:rPr lang="it-IT" sz="2800" b="1" spc="253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delle </a:t>
            </a:r>
            <a:r>
              <a:rPr lang="it-IT" sz="2800" b="1" spc="253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selenonanoparticelle</a:t>
            </a:r>
            <a:endParaRPr lang="it-IT" sz="2800" b="1" spc="253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49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122561"/>
            <a:ext cx="7224167" cy="4091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67544" y="1268760"/>
            <a:ext cx="8304287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05000"/>
              </a:lnSpc>
              <a:spcBef>
                <a:spcPct val="5000"/>
              </a:spcBef>
            </a:pPr>
            <a:r>
              <a:rPr lang="it-IT" sz="2400" b="1" i="1" dirty="0" err="1" smtClean="0">
                <a:latin typeface="Calibri" panose="020F0502020204030204" pitchFamily="34" charset="0"/>
              </a:rPr>
              <a:t>Randomly</a:t>
            </a:r>
            <a:r>
              <a:rPr lang="it-IT" sz="2400" b="1" i="1" dirty="0" smtClean="0">
                <a:latin typeface="Calibri" panose="020F0502020204030204" pitchFamily="34" charset="0"/>
              </a:rPr>
              <a:t> </a:t>
            </a:r>
            <a:r>
              <a:rPr lang="it-IT" sz="2400" b="1" i="1" dirty="0" err="1">
                <a:latin typeface="Calibri" panose="020F0502020204030204" pitchFamily="34" charset="0"/>
              </a:rPr>
              <a:t>Amplified</a:t>
            </a:r>
            <a:r>
              <a:rPr lang="it-IT" sz="2400" b="1" i="1" dirty="0">
                <a:latin typeface="Calibri" panose="020F0502020204030204" pitchFamily="34" charset="0"/>
              </a:rPr>
              <a:t> </a:t>
            </a:r>
            <a:r>
              <a:rPr lang="it-IT" sz="2400" b="1" i="1" dirty="0" err="1">
                <a:latin typeface="Calibri" panose="020F0502020204030204" pitchFamily="34" charset="0"/>
              </a:rPr>
              <a:t>Polymorphic</a:t>
            </a:r>
            <a:r>
              <a:rPr lang="it-IT" sz="2400" b="1" i="1" dirty="0">
                <a:latin typeface="Calibri" panose="020F0502020204030204" pitchFamily="34" charset="0"/>
              </a:rPr>
              <a:t> DNA (RAPD)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unipa"/>
          <p:cNvSpPr txBox="1"/>
          <p:nvPr/>
        </p:nvSpPr>
        <p:spPr>
          <a:xfrm>
            <a:off x="0" y="-27384"/>
            <a:ext cx="9144000" cy="657494"/>
          </a:xfrm>
          <a:prstGeom prst="rect">
            <a:avLst/>
          </a:prstGeom>
          <a:noFill/>
        </p:spPr>
        <p:txBody>
          <a:bodyPr wrap="square" lIns="77221" tIns="38611" rIns="77221" bIns="3861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800" b="1" spc="253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Tipizzazione genotipica</a:t>
            </a:r>
          </a:p>
        </p:txBody>
      </p:sp>
    </p:spTree>
    <p:extLst>
      <p:ext uri="{BB962C8B-B14F-4D97-AF65-F5344CB8AC3E}">
        <p14:creationId xmlns:p14="http://schemas.microsoft.com/office/powerpoint/2010/main" val="323829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365042" cy="54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unipa"/>
          <p:cNvSpPr txBox="1"/>
          <p:nvPr/>
        </p:nvSpPr>
        <p:spPr>
          <a:xfrm>
            <a:off x="0" y="-27384"/>
            <a:ext cx="9144000" cy="657494"/>
          </a:xfrm>
          <a:prstGeom prst="rect">
            <a:avLst/>
          </a:prstGeom>
          <a:noFill/>
        </p:spPr>
        <p:txBody>
          <a:bodyPr wrap="square" lIns="77221" tIns="38611" rIns="77221" bIns="3861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800" b="1" spc="253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Composizione </a:t>
            </a:r>
            <a:r>
              <a:rPr lang="it-IT" sz="2800" b="1" spc="253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del </a:t>
            </a:r>
            <a:r>
              <a:rPr lang="it-IT" sz="2800" b="1" spc="253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microbiota</a:t>
            </a:r>
            <a:r>
              <a:rPr lang="it-IT" sz="2800" b="1" spc="253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delle bevande</a:t>
            </a:r>
          </a:p>
        </p:txBody>
      </p:sp>
    </p:spTree>
    <p:extLst>
      <p:ext uri="{BB962C8B-B14F-4D97-AF65-F5344CB8AC3E}">
        <p14:creationId xmlns:p14="http://schemas.microsoft.com/office/powerpoint/2010/main" val="82156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1700808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it-IT" dirty="0"/>
              <a:t>P</a:t>
            </a:r>
            <a:r>
              <a:rPr lang="it-IT" dirty="0" smtClean="0"/>
              <a:t>roduzione </a:t>
            </a:r>
            <a:r>
              <a:rPr lang="it-IT" dirty="0"/>
              <a:t>di succhi di frutta tropicali e mediterranei fermentati </a:t>
            </a:r>
            <a:r>
              <a:rPr lang="it-IT" dirty="0" err="1"/>
              <a:t>bio</a:t>
            </a:r>
            <a:r>
              <a:rPr lang="it-IT" dirty="0"/>
              <a:t>-arricchiti in </a:t>
            </a:r>
            <a:r>
              <a:rPr lang="it-IT" dirty="0" err="1"/>
              <a:t>selenoproteine</a:t>
            </a:r>
            <a:r>
              <a:rPr lang="it-IT" dirty="0"/>
              <a:t> con l’impiego di </a:t>
            </a:r>
            <a:r>
              <a:rPr lang="it-IT" dirty="0" smtClean="0"/>
              <a:t>BL;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it-IT" dirty="0" smtClean="0"/>
              <a:t>approfondire </a:t>
            </a:r>
            <a:r>
              <a:rPr lang="it-IT" dirty="0"/>
              <a:t>la conoscenza sui meccanismi di generazione di </a:t>
            </a:r>
            <a:r>
              <a:rPr lang="it-IT" dirty="0" err="1"/>
              <a:t>selenoproteine</a:t>
            </a:r>
            <a:r>
              <a:rPr lang="it-IT" dirty="0"/>
              <a:t> nei </a:t>
            </a:r>
            <a:r>
              <a:rPr lang="it-IT" dirty="0" smtClean="0"/>
              <a:t>BL;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it-IT" dirty="0" smtClean="0"/>
              <a:t>acquisire </a:t>
            </a:r>
            <a:r>
              <a:rPr lang="it-IT" dirty="0"/>
              <a:t>informazioni sul comportamento dei BL produttori di </a:t>
            </a:r>
            <a:r>
              <a:rPr lang="it-IT" dirty="0" err="1"/>
              <a:t>selenoproteine</a:t>
            </a:r>
            <a:r>
              <a:rPr lang="it-IT" dirty="0"/>
              <a:t> in diversi succhi di frutta e sulla loro interazione con le popolazioni </a:t>
            </a:r>
            <a:r>
              <a:rPr lang="it-IT" dirty="0" smtClean="0"/>
              <a:t>indigene</a:t>
            </a:r>
            <a:r>
              <a:rPr lang="it-IT" dirty="0"/>
              <a:t>;</a:t>
            </a:r>
            <a:endParaRPr lang="it-IT" dirty="0" smtClean="0"/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it-IT" dirty="0" smtClean="0"/>
              <a:t>determinare </a:t>
            </a:r>
            <a:r>
              <a:rPr lang="it-IT" dirty="0"/>
              <a:t>l’ingresso sul </a:t>
            </a:r>
            <a:r>
              <a:rPr lang="it-IT" dirty="0" smtClean="0"/>
              <a:t>mercato di </a:t>
            </a:r>
            <a:r>
              <a:rPr lang="it-IT" dirty="0"/>
              <a:t>nuovi </a:t>
            </a:r>
            <a:r>
              <a:rPr lang="it-IT" dirty="0" smtClean="0"/>
              <a:t>prodotti nutraceutici e funzionali.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unipa"/>
          <p:cNvSpPr txBox="1"/>
          <p:nvPr/>
        </p:nvSpPr>
        <p:spPr>
          <a:xfrm>
            <a:off x="0" y="-27384"/>
            <a:ext cx="9144000" cy="657494"/>
          </a:xfrm>
          <a:prstGeom prst="rect">
            <a:avLst/>
          </a:prstGeom>
          <a:noFill/>
        </p:spPr>
        <p:txBody>
          <a:bodyPr wrap="square" lIns="77221" tIns="38611" rIns="77221" bIns="3861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800" b="1" spc="253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Risultati </a:t>
            </a:r>
            <a:r>
              <a:rPr lang="it-IT" sz="2800" b="1" spc="253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attesi </a:t>
            </a:r>
          </a:p>
        </p:txBody>
      </p:sp>
    </p:spTree>
    <p:extLst>
      <p:ext uri="{BB962C8B-B14F-4D97-AF65-F5344CB8AC3E}">
        <p14:creationId xmlns:p14="http://schemas.microsoft.com/office/powerpoint/2010/main" val="105925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959817"/>
            <a:ext cx="914400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>
              <a:lnSpc>
                <a:spcPct val="150000"/>
              </a:lnSpc>
              <a:spcBef>
                <a:spcPts val="790"/>
              </a:spcBef>
            </a:pPr>
            <a:r>
              <a:rPr lang="it-IT" sz="2800" spc="-22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Alimenti </a:t>
            </a:r>
            <a:r>
              <a:rPr lang="it-IT" sz="2800" spc="-190" dirty="0">
                <a:latin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it-IT" sz="2800" spc="-280" dirty="0">
                <a:latin typeface="Calibri" panose="020F0502020204030204" pitchFamily="34" charset="0"/>
                <a:cs typeface="Times New Roman" panose="02020603050405020304" pitchFamily="18" charset="0"/>
              </a:rPr>
              <a:t>grado </a:t>
            </a:r>
            <a:r>
              <a:rPr lang="it-IT" sz="2800" spc="-195" dirty="0">
                <a:latin typeface="Calibri" panose="020F0502020204030204" pitchFamily="34" charset="0"/>
                <a:cs typeface="Times New Roman" panose="02020603050405020304" pitchFamily="18" charset="0"/>
              </a:rPr>
              <a:t>di </a:t>
            </a:r>
            <a:r>
              <a:rPr lang="it-IT" sz="2800" spc="-190" dirty="0">
                <a:latin typeface="Calibri" panose="020F0502020204030204" pitchFamily="34" charset="0"/>
                <a:cs typeface="Times New Roman" panose="02020603050405020304" pitchFamily="18" charset="0"/>
              </a:rPr>
              <a:t>influire </a:t>
            </a:r>
            <a:r>
              <a:rPr lang="it-IT" sz="2800" u="heavy" spc="-254" dirty="0"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cs typeface="Times New Roman" panose="02020603050405020304" pitchFamily="18" charset="0"/>
              </a:rPr>
              <a:t>positivamente</a:t>
            </a:r>
            <a:r>
              <a:rPr lang="it-IT" sz="2800" spc="-254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spc="-290" dirty="0">
                <a:latin typeface="Calibri" panose="020F0502020204030204" pitchFamily="34" charset="0"/>
                <a:cs typeface="Times New Roman" panose="02020603050405020304" pitchFamily="18" charset="0"/>
              </a:rPr>
              <a:t>su </a:t>
            </a:r>
            <a:r>
              <a:rPr lang="it-IT" sz="2800" spc="-285" dirty="0">
                <a:latin typeface="Calibri" panose="020F0502020204030204" pitchFamily="34" charset="0"/>
                <a:cs typeface="Times New Roman" panose="02020603050405020304" pitchFamily="18" charset="0"/>
              </a:rPr>
              <a:t>una </a:t>
            </a:r>
            <a:r>
              <a:rPr lang="it-IT" sz="2800" spc="-204" dirty="0">
                <a:latin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it-IT" sz="2800" spc="-220" dirty="0">
                <a:latin typeface="Calibri" panose="020F0502020204030204" pitchFamily="34" charset="0"/>
                <a:cs typeface="Times New Roman" panose="02020603050405020304" pitchFamily="18" charset="0"/>
              </a:rPr>
              <a:t>più </a:t>
            </a:r>
            <a:r>
              <a:rPr lang="it-IT" sz="2800" spc="-21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funzioni f</a:t>
            </a:r>
            <a:r>
              <a:rPr lang="it-IT" sz="2800" spc="-215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isiologiche</a:t>
            </a:r>
            <a:r>
              <a:rPr lang="it-IT" sz="2800" spc="-215" dirty="0"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it-IT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698500" indent="-228600">
              <a:lnSpc>
                <a:spcPct val="150000"/>
              </a:lnSpc>
              <a:spcBef>
                <a:spcPts val="409"/>
              </a:spcBef>
              <a:buFont typeface="Arial"/>
              <a:buChar char="•"/>
              <a:tabLst>
                <a:tab pos="698500" algn="l"/>
              </a:tabLst>
            </a:pPr>
            <a:r>
              <a:rPr lang="it-IT" sz="2800" b="1" spc="-175" dirty="0">
                <a:latin typeface="Calibri" panose="020F0502020204030204" pitchFamily="34" charset="0"/>
                <a:cs typeface="Times New Roman" panose="02020603050405020304" pitchFamily="18" charset="0"/>
              </a:rPr>
              <a:t>Preservare o </a:t>
            </a:r>
            <a:r>
              <a:rPr lang="it-IT" sz="2800" b="1" spc="-150" dirty="0">
                <a:latin typeface="Calibri" panose="020F0502020204030204" pitchFamily="34" charset="0"/>
                <a:cs typeface="Times New Roman" panose="02020603050405020304" pitchFamily="18" charset="0"/>
              </a:rPr>
              <a:t>migliorare </a:t>
            </a:r>
            <a:r>
              <a:rPr lang="it-IT" sz="2800" b="1" spc="-130" dirty="0">
                <a:latin typeface="Calibri" panose="020F0502020204030204" pitchFamily="34" charset="0"/>
                <a:cs typeface="Times New Roman" panose="02020603050405020304" pitchFamily="18" charset="0"/>
              </a:rPr>
              <a:t>lo </a:t>
            </a:r>
            <a:r>
              <a:rPr lang="it-IT" sz="2800" b="1" spc="-150" dirty="0">
                <a:latin typeface="Calibri" panose="020F0502020204030204" pitchFamily="34" charset="0"/>
                <a:cs typeface="Times New Roman" panose="02020603050405020304" pitchFamily="18" charset="0"/>
              </a:rPr>
              <a:t>stato </a:t>
            </a:r>
            <a:r>
              <a:rPr lang="it-IT" sz="2800" b="1" spc="-130" dirty="0">
                <a:latin typeface="Calibri" panose="020F0502020204030204" pitchFamily="34" charset="0"/>
                <a:cs typeface="Times New Roman" panose="02020603050405020304" pitchFamily="18" charset="0"/>
              </a:rPr>
              <a:t>di </a:t>
            </a:r>
            <a:r>
              <a:rPr lang="it-IT" sz="2800" b="1" spc="-155" dirty="0">
                <a:latin typeface="Calibri" panose="020F0502020204030204" pitchFamily="34" charset="0"/>
                <a:cs typeface="Times New Roman" panose="02020603050405020304" pitchFamily="18" charset="0"/>
              </a:rPr>
              <a:t>salute </a:t>
            </a:r>
            <a:r>
              <a:rPr lang="it-IT" sz="2800" b="1" spc="-130" dirty="0">
                <a:latin typeface="Calibri" panose="020F0502020204030204" pitchFamily="34" charset="0"/>
                <a:cs typeface="Times New Roman" panose="02020603050405020304" pitchFamily="18" charset="0"/>
              </a:rPr>
              <a:t>e di</a:t>
            </a:r>
            <a:r>
              <a:rPr lang="it-IT" sz="280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spc="-195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benessere;</a:t>
            </a:r>
            <a:endParaRPr lang="it-IT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698500" indent="-228600">
              <a:lnSpc>
                <a:spcPct val="150000"/>
              </a:lnSpc>
              <a:spcBef>
                <a:spcPts val="409"/>
              </a:spcBef>
              <a:buFont typeface="Arial"/>
              <a:buChar char="•"/>
              <a:tabLst>
                <a:tab pos="698500" algn="l"/>
              </a:tabLst>
            </a:pPr>
            <a:r>
              <a:rPr lang="it-IT" sz="2800" b="1" spc="-165" dirty="0">
                <a:latin typeface="Calibri" panose="020F0502020204030204" pitchFamily="34" charset="0"/>
                <a:cs typeface="Times New Roman" panose="02020603050405020304" pitchFamily="18" charset="0"/>
              </a:rPr>
              <a:t>Ridurre </a:t>
            </a:r>
            <a:r>
              <a:rPr lang="it-IT" sz="2800" b="1" spc="-80" dirty="0">
                <a:latin typeface="Calibri" panose="020F0502020204030204" pitchFamily="34" charset="0"/>
                <a:cs typeface="Times New Roman" panose="02020603050405020304" pitchFamily="18" charset="0"/>
              </a:rPr>
              <a:t>il </a:t>
            </a:r>
            <a:r>
              <a:rPr lang="it-IT" sz="2800" b="1" spc="-190" dirty="0">
                <a:latin typeface="Calibri" panose="020F0502020204030204" pitchFamily="34" charset="0"/>
                <a:cs typeface="Times New Roman" panose="02020603050405020304" pitchFamily="18" charset="0"/>
              </a:rPr>
              <a:t>rischio </a:t>
            </a:r>
            <a:r>
              <a:rPr lang="it-IT" sz="2800" b="1" spc="-130" dirty="0">
                <a:latin typeface="Calibri" panose="020F0502020204030204" pitchFamily="34" charset="0"/>
                <a:cs typeface="Times New Roman" panose="02020603050405020304" pitchFamily="18" charset="0"/>
              </a:rPr>
              <a:t>di </a:t>
            </a:r>
            <a:r>
              <a:rPr lang="it-IT" sz="2800" b="1" spc="-204" dirty="0">
                <a:latin typeface="Calibri" panose="020F0502020204030204" pitchFamily="34" charset="0"/>
                <a:cs typeface="Times New Roman" panose="02020603050405020304" pitchFamily="18" charset="0"/>
              </a:rPr>
              <a:t>insorgenza </a:t>
            </a:r>
            <a:r>
              <a:rPr lang="it-IT" sz="2800" b="1" spc="-130" dirty="0">
                <a:latin typeface="Calibri" panose="020F0502020204030204" pitchFamily="34" charset="0"/>
                <a:cs typeface="Times New Roman" panose="02020603050405020304" pitchFamily="18" charset="0"/>
              </a:rPr>
              <a:t>di</a:t>
            </a:r>
            <a:r>
              <a:rPr lang="it-IT" sz="2800" b="1" spc="-4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spc="-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malattie;</a:t>
            </a:r>
            <a:endParaRPr lang="it-IT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698500" indent="-228600">
              <a:lnSpc>
                <a:spcPct val="150000"/>
              </a:lnSpc>
              <a:spcBef>
                <a:spcPts val="420"/>
              </a:spcBef>
              <a:buFont typeface="Arial"/>
              <a:buChar char="•"/>
              <a:tabLst>
                <a:tab pos="698500" algn="l"/>
              </a:tabLst>
            </a:pPr>
            <a:r>
              <a:rPr lang="it-IT" sz="2800" b="1" spc="-190" dirty="0">
                <a:latin typeface="Calibri" panose="020F0502020204030204" pitchFamily="34" charset="0"/>
                <a:cs typeface="Times New Roman" panose="02020603050405020304" pitchFamily="18" charset="0"/>
              </a:rPr>
              <a:t>Avere </a:t>
            </a:r>
            <a:r>
              <a:rPr lang="it-IT" sz="2800" b="1" spc="-180" dirty="0">
                <a:latin typeface="Calibri" panose="020F0502020204030204" pitchFamily="34" charset="0"/>
                <a:cs typeface="Times New Roman" panose="02020603050405020304" pitchFamily="18" charset="0"/>
              </a:rPr>
              <a:t>un </a:t>
            </a:r>
            <a:r>
              <a:rPr lang="it-IT" sz="2800" b="1" spc="-85" dirty="0">
                <a:latin typeface="Calibri" panose="020F0502020204030204" pitchFamily="34" charset="0"/>
                <a:cs typeface="Times New Roman" panose="02020603050405020304" pitchFamily="18" charset="0"/>
              </a:rPr>
              <a:t>effetto </a:t>
            </a:r>
            <a:r>
              <a:rPr lang="it-IT" sz="2800" b="1" spc="-160" dirty="0">
                <a:latin typeface="Calibri" panose="020F0502020204030204" pitchFamily="34" charset="0"/>
                <a:cs typeface="Times New Roman" panose="02020603050405020304" pitchFamily="18" charset="0"/>
              </a:rPr>
              <a:t>positivo </a:t>
            </a:r>
            <a:r>
              <a:rPr lang="it-IT" sz="2800" b="1" spc="-175" dirty="0">
                <a:latin typeface="Calibri" panose="020F0502020204030204" pitchFamily="34" charset="0"/>
                <a:cs typeface="Times New Roman" panose="02020603050405020304" pitchFamily="18" charset="0"/>
              </a:rPr>
              <a:t>sulla </a:t>
            </a:r>
            <a:r>
              <a:rPr lang="it-IT" sz="2800" b="1" spc="-155" dirty="0">
                <a:latin typeface="Calibri" panose="020F0502020204030204" pitchFamily="34" charset="0"/>
                <a:cs typeface="Times New Roman" panose="02020603050405020304" pitchFamily="18" charset="0"/>
              </a:rPr>
              <a:t>longevità </a:t>
            </a:r>
            <a:r>
              <a:rPr lang="it-IT" sz="2800" b="1" spc="-130" dirty="0">
                <a:latin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it-IT" sz="2800" b="1" spc="-120" dirty="0">
                <a:latin typeface="Calibri" panose="020F0502020204030204" pitchFamily="34" charset="0"/>
                <a:cs typeface="Times New Roman" panose="02020603050405020304" pitchFamily="18" charset="0"/>
              </a:rPr>
              <a:t>qualità </a:t>
            </a:r>
            <a:r>
              <a:rPr lang="it-IT" sz="2800" b="1" spc="-125" dirty="0">
                <a:latin typeface="Calibri" panose="020F0502020204030204" pitchFamily="34" charset="0"/>
                <a:cs typeface="Times New Roman" panose="02020603050405020304" pitchFamily="18" charset="0"/>
              </a:rPr>
              <a:t>della</a:t>
            </a:r>
            <a:r>
              <a:rPr lang="it-IT" sz="2800" b="1" spc="5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spc="-11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vita.</a:t>
            </a:r>
            <a:endParaRPr lang="it-IT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object 14"/>
          <p:cNvSpPr>
            <a:spLocks noChangeAspect="1"/>
          </p:cNvSpPr>
          <p:nvPr/>
        </p:nvSpPr>
        <p:spPr>
          <a:xfrm>
            <a:off x="6372200" y="4313076"/>
            <a:ext cx="2119537" cy="198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50" name="Picture 2" descr="Risultati immagini per alimenti funzional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27" y="4329320"/>
            <a:ext cx="2634745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tangolo 1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unipa"/>
          <p:cNvSpPr txBox="1"/>
          <p:nvPr/>
        </p:nvSpPr>
        <p:spPr>
          <a:xfrm>
            <a:off x="0" y="-36806"/>
            <a:ext cx="9144000" cy="657494"/>
          </a:xfrm>
          <a:prstGeom prst="rect">
            <a:avLst/>
          </a:prstGeom>
          <a:noFill/>
        </p:spPr>
        <p:txBody>
          <a:bodyPr wrap="square" lIns="77221" tIns="38611" rIns="77221" bIns="3861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800" b="1" spc="253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Alimenti funzionali</a:t>
            </a:r>
            <a:endParaRPr lang="it-IT" sz="2800" b="1" spc="253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21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unipa"/>
          <p:cNvSpPr txBox="1"/>
          <p:nvPr/>
        </p:nvSpPr>
        <p:spPr>
          <a:xfrm>
            <a:off x="0" y="-27384"/>
            <a:ext cx="9144000" cy="657494"/>
          </a:xfrm>
          <a:prstGeom prst="rect">
            <a:avLst/>
          </a:prstGeom>
          <a:noFill/>
        </p:spPr>
        <p:txBody>
          <a:bodyPr wrap="square" lIns="77221" tIns="38611" rIns="77221" bIns="3861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800" b="1" spc="253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L’alimentazione nella prevenzione delle </a:t>
            </a:r>
            <a:r>
              <a:rPr lang="it-IT" sz="2800" b="1" spc="253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malattie </a:t>
            </a:r>
          </a:p>
        </p:txBody>
      </p:sp>
      <p:grpSp>
        <p:nvGrpSpPr>
          <p:cNvPr id="3" name="Gruppo 2"/>
          <p:cNvGrpSpPr>
            <a:grpSpLocks noChangeAspect="1"/>
          </p:cNvGrpSpPr>
          <p:nvPr/>
        </p:nvGrpSpPr>
        <p:grpSpPr>
          <a:xfrm>
            <a:off x="177088" y="1484991"/>
            <a:ext cx="8784977" cy="4248265"/>
            <a:chOff x="313793" y="987535"/>
            <a:chExt cx="9648724" cy="4665957"/>
          </a:xfrm>
        </p:grpSpPr>
        <p:sp>
          <p:nvSpPr>
            <p:cNvPr id="10" name="object 9"/>
            <p:cNvSpPr>
              <a:spLocks noChangeAspect="1"/>
            </p:cNvSpPr>
            <p:nvPr/>
          </p:nvSpPr>
          <p:spPr>
            <a:xfrm>
              <a:off x="313793" y="987535"/>
              <a:ext cx="3442954" cy="423072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1" name="object 10"/>
            <p:cNvSpPr txBox="1"/>
            <p:nvPr/>
          </p:nvSpPr>
          <p:spPr>
            <a:xfrm>
              <a:off x="3635486" y="1620238"/>
              <a:ext cx="6327031" cy="1395109"/>
            </a:xfrm>
            <a:prstGeom prst="rect">
              <a:avLst/>
            </a:prstGeom>
          </p:spPr>
          <p:txBody>
            <a:bodyPr vert="horz" wrap="square" lIns="0" tIns="84455" rIns="0" bIns="0" rtlCol="0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665"/>
                </a:spcBef>
              </a:pPr>
              <a:r>
                <a:rPr sz="3600" b="1" i="1" spc="-250" dirty="0">
                  <a:cs typeface="Arial"/>
                </a:rPr>
                <a:t>“Fa’ </a:t>
              </a:r>
              <a:r>
                <a:rPr sz="3600" b="1" i="1" spc="-355" dirty="0">
                  <a:cs typeface="Arial"/>
                </a:rPr>
                <a:t>che </a:t>
              </a:r>
              <a:r>
                <a:rPr sz="3600" b="1" i="1" spc="-120" dirty="0">
                  <a:cs typeface="Arial"/>
                </a:rPr>
                <a:t>il </a:t>
              </a:r>
              <a:r>
                <a:rPr sz="3600" b="1" i="1" spc="-310" dirty="0">
                  <a:cs typeface="Arial"/>
                </a:rPr>
                <a:t>cibo </a:t>
              </a:r>
              <a:r>
                <a:rPr sz="3600" b="1" i="1" spc="-275" dirty="0">
                  <a:cs typeface="Arial"/>
                </a:rPr>
                <a:t>sia </a:t>
              </a:r>
              <a:r>
                <a:rPr sz="3600" b="1" i="1" spc="-110" dirty="0">
                  <a:cs typeface="Arial"/>
                </a:rPr>
                <a:t>la </a:t>
              </a:r>
              <a:r>
                <a:rPr sz="3600" b="1" i="1" spc="-120" dirty="0">
                  <a:cs typeface="Arial"/>
                </a:rPr>
                <a:t>tua</a:t>
              </a:r>
              <a:r>
                <a:rPr sz="3600" b="1" i="1" spc="75" dirty="0">
                  <a:cs typeface="Arial"/>
                </a:rPr>
                <a:t> </a:t>
              </a:r>
              <a:r>
                <a:rPr sz="3600" b="1" i="1" spc="-254" dirty="0">
                  <a:cs typeface="Arial"/>
                </a:rPr>
                <a:t>medicina</a:t>
              </a:r>
              <a:endParaRPr sz="3600" dirty="0">
                <a:cs typeface="Arial"/>
              </a:endParaRPr>
            </a:p>
            <a:p>
              <a:pPr algn="ctr">
                <a:lnSpc>
                  <a:spcPct val="100000"/>
                </a:lnSpc>
                <a:spcBef>
                  <a:spcPts val="560"/>
                </a:spcBef>
              </a:pPr>
              <a:r>
                <a:rPr sz="3600" b="1" i="1" spc="-235" dirty="0">
                  <a:cs typeface="Arial"/>
                </a:rPr>
                <a:t>e </a:t>
              </a:r>
              <a:r>
                <a:rPr sz="3600" b="1" i="1" spc="-355" dirty="0">
                  <a:cs typeface="Arial"/>
                </a:rPr>
                <a:t>che </a:t>
              </a:r>
              <a:r>
                <a:rPr sz="3600" b="1" i="1" spc="-110" dirty="0">
                  <a:cs typeface="Arial"/>
                </a:rPr>
                <a:t>la </a:t>
              </a:r>
              <a:r>
                <a:rPr sz="3600" b="1" i="1" spc="-254" dirty="0">
                  <a:cs typeface="Arial"/>
                </a:rPr>
                <a:t>medicina </a:t>
              </a:r>
              <a:r>
                <a:rPr sz="3600" b="1" i="1" spc="-275" dirty="0">
                  <a:cs typeface="Arial"/>
                </a:rPr>
                <a:t>sia </a:t>
              </a:r>
              <a:r>
                <a:rPr sz="3600" b="1" i="1" spc="-120" dirty="0">
                  <a:cs typeface="Arial"/>
                </a:rPr>
                <a:t>il </a:t>
              </a:r>
              <a:r>
                <a:rPr sz="3600" b="1" i="1" spc="-185" dirty="0">
                  <a:cs typeface="Arial"/>
                </a:rPr>
                <a:t>tuo</a:t>
              </a:r>
              <a:r>
                <a:rPr sz="3600" b="1" i="1" spc="20" dirty="0">
                  <a:cs typeface="Arial"/>
                </a:rPr>
                <a:t> </a:t>
              </a:r>
              <a:r>
                <a:rPr sz="3600" b="1" i="1" spc="-300" dirty="0">
                  <a:cs typeface="Arial"/>
                </a:rPr>
                <a:t>cibo.”</a:t>
              </a:r>
              <a:endParaRPr sz="3600" dirty="0">
                <a:cs typeface="Arial"/>
              </a:endParaRPr>
            </a:p>
          </p:txBody>
        </p:sp>
        <p:pic>
          <p:nvPicPr>
            <p:cNvPr id="2" name="Picture 2" descr="Risultati immagini per cib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3322" y="3597435"/>
              <a:ext cx="3651963" cy="2056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0906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unipa"/>
          <p:cNvSpPr txBox="1"/>
          <p:nvPr/>
        </p:nvSpPr>
        <p:spPr>
          <a:xfrm>
            <a:off x="0" y="-27384"/>
            <a:ext cx="9144000" cy="657494"/>
          </a:xfrm>
          <a:prstGeom prst="rect">
            <a:avLst/>
          </a:prstGeom>
          <a:noFill/>
        </p:spPr>
        <p:txBody>
          <a:bodyPr wrap="square" lIns="77221" tIns="38611" rIns="77221" bIns="3861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800" b="1" spc="253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Alimenti </a:t>
            </a:r>
            <a:r>
              <a:rPr lang="it-IT" sz="2800" b="1" spc="253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funzionali naturali</a:t>
            </a:r>
            <a:endParaRPr lang="it-IT" sz="2800" b="1" spc="253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107504" y="1196752"/>
            <a:ext cx="9036496" cy="5434190"/>
            <a:chOff x="107504" y="1052960"/>
            <a:chExt cx="9036496" cy="5434190"/>
          </a:xfrm>
        </p:grpSpPr>
        <p:sp>
          <p:nvSpPr>
            <p:cNvPr id="7" name="object 8"/>
            <p:cNvSpPr>
              <a:spLocks noChangeAspect="1"/>
            </p:cNvSpPr>
            <p:nvPr/>
          </p:nvSpPr>
          <p:spPr>
            <a:xfrm>
              <a:off x="5796136" y="1052960"/>
              <a:ext cx="3095817" cy="2016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4" name="Gruppo 13"/>
            <p:cNvGrpSpPr/>
            <p:nvPr/>
          </p:nvGrpSpPr>
          <p:grpSpPr>
            <a:xfrm>
              <a:off x="107504" y="1268760"/>
              <a:ext cx="9036496" cy="5218390"/>
              <a:chOff x="107504" y="1090930"/>
              <a:chExt cx="9036496" cy="5218390"/>
            </a:xfrm>
          </p:grpSpPr>
          <p:sp>
            <p:nvSpPr>
              <p:cNvPr id="10" name="object 11"/>
              <p:cNvSpPr txBox="1"/>
              <p:nvPr/>
            </p:nvSpPr>
            <p:spPr>
              <a:xfrm>
                <a:off x="234492" y="1090930"/>
                <a:ext cx="8909508" cy="4448013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>
                  <a:lnSpc>
                    <a:spcPts val="3000"/>
                  </a:lnSpc>
                  <a:spcBef>
                    <a:spcPts val="1989"/>
                  </a:spcBef>
                </a:pPr>
                <a:r>
                  <a:rPr sz="2200" b="1" spc="-204" dirty="0" smtClean="0">
                    <a:cs typeface="Arial"/>
                  </a:rPr>
                  <a:t>Yogurt</a:t>
                </a:r>
                <a:r>
                  <a:rPr sz="2200" b="1" spc="-204" dirty="0">
                    <a:cs typeface="Arial"/>
                  </a:rPr>
                  <a:t>: </a:t>
                </a:r>
                <a:r>
                  <a:rPr sz="2200" spc="-190" dirty="0">
                    <a:cs typeface="DejaVu Sans"/>
                  </a:rPr>
                  <a:t>vit. </a:t>
                </a:r>
                <a:r>
                  <a:rPr sz="2200" spc="-225" dirty="0">
                    <a:cs typeface="DejaVu Sans"/>
                  </a:rPr>
                  <a:t>del </a:t>
                </a:r>
                <a:r>
                  <a:rPr sz="2200" spc="-260" dirty="0">
                    <a:cs typeface="DejaVu Sans"/>
                  </a:rPr>
                  <a:t>gruppo </a:t>
                </a:r>
                <a:r>
                  <a:rPr sz="2200" spc="-275" dirty="0">
                    <a:cs typeface="DejaVu Sans"/>
                  </a:rPr>
                  <a:t>B, </a:t>
                </a:r>
                <a:r>
                  <a:rPr sz="2200" spc="-229" dirty="0">
                    <a:cs typeface="DejaVu Sans"/>
                  </a:rPr>
                  <a:t>calcio, </a:t>
                </a:r>
                <a:r>
                  <a:rPr sz="2200" spc="-190" dirty="0">
                    <a:cs typeface="DejaVu Sans"/>
                  </a:rPr>
                  <a:t>vit. </a:t>
                </a:r>
                <a:r>
                  <a:rPr sz="2200" spc="-300" dirty="0">
                    <a:cs typeface="DejaVu Sans"/>
                  </a:rPr>
                  <a:t>PP,</a:t>
                </a:r>
                <a:r>
                  <a:rPr sz="2200" spc="-155" dirty="0">
                    <a:cs typeface="DejaVu Sans"/>
                  </a:rPr>
                  <a:t> </a:t>
                </a:r>
                <a:r>
                  <a:rPr sz="2200" spc="-195" dirty="0">
                    <a:cs typeface="DejaVu Sans"/>
                  </a:rPr>
                  <a:t>probiotici</a:t>
                </a:r>
                <a:endParaRPr sz="2200" dirty="0">
                  <a:cs typeface="DejaVu Sans"/>
                </a:endParaRPr>
              </a:p>
              <a:p>
                <a:pPr marL="12700">
                  <a:lnSpc>
                    <a:spcPts val="3000"/>
                  </a:lnSpc>
                </a:pPr>
                <a:r>
                  <a:rPr sz="2200" b="1" spc="-130" dirty="0">
                    <a:cs typeface="Arial"/>
                  </a:rPr>
                  <a:t>Frutta </a:t>
                </a:r>
                <a:r>
                  <a:rPr sz="2200" b="1" spc="-185" dirty="0">
                    <a:cs typeface="Arial"/>
                  </a:rPr>
                  <a:t>fresca: </a:t>
                </a:r>
                <a:r>
                  <a:rPr sz="2200" spc="-220" dirty="0">
                    <a:cs typeface="DejaVu Sans"/>
                  </a:rPr>
                  <a:t>carboidrati, </a:t>
                </a:r>
                <a:r>
                  <a:rPr sz="2200" spc="-225" dirty="0">
                    <a:cs typeface="DejaVu Sans"/>
                  </a:rPr>
                  <a:t>minerali, </a:t>
                </a:r>
                <a:r>
                  <a:rPr sz="2200" spc="-190" dirty="0">
                    <a:cs typeface="DejaVu Sans"/>
                  </a:rPr>
                  <a:t>fibre, vit. </a:t>
                </a:r>
                <a:r>
                  <a:rPr lang="it-IT" sz="2200" spc="-190" dirty="0" smtClean="0">
                    <a:cs typeface="DejaVu Sans"/>
                  </a:rPr>
                  <a:t> </a:t>
                </a:r>
                <a:r>
                  <a:rPr sz="2200" spc="-210" dirty="0" smtClean="0">
                    <a:cs typeface="DejaVu Sans"/>
                  </a:rPr>
                  <a:t>A</a:t>
                </a:r>
                <a:r>
                  <a:rPr sz="2200" spc="-210" dirty="0">
                    <a:cs typeface="DejaVu Sans"/>
                  </a:rPr>
                  <a:t>, </a:t>
                </a:r>
                <a:r>
                  <a:rPr lang="it-IT" sz="2200" spc="-210" dirty="0" smtClean="0">
                    <a:cs typeface="DejaVu Sans"/>
                  </a:rPr>
                  <a:t> </a:t>
                </a:r>
                <a:r>
                  <a:rPr sz="2200" spc="-290" dirty="0" smtClean="0">
                    <a:cs typeface="DejaVu Sans"/>
                  </a:rPr>
                  <a:t>C</a:t>
                </a:r>
                <a:r>
                  <a:rPr sz="2200" spc="-290" dirty="0">
                    <a:cs typeface="DejaVu Sans"/>
                  </a:rPr>
                  <a:t>, </a:t>
                </a:r>
                <a:r>
                  <a:rPr lang="it-IT" sz="2200" spc="-290" dirty="0" smtClean="0">
                    <a:cs typeface="DejaVu Sans"/>
                  </a:rPr>
                  <a:t> </a:t>
                </a:r>
                <a:r>
                  <a:rPr sz="2200" spc="-254" dirty="0" err="1" smtClean="0">
                    <a:cs typeface="DejaVu Sans"/>
                  </a:rPr>
                  <a:t>gruppo</a:t>
                </a:r>
                <a:r>
                  <a:rPr sz="2200" spc="-225" dirty="0" smtClean="0">
                    <a:cs typeface="DejaVu Sans"/>
                  </a:rPr>
                  <a:t> </a:t>
                </a:r>
                <a:r>
                  <a:rPr sz="2200" spc="-340" dirty="0">
                    <a:cs typeface="DejaVu Sans"/>
                  </a:rPr>
                  <a:t>B</a:t>
                </a:r>
                <a:endParaRPr sz="2200" dirty="0">
                  <a:cs typeface="DejaVu Sans"/>
                </a:endParaRPr>
              </a:p>
              <a:p>
                <a:pPr marL="12700">
                  <a:lnSpc>
                    <a:spcPts val="3000"/>
                  </a:lnSpc>
                  <a:spcBef>
                    <a:spcPts val="5"/>
                  </a:spcBef>
                </a:pPr>
                <a:r>
                  <a:rPr sz="2200" b="1" spc="-130" dirty="0">
                    <a:cs typeface="Arial"/>
                  </a:rPr>
                  <a:t>Frutta </a:t>
                </a:r>
                <a:r>
                  <a:rPr sz="2200" b="1" spc="-245" dirty="0">
                    <a:cs typeface="Arial"/>
                  </a:rPr>
                  <a:t>secca: </a:t>
                </a:r>
                <a:r>
                  <a:rPr sz="2200" spc="-265" dirty="0">
                    <a:cs typeface="DejaVu Sans"/>
                  </a:rPr>
                  <a:t>ac. </a:t>
                </a:r>
                <a:r>
                  <a:rPr sz="2200" spc="-235" dirty="0">
                    <a:cs typeface="DejaVu Sans"/>
                  </a:rPr>
                  <a:t>alfa </a:t>
                </a:r>
                <a:r>
                  <a:rPr sz="2200" spc="-240" dirty="0" err="1" smtClean="0">
                    <a:cs typeface="DejaVu Sans"/>
                  </a:rPr>
                  <a:t>linolenico</a:t>
                </a:r>
                <a:r>
                  <a:rPr lang="it-IT" sz="2200" spc="-240" dirty="0" smtClean="0">
                    <a:cs typeface="DejaVu Sans"/>
                  </a:rPr>
                  <a:t> </a:t>
                </a:r>
                <a:r>
                  <a:rPr sz="2200" spc="-240" dirty="0" smtClean="0">
                    <a:cs typeface="DejaVu Sans"/>
                  </a:rPr>
                  <a:t>(</a:t>
                </a:r>
                <a:r>
                  <a:rPr sz="2200" spc="-240" dirty="0">
                    <a:cs typeface="DejaVu Sans"/>
                  </a:rPr>
                  <a:t>omega-3), </a:t>
                </a:r>
                <a:r>
                  <a:rPr sz="2200" spc="-190" dirty="0">
                    <a:cs typeface="DejaVu Sans"/>
                  </a:rPr>
                  <a:t>vit.</a:t>
                </a:r>
                <a:r>
                  <a:rPr sz="2200" spc="-75" dirty="0">
                    <a:cs typeface="DejaVu Sans"/>
                  </a:rPr>
                  <a:t> </a:t>
                </a:r>
                <a:r>
                  <a:rPr sz="2200" spc="-345" dirty="0">
                    <a:cs typeface="DejaVu Sans"/>
                  </a:rPr>
                  <a:t>E</a:t>
                </a:r>
                <a:endParaRPr sz="2200" dirty="0">
                  <a:cs typeface="DejaVu Sans"/>
                </a:endParaRPr>
              </a:p>
              <a:p>
                <a:pPr marL="12700">
                  <a:lnSpc>
                    <a:spcPts val="3000"/>
                  </a:lnSpc>
                </a:pPr>
                <a:r>
                  <a:rPr sz="2200" b="1" spc="-170" dirty="0">
                    <a:cs typeface="Arial"/>
                  </a:rPr>
                  <a:t>Verdura: </a:t>
                </a:r>
                <a:r>
                  <a:rPr sz="2200" spc="-190" dirty="0">
                    <a:cs typeface="DejaVu Sans"/>
                  </a:rPr>
                  <a:t>fibre, </a:t>
                </a:r>
                <a:r>
                  <a:rPr sz="2200" spc="-225" dirty="0">
                    <a:cs typeface="DejaVu Sans"/>
                  </a:rPr>
                  <a:t>minerali, </a:t>
                </a:r>
                <a:r>
                  <a:rPr sz="2200" spc="-195" dirty="0">
                    <a:cs typeface="DejaVu Sans"/>
                  </a:rPr>
                  <a:t>vit.A, </a:t>
                </a:r>
                <a:r>
                  <a:rPr lang="it-IT" sz="2200" spc="-195" dirty="0" smtClean="0">
                    <a:cs typeface="DejaVu Sans"/>
                  </a:rPr>
                  <a:t> </a:t>
                </a:r>
                <a:r>
                  <a:rPr sz="2200" spc="-260" dirty="0" err="1" smtClean="0">
                    <a:cs typeface="DejaVu Sans"/>
                  </a:rPr>
                  <a:t>gruppo</a:t>
                </a:r>
                <a:r>
                  <a:rPr sz="2200" spc="-260" dirty="0" smtClean="0">
                    <a:cs typeface="DejaVu Sans"/>
                  </a:rPr>
                  <a:t> </a:t>
                </a:r>
                <a:r>
                  <a:rPr lang="it-IT" sz="2200" spc="-260" dirty="0" smtClean="0">
                    <a:cs typeface="DejaVu Sans"/>
                  </a:rPr>
                  <a:t> </a:t>
                </a:r>
                <a:r>
                  <a:rPr sz="2200" spc="-270" dirty="0" smtClean="0">
                    <a:cs typeface="DejaVu Sans"/>
                  </a:rPr>
                  <a:t>B</a:t>
                </a:r>
                <a:r>
                  <a:rPr sz="2200" spc="-270" dirty="0">
                    <a:cs typeface="DejaVu Sans"/>
                  </a:rPr>
                  <a:t>, </a:t>
                </a:r>
                <a:r>
                  <a:rPr lang="it-IT" sz="2200" spc="-270" dirty="0" smtClean="0">
                    <a:cs typeface="DejaVu Sans"/>
                  </a:rPr>
                  <a:t>  </a:t>
                </a:r>
                <a:r>
                  <a:rPr sz="2200" spc="-290" dirty="0" smtClean="0">
                    <a:cs typeface="DejaVu Sans"/>
                  </a:rPr>
                  <a:t>C</a:t>
                </a:r>
                <a:r>
                  <a:rPr sz="2200" spc="-290" dirty="0">
                    <a:cs typeface="DejaVu Sans"/>
                  </a:rPr>
                  <a:t>, </a:t>
                </a:r>
                <a:r>
                  <a:rPr lang="it-IT" sz="2200" spc="-290" dirty="0" smtClean="0">
                    <a:cs typeface="DejaVu Sans"/>
                  </a:rPr>
                  <a:t>  </a:t>
                </a:r>
                <a:r>
                  <a:rPr sz="2200" spc="-250" dirty="0" smtClean="0">
                    <a:cs typeface="DejaVu Sans"/>
                  </a:rPr>
                  <a:t>K</a:t>
                </a:r>
                <a:r>
                  <a:rPr sz="2200" spc="-250" dirty="0">
                    <a:cs typeface="DejaVu Sans"/>
                  </a:rPr>
                  <a:t>, </a:t>
                </a:r>
                <a:r>
                  <a:rPr lang="it-IT" sz="2200" spc="-250" dirty="0" smtClean="0">
                    <a:cs typeface="DejaVu Sans"/>
                  </a:rPr>
                  <a:t> </a:t>
                </a:r>
                <a:r>
                  <a:rPr sz="2200" spc="-265" dirty="0" smtClean="0">
                    <a:cs typeface="DejaVu Sans"/>
                  </a:rPr>
                  <a:t>ac</a:t>
                </a:r>
                <a:r>
                  <a:rPr sz="2200" spc="-265" dirty="0">
                    <a:cs typeface="DejaVu Sans"/>
                  </a:rPr>
                  <a:t>.</a:t>
                </a:r>
                <a:r>
                  <a:rPr sz="2200" spc="-95" dirty="0">
                    <a:cs typeface="DejaVu Sans"/>
                  </a:rPr>
                  <a:t> </a:t>
                </a:r>
                <a:r>
                  <a:rPr sz="2200" spc="-195" dirty="0">
                    <a:cs typeface="DejaVu Sans"/>
                  </a:rPr>
                  <a:t>folico</a:t>
                </a:r>
                <a:endParaRPr sz="2200" dirty="0">
                  <a:cs typeface="DejaVu Sans"/>
                </a:endParaRPr>
              </a:p>
              <a:p>
                <a:pPr marL="12700">
                  <a:lnSpc>
                    <a:spcPts val="3000"/>
                  </a:lnSpc>
                </a:pPr>
                <a:r>
                  <a:rPr sz="2200" b="1" spc="-150" dirty="0">
                    <a:cs typeface="Arial"/>
                  </a:rPr>
                  <a:t>Latte: </a:t>
                </a:r>
                <a:r>
                  <a:rPr sz="2200" spc="-229" dirty="0">
                    <a:cs typeface="DejaVu Sans"/>
                  </a:rPr>
                  <a:t>calcio, </a:t>
                </a:r>
                <a:r>
                  <a:rPr sz="2200" spc="-210" dirty="0">
                    <a:cs typeface="DejaVu Sans"/>
                  </a:rPr>
                  <a:t>lattosio, </a:t>
                </a:r>
                <a:r>
                  <a:rPr sz="2200" spc="-260" dirty="0">
                    <a:cs typeface="DejaVu Sans"/>
                  </a:rPr>
                  <a:t>grassi, </a:t>
                </a:r>
                <a:r>
                  <a:rPr sz="2200" spc="-225" dirty="0">
                    <a:cs typeface="DejaVu Sans"/>
                  </a:rPr>
                  <a:t>minerali, </a:t>
                </a:r>
                <a:r>
                  <a:rPr sz="2200" spc="-190" dirty="0">
                    <a:cs typeface="DejaVu Sans"/>
                  </a:rPr>
                  <a:t>vit. </a:t>
                </a:r>
                <a:r>
                  <a:rPr sz="2200" spc="-195" dirty="0">
                    <a:cs typeface="DejaVu Sans"/>
                  </a:rPr>
                  <a:t>idro </a:t>
                </a:r>
                <a:r>
                  <a:rPr sz="2200" spc="-285" dirty="0">
                    <a:cs typeface="DejaVu Sans"/>
                  </a:rPr>
                  <a:t>e</a:t>
                </a:r>
                <a:r>
                  <a:rPr sz="2200" spc="-290" dirty="0">
                    <a:cs typeface="DejaVu Sans"/>
                  </a:rPr>
                  <a:t> </a:t>
                </a:r>
                <a:r>
                  <a:rPr sz="2200" spc="-185" dirty="0">
                    <a:cs typeface="DejaVu Sans"/>
                  </a:rPr>
                  <a:t>liposolubili</a:t>
                </a:r>
                <a:endParaRPr sz="2200" dirty="0">
                  <a:cs typeface="DejaVu Sans"/>
                </a:endParaRPr>
              </a:p>
              <a:p>
                <a:pPr>
                  <a:lnSpc>
                    <a:spcPct val="100000"/>
                  </a:lnSpc>
                </a:pPr>
                <a:endParaRPr sz="2400" dirty="0">
                  <a:latin typeface="Times New Roman"/>
                  <a:cs typeface="Times New Roman"/>
                </a:endParaRPr>
              </a:p>
              <a:p>
                <a:pPr marL="2520000" marR="5080" algn="just">
                  <a:lnSpc>
                    <a:spcPts val="3000"/>
                  </a:lnSpc>
                  <a:spcBef>
                    <a:spcPts val="1720"/>
                  </a:spcBef>
                </a:pPr>
                <a:r>
                  <a:rPr sz="2200" b="1" spc="-150" dirty="0">
                    <a:cs typeface="Arial"/>
                  </a:rPr>
                  <a:t>Olio </a:t>
                </a:r>
                <a:r>
                  <a:rPr sz="2200" b="1" spc="-130" dirty="0">
                    <a:cs typeface="Arial"/>
                  </a:rPr>
                  <a:t>di </a:t>
                </a:r>
                <a:r>
                  <a:rPr sz="2200" b="1" spc="-145" dirty="0">
                    <a:cs typeface="Arial"/>
                  </a:rPr>
                  <a:t>oliva: </a:t>
                </a:r>
                <a:r>
                  <a:rPr sz="2200" spc="-190" dirty="0">
                    <a:cs typeface="DejaVu Sans"/>
                  </a:rPr>
                  <a:t>polifenoli </a:t>
                </a:r>
                <a:r>
                  <a:rPr sz="2200" spc="-285" dirty="0">
                    <a:cs typeface="DejaVu Sans"/>
                  </a:rPr>
                  <a:t>e </a:t>
                </a:r>
                <a:r>
                  <a:rPr sz="2200" spc="-200" dirty="0">
                    <a:cs typeface="DejaVu Sans"/>
                  </a:rPr>
                  <a:t>tocoferoli, </a:t>
                </a:r>
                <a:r>
                  <a:rPr sz="2200" spc="-340" dirty="0">
                    <a:cs typeface="DejaVu Sans"/>
                  </a:rPr>
                  <a:t>omega </a:t>
                </a:r>
                <a:r>
                  <a:rPr sz="2200" spc="-315" dirty="0">
                    <a:cs typeface="DejaVu Sans"/>
                  </a:rPr>
                  <a:t>3 </a:t>
                </a:r>
                <a:r>
                  <a:rPr lang="it-IT" sz="2200" spc="-315" dirty="0" smtClean="0">
                    <a:cs typeface="DejaVu Sans"/>
                  </a:rPr>
                  <a:t> </a:t>
                </a:r>
                <a:r>
                  <a:rPr sz="2200" spc="-285" dirty="0" smtClean="0">
                    <a:cs typeface="DejaVu Sans"/>
                  </a:rPr>
                  <a:t>e </a:t>
                </a:r>
                <a:r>
                  <a:rPr lang="it-IT" sz="2200" spc="-285" dirty="0" smtClean="0">
                    <a:cs typeface="DejaVu Sans"/>
                  </a:rPr>
                  <a:t> </a:t>
                </a:r>
                <a:r>
                  <a:rPr sz="2200" spc="-240" dirty="0" smtClean="0">
                    <a:cs typeface="DejaVu Sans"/>
                  </a:rPr>
                  <a:t>6</a:t>
                </a:r>
                <a:r>
                  <a:rPr sz="2200" spc="-240" dirty="0">
                    <a:cs typeface="DejaVu Sans"/>
                  </a:rPr>
                  <a:t>, </a:t>
                </a:r>
                <a:r>
                  <a:rPr sz="2200" spc="-190" dirty="0">
                    <a:cs typeface="DejaVu Sans"/>
                  </a:rPr>
                  <a:t>vit. </a:t>
                </a:r>
                <a:r>
                  <a:rPr sz="2200" spc="-204" dirty="0">
                    <a:cs typeface="DejaVu Sans"/>
                  </a:rPr>
                  <a:t>A, </a:t>
                </a:r>
                <a:r>
                  <a:rPr lang="it-IT" sz="2200" spc="-204" dirty="0" smtClean="0">
                    <a:cs typeface="DejaVu Sans"/>
                  </a:rPr>
                  <a:t> </a:t>
                </a:r>
                <a:r>
                  <a:rPr sz="2200" spc="-345" dirty="0" smtClean="0">
                    <a:cs typeface="DejaVu Sans"/>
                  </a:rPr>
                  <a:t>E  </a:t>
                </a:r>
                <a:endParaRPr lang="it-IT" sz="2200" spc="-345" dirty="0">
                  <a:cs typeface="DejaVu Sans"/>
                </a:endParaRPr>
              </a:p>
              <a:p>
                <a:pPr marL="2520000" marR="5080" algn="just">
                  <a:lnSpc>
                    <a:spcPts val="3000"/>
                  </a:lnSpc>
                </a:pPr>
                <a:r>
                  <a:rPr sz="2200" b="1" spc="-195" dirty="0" err="1" smtClean="0">
                    <a:cs typeface="Arial"/>
                  </a:rPr>
                  <a:t>Cioccolato</a:t>
                </a:r>
                <a:r>
                  <a:rPr sz="2200" b="1" spc="-195" dirty="0">
                    <a:cs typeface="Arial"/>
                  </a:rPr>
                  <a:t>: </a:t>
                </a:r>
                <a:r>
                  <a:rPr sz="2200" spc="-250" dirty="0">
                    <a:cs typeface="DejaVu Sans"/>
                  </a:rPr>
                  <a:t>epicatechina, </a:t>
                </a:r>
                <a:r>
                  <a:rPr sz="2200" spc="-225" dirty="0">
                    <a:cs typeface="DejaVu Sans"/>
                  </a:rPr>
                  <a:t>minerali, </a:t>
                </a:r>
                <a:r>
                  <a:rPr sz="2200" spc="-190" dirty="0">
                    <a:cs typeface="DejaVu Sans"/>
                  </a:rPr>
                  <a:t>vit. </a:t>
                </a:r>
                <a:r>
                  <a:rPr sz="2200" spc="-195" dirty="0">
                    <a:cs typeface="DejaVu Sans"/>
                  </a:rPr>
                  <a:t>idro </a:t>
                </a:r>
                <a:r>
                  <a:rPr sz="2200" spc="-285" dirty="0">
                    <a:cs typeface="DejaVu Sans"/>
                  </a:rPr>
                  <a:t>e </a:t>
                </a:r>
                <a:r>
                  <a:rPr sz="2200" spc="-185" dirty="0">
                    <a:cs typeface="DejaVu Sans"/>
                  </a:rPr>
                  <a:t>liposolubili,  </a:t>
                </a:r>
                <a:r>
                  <a:rPr sz="2200" spc="-220" dirty="0">
                    <a:cs typeface="DejaVu Sans"/>
                  </a:rPr>
                  <a:t>carboidrati,</a:t>
                </a:r>
                <a:r>
                  <a:rPr sz="2200" spc="-240" dirty="0">
                    <a:cs typeface="DejaVu Sans"/>
                  </a:rPr>
                  <a:t> </a:t>
                </a:r>
                <a:r>
                  <a:rPr sz="2200" spc="-280" dirty="0">
                    <a:cs typeface="DejaVu Sans"/>
                  </a:rPr>
                  <a:t>grassi</a:t>
                </a:r>
                <a:endParaRPr sz="2200" dirty="0">
                  <a:cs typeface="DejaVu Sans"/>
                </a:endParaRPr>
              </a:p>
              <a:p>
                <a:pPr marL="2520000" marR="4779010">
                  <a:lnSpc>
                    <a:spcPts val="3000"/>
                  </a:lnSpc>
                  <a:spcBef>
                    <a:spcPts val="40"/>
                  </a:spcBef>
                </a:pPr>
                <a:r>
                  <a:rPr sz="2200" b="1" spc="-180" dirty="0">
                    <a:cs typeface="Arial"/>
                  </a:rPr>
                  <a:t>Aglio: </a:t>
                </a:r>
                <a:r>
                  <a:rPr sz="2200" spc="-210" dirty="0" err="1">
                    <a:cs typeface="DejaVu Sans"/>
                  </a:rPr>
                  <a:t>allicina</a:t>
                </a:r>
                <a:r>
                  <a:rPr sz="2200" spc="-210" dirty="0">
                    <a:cs typeface="DejaVu Sans"/>
                  </a:rPr>
                  <a:t>  </a:t>
                </a:r>
                <a:endParaRPr lang="it-IT" sz="2200" spc="-210" dirty="0" smtClean="0">
                  <a:cs typeface="DejaVu Sans"/>
                </a:endParaRPr>
              </a:p>
              <a:p>
                <a:pPr marL="2520000" marR="4779010">
                  <a:lnSpc>
                    <a:spcPts val="3000"/>
                  </a:lnSpc>
                  <a:spcBef>
                    <a:spcPts val="40"/>
                  </a:spcBef>
                </a:pPr>
                <a:r>
                  <a:rPr sz="2200" b="1" spc="-170" dirty="0" err="1" smtClean="0">
                    <a:cs typeface="Arial"/>
                  </a:rPr>
                  <a:t>Caffè</a:t>
                </a:r>
                <a:r>
                  <a:rPr sz="2200" b="1" spc="-170" dirty="0">
                    <a:cs typeface="Arial"/>
                  </a:rPr>
                  <a:t>: </a:t>
                </a:r>
                <a:r>
                  <a:rPr sz="2200" spc="-245" dirty="0" err="1">
                    <a:cs typeface="DejaVu Sans"/>
                  </a:rPr>
                  <a:t>caffeina</a:t>
                </a:r>
                <a:r>
                  <a:rPr sz="2200" spc="-245" dirty="0">
                    <a:cs typeface="DejaVu Sans"/>
                  </a:rPr>
                  <a:t>  </a:t>
                </a:r>
                <a:endParaRPr lang="it-IT" sz="2200" spc="-245" dirty="0" smtClean="0">
                  <a:cs typeface="DejaVu Sans"/>
                </a:endParaRPr>
              </a:p>
              <a:p>
                <a:pPr marL="2520000" marR="4779010">
                  <a:lnSpc>
                    <a:spcPts val="3000"/>
                  </a:lnSpc>
                  <a:spcBef>
                    <a:spcPts val="40"/>
                  </a:spcBef>
                </a:pPr>
                <a:r>
                  <a:rPr sz="2200" b="1" spc="-155" dirty="0" smtClean="0">
                    <a:cs typeface="Arial"/>
                  </a:rPr>
                  <a:t>Vino</a:t>
                </a:r>
                <a:r>
                  <a:rPr sz="2200" b="1" spc="-155" dirty="0">
                    <a:cs typeface="Arial"/>
                  </a:rPr>
                  <a:t>:</a:t>
                </a:r>
                <a:r>
                  <a:rPr sz="2200" b="1" spc="-190" dirty="0">
                    <a:cs typeface="Arial"/>
                  </a:rPr>
                  <a:t> </a:t>
                </a:r>
                <a:r>
                  <a:rPr sz="2200" spc="-240" dirty="0">
                    <a:cs typeface="DejaVu Sans"/>
                  </a:rPr>
                  <a:t>resveratrolo</a:t>
                </a:r>
                <a:endParaRPr sz="2200" dirty="0">
                  <a:cs typeface="DejaVu Sans"/>
                </a:endParaRPr>
              </a:p>
            </p:txBody>
          </p:sp>
          <p:sp>
            <p:nvSpPr>
              <p:cNvPr id="9" name="object 10"/>
              <p:cNvSpPr/>
              <p:nvPr/>
            </p:nvSpPr>
            <p:spPr>
              <a:xfrm>
                <a:off x="5364088" y="4701501"/>
                <a:ext cx="3310525" cy="1607819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" name="object 13"/>
              <p:cNvSpPr>
                <a:spLocks noChangeAspect="1"/>
              </p:cNvSpPr>
              <p:nvPr/>
            </p:nvSpPr>
            <p:spPr>
              <a:xfrm>
                <a:off x="107504" y="3510488"/>
                <a:ext cx="2487708" cy="208800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6" name="Rettangolo 15"/>
          <p:cNvSpPr/>
          <p:nvPr/>
        </p:nvSpPr>
        <p:spPr>
          <a:xfrm>
            <a:off x="107504" y="1844824"/>
            <a:ext cx="5400600" cy="3599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107504" y="2565016"/>
            <a:ext cx="5400600" cy="3599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404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unipa"/>
          <p:cNvSpPr txBox="1"/>
          <p:nvPr/>
        </p:nvSpPr>
        <p:spPr>
          <a:xfrm>
            <a:off x="0" y="-27384"/>
            <a:ext cx="9144000" cy="657494"/>
          </a:xfrm>
          <a:prstGeom prst="rect">
            <a:avLst/>
          </a:prstGeom>
          <a:noFill/>
        </p:spPr>
        <p:txBody>
          <a:bodyPr wrap="square" lIns="77221" tIns="38611" rIns="77221" bIns="3861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800" b="1" spc="253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La fermentazione </a:t>
            </a:r>
            <a:r>
              <a:rPr lang="it-IT" sz="2800" b="1" spc="253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lattica</a:t>
            </a:r>
            <a:endParaRPr lang="it-IT" sz="2800" b="1" spc="253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79512" y="4219391"/>
            <a:ext cx="8856984" cy="2233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algn="just">
              <a:lnSpc>
                <a:spcPts val="3100"/>
              </a:lnSpc>
              <a:spcBef>
                <a:spcPts val="790"/>
              </a:spcBef>
            </a:pPr>
            <a:r>
              <a:rPr lang="it-IT" sz="2000" spc="-22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La  fermentazione della frutta  </a:t>
            </a:r>
            <a:r>
              <a:rPr lang="it-IT" sz="2000" spc="-220" dirty="0">
                <a:latin typeface="Calibri" panose="020F0502020204030204" pitchFamily="34" charset="0"/>
                <a:cs typeface="Times New Roman" panose="02020603050405020304" pitchFamily="18" charset="0"/>
              </a:rPr>
              <a:t>effettuata dai batteri lattici (BL</a:t>
            </a:r>
            <a:r>
              <a:rPr lang="it-IT" sz="2000" spc="-22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)  rappresenta</a:t>
            </a:r>
            <a:r>
              <a:rPr lang="it-IT" sz="2000" spc="-215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it-IT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34988" indent="-261938" algn="just">
              <a:lnSpc>
                <a:spcPts val="3100"/>
              </a:lnSpc>
              <a:spcBef>
                <a:spcPts val="409"/>
              </a:spcBef>
              <a:buFont typeface="Arial"/>
              <a:buChar char="•"/>
              <a:tabLst>
                <a:tab pos="450850" algn="l"/>
              </a:tabLst>
            </a:pPr>
            <a:r>
              <a:rPr lang="it-IT" sz="2000" b="1" spc="-175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un </a:t>
            </a:r>
            <a:r>
              <a:rPr lang="it-IT" sz="2000" b="1" spc="-175" dirty="0">
                <a:latin typeface="Calibri" panose="020F0502020204030204" pitchFamily="34" charset="0"/>
                <a:cs typeface="Times New Roman" panose="02020603050405020304" pitchFamily="18" charset="0"/>
              </a:rPr>
              <a:t>importante processo biotecnologico per il mantenimento e/o il miglioramento delle proprietà nutrizionali e sensoriali e per garantire la sicurezza  e una più lunga </a:t>
            </a:r>
            <a:r>
              <a:rPr lang="it-IT" sz="2000" b="1" spc="-175" dirty="0" err="1">
                <a:latin typeface="Calibri" panose="020F0502020204030204" pitchFamily="34" charset="0"/>
                <a:cs typeface="Times New Roman" panose="02020603050405020304" pitchFamily="18" charset="0"/>
              </a:rPr>
              <a:t>shelf</a:t>
            </a:r>
            <a:r>
              <a:rPr lang="it-IT" sz="2000" b="1" spc="-175" dirty="0">
                <a:latin typeface="Calibri" panose="020F0502020204030204" pitchFamily="34" charset="0"/>
                <a:cs typeface="Times New Roman" panose="02020603050405020304" pitchFamily="18" charset="0"/>
              </a:rPr>
              <a:t> life della </a:t>
            </a:r>
            <a:r>
              <a:rPr lang="it-IT" sz="2000" b="1" spc="-175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frutta;</a:t>
            </a:r>
            <a:endParaRPr lang="it-IT" sz="2000" b="1" spc="-175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34988" indent="-261938" algn="just">
              <a:lnSpc>
                <a:spcPts val="3100"/>
              </a:lnSpc>
              <a:spcBef>
                <a:spcPts val="409"/>
              </a:spcBef>
              <a:buFont typeface="Arial"/>
              <a:buChar char="•"/>
              <a:tabLst>
                <a:tab pos="450850" algn="l"/>
              </a:tabLst>
            </a:pPr>
            <a:r>
              <a:rPr lang="it-IT" sz="2000" b="1" spc="-175" dirty="0">
                <a:latin typeface="Calibri" panose="020F0502020204030204" pitchFamily="34" charset="0"/>
                <a:cs typeface="Times New Roman" panose="02020603050405020304" pitchFamily="18" charset="0"/>
              </a:rPr>
              <a:t>uno strumento efficiente per esaltare le attività antiossidanti dei frutti</a:t>
            </a:r>
            <a:r>
              <a:rPr lang="it-IT" sz="2000" b="1" spc="-195" dirty="0">
                <a:latin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it-IT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534988" indent="-261938" algn="just">
              <a:lnSpc>
                <a:spcPts val="3100"/>
              </a:lnSpc>
              <a:spcBef>
                <a:spcPts val="409"/>
              </a:spcBef>
              <a:buFont typeface="Arial"/>
              <a:buChar char="•"/>
              <a:tabLst>
                <a:tab pos="450850" algn="l"/>
              </a:tabLst>
            </a:pPr>
            <a:r>
              <a:rPr lang="it-IT" sz="2000" b="1" spc="-175" dirty="0">
                <a:latin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it-IT" sz="2000" b="1" spc="-175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no strumento ridurre </a:t>
            </a:r>
            <a:r>
              <a:rPr lang="it-IT" sz="2000" b="1" spc="-175" dirty="0">
                <a:latin typeface="Calibri" panose="020F0502020204030204" pitchFamily="34" charset="0"/>
                <a:cs typeface="Times New Roman" panose="02020603050405020304" pitchFamily="18" charset="0"/>
              </a:rPr>
              <a:t>le perdite di materia prima e nell’aumentare i </a:t>
            </a:r>
            <a:r>
              <a:rPr lang="it-IT" sz="2000" b="1" spc="-175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profitti.</a:t>
            </a:r>
          </a:p>
        </p:txBody>
      </p:sp>
      <p:grpSp>
        <p:nvGrpSpPr>
          <p:cNvPr id="5" name="Gruppo 4"/>
          <p:cNvGrpSpPr>
            <a:grpSpLocks noChangeAspect="1"/>
          </p:cNvGrpSpPr>
          <p:nvPr/>
        </p:nvGrpSpPr>
        <p:grpSpPr>
          <a:xfrm>
            <a:off x="205256" y="1340768"/>
            <a:ext cx="8759232" cy="2376000"/>
            <a:chOff x="-1129033" y="3933056"/>
            <a:chExt cx="8760196" cy="2376264"/>
          </a:xfrm>
        </p:grpSpPr>
        <p:pic>
          <p:nvPicPr>
            <p:cNvPr id="3074" name="Picture 2" descr="Immagine correlata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932" t="14097" r="35401"/>
            <a:stretch/>
          </p:blipFill>
          <p:spPr bwMode="auto">
            <a:xfrm>
              <a:off x="6732240" y="3933320"/>
              <a:ext cx="898923" cy="237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Immagine correlata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421" t="8772" r="29020" b="4883"/>
            <a:stretch/>
          </p:blipFill>
          <p:spPr bwMode="auto">
            <a:xfrm>
              <a:off x="3886747" y="3933056"/>
              <a:ext cx="1267957" cy="237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Risultati immagini per nespol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069" b="11464"/>
            <a:stretch/>
          </p:blipFill>
          <p:spPr bwMode="auto">
            <a:xfrm>
              <a:off x="-1129033" y="3933320"/>
              <a:ext cx="3190674" cy="237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Freccia a destra rientrata 3"/>
            <p:cNvSpPr/>
            <p:nvPr/>
          </p:nvSpPr>
          <p:spPr>
            <a:xfrm>
              <a:off x="2878635" y="5013176"/>
              <a:ext cx="504056" cy="252160"/>
            </a:xfrm>
            <a:prstGeom prst="notched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Freccia a destra rientrata 29"/>
            <p:cNvSpPr/>
            <p:nvPr/>
          </p:nvSpPr>
          <p:spPr>
            <a:xfrm>
              <a:off x="5868144" y="5013176"/>
              <a:ext cx="504056" cy="252160"/>
            </a:xfrm>
            <a:prstGeom prst="notched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unipa"/>
          <p:cNvSpPr txBox="1"/>
          <p:nvPr/>
        </p:nvSpPr>
        <p:spPr>
          <a:xfrm>
            <a:off x="0" y="-27384"/>
            <a:ext cx="9144000" cy="724307"/>
          </a:xfrm>
          <a:prstGeom prst="rect">
            <a:avLst/>
          </a:prstGeom>
          <a:noFill/>
        </p:spPr>
        <p:txBody>
          <a:bodyPr wrap="square" lIns="77221" tIns="38611" rIns="77221" bIns="3861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800" b="1" spc="253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Batteri lattici starter</a:t>
            </a:r>
            <a:endParaRPr lang="it-IT" sz="2800" b="1" spc="253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pSp>
        <p:nvGrpSpPr>
          <p:cNvPr id="112" name="Gruppo 111"/>
          <p:cNvGrpSpPr/>
          <p:nvPr/>
        </p:nvGrpSpPr>
        <p:grpSpPr>
          <a:xfrm>
            <a:off x="1196752" y="1340768"/>
            <a:ext cx="6750496" cy="3456384"/>
            <a:chOff x="899592" y="1556792"/>
            <a:chExt cx="6750496" cy="3456384"/>
          </a:xfrm>
        </p:grpSpPr>
        <p:grpSp>
          <p:nvGrpSpPr>
            <p:cNvPr id="3" name="Gruppo 2"/>
            <p:cNvGrpSpPr/>
            <p:nvPr/>
          </p:nvGrpSpPr>
          <p:grpSpPr>
            <a:xfrm>
              <a:off x="3799060" y="2844045"/>
              <a:ext cx="1545880" cy="1169910"/>
              <a:chOff x="208930" y="2241334"/>
              <a:chExt cx="1545880" cy="1169910"/>
            </a:xfrm>
          </p:grpSpPr>
          <p:sp>
            <p:nvSpPr>
              <p:cNvPr id="24" name="Rettangolo 23"/>
              <p:cNvSpPr/>
              <p:nvPr/>
            </p:nvSpPr>
            <p:spPr>
              <a:xfrm>
                <a:off x="208930" y="2979196"/>
                <a:ext cx="1545880" cy="43204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b="1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BL Starter</a:t>
                </a:r>
                <a:endParaRPr lang="it-IT" b="1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  <p:grpSp>
            <p:nvGrpSpPr>
              <p:cNvPr id="25" name="Gruppo 24"/>
              <p:cNvGrpSpPr/>
              <p:nvPr/>
            </p:nvGrpSpPr>
            <p:grpSpPr>
              <a:xfrm>
                <a:off x="208931" y="2241334"/>
                <a:ext cx="1545879" cy="683610"/>
                <a:chOff x="63154" y="626501"/>
                <a:chExt cx="1545879" cy="683610"/>
              </a:xfrm>
            </p:grpSpPr>
            <p:grpSp>
              <p:nvGrpSpPr>
                <p:cNvPr id="26" name="Group 469"/>
                <p:cNvGrpSpPr>
                  <a:grpSpLocks/>
                </p:cNvGrpSpPr>
                <p:nvPr/>
              </p:nvGrpSpPr>
              <p:grpSpPr bwMode="auto">
                <a:xfrm>
                  <a:off x="63154" y="626501"/>
                  <a:ext cx="79108" cy="683610"/>
                  <a:chOff x="1791" y="113"/>
                  <a:chExt cx="70" cy="656"/>
                </a:xfrm>
              </p:grpSpPr>
              <p:grpSp>
                <p:nvGrpSpPr>
                  <p:cNvPr id="102" name="Group 196"/>
                  <p:cNvGrpSpPr>
                    <a:grpSpLocks/>
                  </p:cNvGrpSpPr>
                  <p:nvPr/>
                </p:nvGrpSpPr>
                <p:grpSpPr bwMode="auto">
                  <a:xfrm>
                    <a:off x="1791" y="113"/>
                    <a:ext cx="70" cy="656"/>
                    <a:chOff x="3683" y="1776"/>
                    <a:chExt cx="70" cy="656"/>
                  </a:xfrm>
                </p:grpSpPr>
                <p:sp>
                  <p:nvSpPr>
                    <p:cNvPr id="104" name="AutoShape 1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95" y="1798"/>
                      <a:ext cx="45" cy="632"/>
                    </a:xfrm>
                    <a:prstGeom prst="can">
                      <a:avLst>
                        <a:gd name="adj" fmla="val 345109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it-IT">
                        <a:latin typeface="+mj-lt"/>
                        <a:cs typeface="Arial" charset="0"/>
                      </a:endParaRPr>
                    </a:p>
                  </p:txBody>
                </p:sp>
                <p:sp>
                  <p:nvSpPr>
                    <p:cNvPr id="105" name="AutoShape 198"/>
                    <p:cNvSpPr>
                      <a:spLocks noChangeArrowheads="1"/>
                    </p:cNvSpPr>
                    <p:nvPr/>
                  </p:nvSpPr>
                  <p:spPr bwMode="auto">
                    <a:xfrm rot="10800000" flipV="1">
                      <a:off x="3683" y="1776"/>
                      <a:ext cx="70" cy="195"/>
                    </a:xfrm>
                    <a:prstGeom prst="can">
                      <a:avLst>
                        <a:gd name="adj" fmla="val 69643"/>
                      </a:avLst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it-IT">
                        <a:latin typeface="+mj-lt"/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103" name="Arc 466"/>
                  <p:cNvSpPr>
                    <a:spLocks/>
                  </p:cNvSpPr>
                  <p:nvPr/>
                </p:nvSpPr>
                <p:spPr bwMode="auto">
                  <a:xfrm rot="-2887238" flipH="1" flipV="1">
                    <a:off x="1810" y="418"/>
                    <a:ext cx="35" cy="3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+mj-lt"/>
                      <a:cs typeface="Arial" charset="0"/>
                    </a:endParaRPr>
                  </a:p>
                </p:txBody>
              </p:sp>
            </p:grpSp>
            <p:grpSp>
              <p:nvGrpSpPr>
                <p:cNvPr id="27" name="Group 469"/>
                <p:cNvGrpSpPr>
                  <a:grpSpLocks/>
                </p:cNvGrpSpPr>
                <p:nvPr/>
              </p:nvGrpSpPr>
              <p:grpSpPr bwMode="auto">
                <a:xfrm>
                  <a:off x="160939" y="626501"/>
                  <a:ext cx="79108" cy="683610"/>
                  <a:chOff x="1791" y="113"/>
                  <a:chExt cx="70" cy="656"/>
                </a:xfrm>
              </p:grpSpPr>
              <p:grpSp>
                <p:nvGrpSpPr>
                  <p:cNvPr id="98" name="Group 196"/>
                  <p:cNvGrpSpPr>
                    <a:grpSpLocks/>
                  </p:cNvGrpSpPr>
                  <p:nvPr/>
                </p:nvGrpSpPr>
                <p:grpSpPr bwMode="auto">
                  <a:xfrm>
                    <a:off x="1791" y="113"/>
                    <a:ext cx="70" cy="656"/>
                    <a:chOff x="3683" y="1776"/>
                    <a:chExt cx="70" cy="656"/>
                  </a:xfrm>
                </p:grpSpPr>
                <p:sp>
                  <p:nvSpPr>
                    <p:cNvPr id="100" name="AutoShape 1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96" y="1798"/>
                      <a:ext cx="45" cy="632"/>
                    </a:xfrm>
                    <a:prstGeom prst="can">
                      <a:avLst>
                        <a:gd name="adj" fmla="val 345109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it-IT">
                        <a:latin typeface="+mj-lt"/>
                        <a:cs typeface="Arial" charset="0"/>
                      </a:endParaRPr>
                    </a:p>
                  </p:txBody>
                </p:sp>
                <p:sp>
                  <p:nvSpPr>
                    <p:cNvPr id="101" name="AutoShape 198"/>
                    <p:cNvSpPr>
                      <a:spLocks noChangeArrowheads="1"/>
                    </p:cNvSpPr>
                    <p:nvPr/>
                  </p:nvSpPr>
                  <p:spPr bwMode="auto">
                    <a:xfrm rot="10800000" flipV="1">
                      <a:off x="3685" y="1776"/>
                      <a:ext cx="69" cy="195"/>
                    </a:xfrm>
                    <a:prstGeom prst="can">
                      <a:avLst>
                        <a:gd name="adj" fmla="val 69643"/>
                      </a:avLst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it-IT">
                        <a:latin typeface="+mj-lt"/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99" name="Arc 466"/>
                  <p:cNvSpPr>
                    <a:spLocks/>
                  </p:cNvSpPr>
                  <p:nvPr/>
                </p:nvSpPr>
                <p:spPr bwMode="auto">
                  <a:xfrm rot="-2887238" flipH="1" flipV="1">
                    <a:off x="1814" y="418"/>
                    <a:ext cx="35" cy="3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+mj-lt"/>
                      <a:cs typeface="Arial" charset="0"/>
                    </a:endParaRPr>
                  </a:p>
                </p:txBody>
              </p:sp>
            </p:grpSp>
            <p:grpSp>
              <p:nvGrpSpPr>
                <p:cNvPr id="28" name="Group 469"/>
                <p:cNvGrpSpPr>
                  <a:grpSpLocks/>
                </p:cNvGrpSpPr>
                <p:nvPr/>
              </p:nvGrpSpPr>
              <p:grpSpPr bwMode="auto">
                <a:xfrm>
                  <a:off x="258723" y="626501"/>
                  <a:ext cx="79108" cy="683610"/>
                  <a:chOff x="1791" y="113"/>
                  <a:chExt cx="70" cy="656"/>
                </a:xfrm>
              </p:grpSpPr>
              <p:grpSp>
                <p:nvGrpSpPr>
                  <p:cNvPr id="94" name="Group 196"/>
                  <p:cNvGrpSpPr>
                    <a:grpSpLocks/>
                  </p:cNvGrpSpPr>
                  <p:nvPr/>
                </p:nvGrpSpPr>
                <p:grpSpPr bwMode="auto">
                  <a:xfrm>
                    <a:off x="1791" y="113"/>
                    <a:ext cx="70" cy="656"/>
                    <a:chOff x="3683" y="1776"/>
                    <a:chExt cx="70" cy="656"/>
                  </a:xfrm>
                </p:grpSpPr>
                <p:sp>
                  <p:nvSpPr>
                    <p:cNvPr id="96" name="AutoShape 1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95" y="1798"/>
                      <a:ext cx="45" cy="632"/>
                    </a:xfrm>
                    <a:prstGeom prst="can">
                      <a:avLst>
                        <a:gd name="adj" fmla="val 345109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it-IT">
                        <a:latin typeface="+mj-lt"/>
                        <a:cs typeface="Arial" charset="0"/>
                      </a:endParaRPr>
                    </a:p>
                  </p:txBody>
                </p:sp>
                <p:sp>
                  <p:nvSpPr>
                    <p:cNvPr id="97" name="AutoShape 198"/>
                    <p:cNvSpPr>
                      <a:spLocks noChangeArrowheads="1"/>
                    </p:cNvSpPr>
                    <p:nvPr/>
                  </p:nvSpPr>
                  <p:spPr bwMode="auto">
                    <a:xfrm rot="10800000" flipV="1">
                      <a:off x="3681" y="1776"/>
                      <a:ext cx="70" cy="195"/>
                    </a:xfrm>
                    <a:prstGeom prst="can">
                      <a:avLst>
                        <a:gd name="adj" fmla="val 69643"/>
                      </a:avLst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it-IT">
                        <a:latin typeface="+mj-lt"/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95" name="Arc 466"/>
                  <p:cNvSpPr>
                    <a:spLocks/>
                  </p:cNvSpPr>
                  <p:nvPr/>
                </p:nvSpPr>
                <p:spPr bwMode="auto">
                  <a:xfrm rot="-2887238" flipH="1" flipV="1">
                    <a:off x="1810" y="418"/>
                    <a:ext cx="35" cy="3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+mj-lt"/>
                      <a:cs typeface="Arial" charset="0"/>
                    </a:endParaRPr>
                  </a:p>
                </p:txBody>
              </p:sp>
            </p:grpSp>
            <p:grpSp>
              <p:nvGrpSpPr>
                <p:cNvPr id="29" name="Group 469"/>
                <p:cNvGrpSpPr>
                  <a:grpSpLocks/>
                </p:cNvGrpSpPr>
                <p:nvPr/>
              </p:nvGrpSpPr>
              <p:grpSpPr bwMode="auto">
                <a:xfrm>
                  <a:off x="356508" y="626501"/>
                  <a:ext cx="79108" cy="683610"/>
                  <a:chOff x="1791" y="113"/>
                  <a:chExt cx="70" cy="656"/>
                </a:xfrm>
              </p:grpSpPr>
              <p:grpSp>
                <p:nvGrpSpPr>
                  <p:cNvPr id="90" name="Group 196"/>
                  <p:cNvGrpSpPr>
                    <a:grpSpLocks/>
                  </p:cNvGrpSpPr>
                  <p:nvPr/>
                </p:nvGrpSpPr>
                <p:grpSpPr bwMode="auto">
                  <a:xfrm>
                    <a:off x="1791" y="113"/>
                    <a:ext cx="70" cy="656"/>
                    <a:chOff x="3683" y="1776"/>
                    <a:chExt cx="70" cy="656"/>
                  </a:xfrm>
                </p:grpSpPr>
                <p:sp>
                  <p:nvSpPr>
                    <p:cNvPr id="92" name="AutoShape 1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95" y="1798"/>
                      <a:ext cx="45" cy="632"/>
                    </a:xfrm>
                    <a:prstGeom prst="can">
                      <a:avLst>
                        <a:gd name="adj" fmla="val 345109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it-IT">
                        <a:latin typeface="+mj-lt"/>
                        <a:cs typeface="Arial" charset="0"/>
                      </a:endParaRPr>
                    </a:p>
                  </p:txBody>
                </p:sp>
                <p:sp>
                  <p:nvSpPr>
                    <p:cNvPr id="93" name="AutoShape 198"/>
                    <p:cNvSpPr>
                      <a:spLocks noChangeArrowheads="1"/>
                    </p:cNvSpPr>
                    <p:nvPr/>
                  </p:nvSpPr>
                  <p:spPr bwMode="auto">
                    <a:xfrm rot="10800000" flipV="1">
                      <a:off x="3683" y="1776"/>
                      <a:ext cx="70" cy="195"/>
                    </a:xfrm>
                    <a:prstGeom prst="can">
                      <a:avLst>
                        <a:gd name="adj" fmla="val 69643"/>
                      </a:avLst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it-IT">
                        <a:latin typeface="+mj-lt"/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91" name="Arc 466"/>
                  <p:cNvSpPr>
                    <a:spLocks/>
                  </p:cNvSpPr>
                  <p:nvPr/>
                </p:nvSpPr>
                <p:spPr bwMode="auto">
                  <a:xfrm rot="-2887238" flipH="1" flipV="1">
                    <a:off x="1811" y="418"/>
                    <a:ext cx="35" cy="3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+mj-lt"/>
                      <a:cs typeface="Arial" charset="0"/>
                    </a:endParaRPr>
                  </a:p>
                </p:txBody>
              </p:sp>
            </p:grpSp>
            <p:grpSp>
              <p:nvGrpSpPr>
                <p:cNvPr id="30" name="Group 469"/>
                <p:cNvGrpSpPr>
                  <a:grpSpLocks/>
                </p:cNvGrpSpPr>
                <p:nvPr/>
              </p:nvGrpSpPr>
              <p:grpSpPr bwMode="auto">
                <a:xfrm>
                  <a:off x="454293" y="626501"/>
                  <a:ext cx="79108" cy="683610"/>
                  <a:chOff x="1791" y="113"/>
                  <a:chExt cx="70" cy="656"/>
                </a:xfrm>
              </p:grpSpPr>
              <p:grpSp>
                <p:nvGrpSpPr>
                  <p:cNvPr id="86" name="Group 196"/>
                  <p:cNvGrpSpPr>
                    <a:grpSpLocks/>
                  </p:cNvGrpSpPr>
                  <p:nvPr/>
                </p:nvGrpSpPr>
                <p:grpSpPr bwMode="auto">
                  <a:xfrm>
                    <a:off x="1791" y="113"/>
                    <a:ext cx="70" cy="656"/>
                    <a:chOff x="3683" y="1776"/>
                    <a:chExt cx="70" cy="656"/>
                  </a:xfrm>
                </p:grpSpPr>
                <p:sp>
                  <p:nvSpPr>
                    <p:cNvPr id="88" name="AutoShape 1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96" y="1798"/>
                      <a:ext cx="45" cy="632"/>
                    </a:xfrm>
                    <a:prstGeom prst="can">
                      <a:avLst>
                        <a:gd name="adj" fmla="val 345109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it-IT">
                        <a:latin typeface="+mj-lt"/>
                        <a:cs typeface="Arial" charset="0"/>
                      </a:endParaRPr>
                    </a:p>
                  </p:txBody>
                </p:sp>
                <p:sp>
                  <p:nvSpPr>
                    <p:cNvPr id="89" name="AutoShape 198"/>
                    <p:cNvSpPr>
                      <a:spLocks noChangeArrowheads="1"/>
                    </p:cNvSpPr>
                    <p:nvPr/>
                  </p:nvSpPr>
                  <p:spPr bwMode="auto">
                    <a:xfrm rot="10800000" flipV="1">
                      <a:off x="3685" y="1776"/>
                      <a:ext cx="69" cy="195"/>
                    </a:xfrm>
                    <a:prstGeom prst="can">
                      <a:avLst>
                        <a:gd name="adj" fmla="val 69643"/>
                      </a:avLst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it-IT">
                        <a:latin typeface="+mj-lt"/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87" name="Arc 466"/>
                  <p:cNvSpPr>
                    <a:spLocks/>
                  </p:cNvSpPr>
                  <p:nvPr/>
                </p:nvSpPr>
                <p:spPr bwMode="auto">
                  <a:xfrm rot="-2887238" flipH="1" flipV="1">
                    <a:off x="1814" y="418"/>
                    <a:ext cx="35" cy="3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+mj-lt"/>
                      <a:cs typeface="Arial" charset="0"/>
                    </a:endParaRPr>
                  </a:p>
                </p:txBody>
              </p:sp>
            </p:grpSp>
            <p:grpSp>
              <p:nvGrpSpPr>
                <p:cNvPr id="31" name="Group 469"/>
                <p:cNvGrpSpPr>
                  <a:grpSpLocks/>
                </p:cNvGrpSpPr>
                <p:nvPr/>
              </p:nvGrpSpPr>
              <p:grpSpPr bwMode="auto">
                <a:xfrm>
                  <a:off x="552078" y="626501"/>
                  <a:ext cx="79108" cy="683610"/>
                  <a:chOff x="1791" y="113"/>
                  <a:chExt cx="70" cy="656"/>
                </a:xfrm>
              </p:grpSpPr>
              <p:grpSp>
                <p:nvGrpSpPr>
                  <p:cNvPr id="82" name="Group 196"/>
                  <p:cNvGrpSpPr>
                    <a:grpSpLocks/>
                  </p:cNvGrpSpPr>
                  <p:nvPr/>
                </p:nvGrpSpPr>
                <p:grpSpPr bwMode="auto">
                  <a:xfrm>
                    <a:off x="1791" y="113"/>
                    <a:ext cx="70" cy="656"/>
                    <a:chOff x="3683" y="1776"/>
                    <a:chExt cx="70" cy="656"/>
                  </a:xfrm>
                </p:grpSpPr>
                <p:sp>
                  <p:nvSpPr>
                    <p:cNvPr id="84" name="AutoShape 1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95" y="1798"/>
                      <a:ext cx="45" cy="632"/>
                    </a:xfrm>
                    <a:prstGeom prst="can">
                      <a:avLst>
                        <a:gd name="adj" fmla="val 345109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it-IT">
                        <a:latin typeface="+mj-lt"/>
                        <a:cs typeface="Arial" charset="0"/>
                      </a:endParaRPr>
                    </a:p>
                  </p:txBody>
                </p:sp>
                <p:sp>
                  <p:nvSpPr>
                    <p:cNvPr id="85" name="AutoShape 198"/>
                    <p:cNvSpPr>
                      <a:spLocks noChangeArrowheads="1"/>
                    </p:cNvSpPr>
                    <p:nvPr/>
                  </p:nvSpPr>
                  <p:spPr bwMode="auto">
                    <a:xfrm rot="10800000" flipV="1">
                      <a:off x="3683" y="1776"/>
                      <a:ext cx="70" cy="195"/>
                    </a:xfrm>
                    <a:prstGeom prst="can">
                      <a:avLst>
                        <a:gd name="adj" fmla="val 69643"/>
                      </a:avLst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it-IT">
                        <a:latin typeface="+mj-lt"/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83" name="Arc 466"/>
                  <p:cNvSpPr>
                    <a:spLocks/>
                  </p:cNvSpPr>
                  <p:nvPr/>
                </p:nvSpPr>
                <p:spPr bwMode="auto">
                  <a:xfrm rot="-2887238" flipH="1" flipV="1">
                    <a:off x="1810" y="418"/>
                    <a:ext cx="35" cy="3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+mj-lt"/>
                      <a:cs typeface="Arial" charset="0"/>
                    </a:endParaRPr>
                  </a:p>
                </p:txBody>
              </p:sp>
            </p:grpSp>
            <p:grpSp>
              <p:nvGrpSpPr>
                <p:cNvPr id="32" name="Group 469"/>
                <p:cNvGrpSpPr>
                  <a:grpSpLocks/>
                </p:cNvGrpSpPr>
                <p:nvPr/>
              </p:nvGrpSpPr>
              <p:grpSpPr bwMode="auto">
                <a:xfrm>
                  <a:off x="649862" y="626501"/>
                  <a:ext cx="79108" cy="683610"/>
                  <a:chOff x="1791" y="113"/>
                  <a:chExt cx="70" cy="656"/>
                </a:xfrm>
              </p:grpSpPr>
              <p:grpSp>
                <p:nvGrpSpPr>
                  <p:cNvPr id="78" name="Group 196"/>
                  <p:cNvGrpSpPr>
                    <a:grpSpLocks/>
                  </p:cNvGrpSpPr>
                  <p:nvPr/>
                </p:nvGrpSpPr>
                <p:grpSpPr bwMode="auto">
                  <a:xfrm>
                    <a:off x="1791" y="113"/>
                    <a:ext cx="70" cy="656"/>
                    <a:chOff x="3683" y="1776"/>
                    <a:chExt cx="70" cy="656"/>
                  </a:xfrm>
                </p:grpSpPr>
                <p:sp>
                  <p:nvSpPr>
                    <p:cNvPr id="80" name="AutoShape 1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96" y="1798"/>
                      <a:ext cx="45" cy="632"/>
                    </a:xfrm>
                    <a:prstGeom prst="can">
                      <a:avLst>
                        <a:gd name="adj" fmla="val 345109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it-IT">
                        <a:latin typeface="+mj-lt"/>
                        <a:cs typeface="Arial" charset="0"/>
                      </a:endParaRPr>
                    </a:p>
                  </p:txBody>
                </p:sp>
                <p:sp>
                  <p:nvSpPr>
                    <p:cNvPr id="81" name="AutoShape 198"/>
                    <p:cNvSpPr>
                      <a:spLocks noChangeArrowheads="1"/>
                    </p:cNvSpPr>
                    <p:nvPr/>
                  </p:nvSpPr>
                  <p:spPr bwMode="auto">
                    <a:xfrm rot="10800000" flipV="1">
                      <a:off x="3683" y="1776"/>
                      <a:ext cx="70" cy="195"/>
                    </a:xfrm>
                    <a:prstGeom prst="can">
                      <a:avLst>
                        <a:gd name="adj" fmla="val 69643"/>
                      </a:avLst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it-IT">
                        <a:latin typeface="+mj-lt"/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79" name="Arc 466"/>
                  <p:cNvSpPr>
                    <a:spLocks/>
                  </p:cNvSpPr>
                  <p:nvPr/>
                </p:nvSpPr>
                <p:spPr bwMode="auto">
                  <a:xfrm rot="-2887238" flipH="1" flipV="1">
                    <a:off x="1811" y="418"/>
                    <a:ext cx="35" cy="3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+mj-lt"/>
                      <a:cs typeface="Arial" charset="0"/>
                    </a:endParaRPr>
                  </a:p>
                </p:txBody>
              </p:sp>
            </p:grpSp>
            <p:grpSp>
              <p:nvGrpSpPr>
                <p:cNvPr id="33" name="Group 469"/>
                <p:cNvGrpSpPr>
                  <a:grpSpLocks/>
                </p:cNvGrpSpPr>
                <p:nvPr/>
              </p:nvGrpSpPr>
              <p:grpSpPr bwMode="auto">
                <a:xfrm>
                  <a:off x="747647" y="626501"/>
                  <a:ext cx="79108" cy="683610"/>
                  <a:chOff x="1791" y="113"/>
                  <a:chExt cx="70" cy="656"/>
                </a:xfrm>
              </p:grpSpPr>
              <p:grpSp>
                <p:nvGrpSpPr>
                  <p:cNvPr id="74" name="Group 196"/>
                  <p:cNvGrpSpPr>
                    <a:grpSpLocks/>
                  </p:cNvGrpSpPr>
                  <p:nvPr/>
                </p:nvGrpSpPr>
                <p:grpSpPr bwMode="auto">
                  <a:xfrm>
                    <a:off x="1791" y="113"/>
                    <a:ext cx="70" cy="656"/>
                    <a:chOff x="3683" y="1776"/>
                    <a:chExt cx="70" cy="656"/>
                  </a:xfrm>
                </p:grpSpPr>
                <p:sp>
                  <p:nvSpPr>
                    <p:cNvPr id="76" name="AutoShape 1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95" y="1798"/>
                      <a:ext cx="45" cy="632"/>
                    </a:xfrm>
                    <a:prstGeom prst="can">
                      <a:avLst>
                        <a:gd name="adj" fmla="val 345109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it-IT">
                        <a:latin typeface="+mj-lt"/>
                        <a:cs typeface="Arial" charset="0"/>
                      </a:endParaRPr>
                    </a:p>
                  </p:txBody>
                </p:sp>
                <p:sp>
                  <p:nvSpPr>
                    <p:cNvPr id="77" name="AutoShape 198"/>
                    <p:cNvSpPr>
                      <a:spLocks noChangeArrowheads="1"/>
                    </p:cNvSpPr>
                    <p:nvPr/>
                  </p:nvSpPr>
                  <p:spPr bwMode="auto">
                    <a:xfrm rot="10800000" flipV="1">
                      <a:off x="3684" y="1776"/>
                      <a:ext cx="70" cy="195"/>
                    </a:xfrm>
                    <a:prstGeom prst="can">
                      <a:avLst>
                        <a:gd name="adj" fmla="val 69643"/>
                      </a:avLst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it-IT">
                        <a:latin typeface="+mj-lt"/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75" name="Arc 466"/>
                  <p:cNvSpPr>
                    <a:spLocks/>
                  </p:cNvSpPr>
                  <p:nvPr/>
                </p:nvSpPr>
                <p:spPr bwMode="auto">
                  <a:xfrm rot="-2887238" flipH="1" flipV="1">
                    <a:off x="1813" y="418"/>
                    <a:ext cx="35" cy="3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+mj-lt"/>
                      <a:cs typeface="Arial" charset="0"/>
                    </a:endParaRPr>
                  </a:p>
                </p:txBody>
              </p:sp>
            </p:grpSp>
            <p:grpSp>
              <p:nvGrpSpPr>
                <p:cNvPr id="34" name="Group 469"/>
                <p:cNvGrpSpPr>
                  <a:grpSpLocks/>
                </p:cNvGrpSpPr>
                <p:nvPr/>
              </p:nvGrpSpPr>
              <p:grpSpPr bwMode="auto">
                <a:xfrm>
                  <a:off x="845432" y="626501"/>
                  <a:ext cx="79108" cy="683610"/>
                  <a:chOff x="1791" y="113"/>
                  <a:chExt cx="70" cy="656"/>
                </a:xfrm>
              </p:grpSpPr>
              <p:grpSp>
                <p:nvGrpSpPr>
                  <p:cNvPr id="70" name="Group 196"/>
                  <p:cNvGrpSpPr>
                    <a:grpSpLocks/>
                  </p:cNvGrpSpPr>
                  <p:nvPr/>
                </p:nvGrpSpPr>
                <p:grpSpPr bwMode="auto">
                  <a:xfrm>
                    <a:off x="1791" y="113"/>
                    <a:ext cx="70" cy="656"/>
                    <a:chOff x="3683" y="1776"/>
                    <a:chExt cx="70" cy="656"/>
                  </a:xfrm>
                </p:grpSpPr>
                <p:sp>
                  <p:nvSpPr>
                    <p:cNvPr id="72" name="AutoShape 1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95" y="1798"/>
                      <a:ext cx="45" cy="632"/>
                    </a:xfrm>
                    <a:prstGeom prst="can">
                      <a:avLst>
                        <a:gd name="adj" fmla="val 345109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it-IT">
                        <a:latin typeface="+mj-lt"/>
                        <a:cs typeface="Arial" charset="0"/>
                      </a:endParaRPr>
                    </a:p>
                  </p:txBody>
                </p:sp>
                <p:sp>
                  <p:nvSpPr>
                    <p:cNvPr id="73" name="AutoShape 198"/>
                    <p:cNvSpPr>
                      <a:spLocks noChangeArrowheads="1"/>
                    </p:cNvSpPr>
                    <p:nvPr/>
                  </p:nvSpPr>
                  <p:spPr bwMode="auto">
                    <a:xfrm rot="10800000" flipV="1">
                      <a:off x="3684" y="1776"/>
                      <a:ext cx="67" cy="195"/>
                    </a:xfrm>
                    <a:prstGeom prst="can">
                      <a:avLst>
                        <a:gd name="adj" fmla="val 69643"/>
                      </a:avLst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it-IT">
                        <a:latin typeface="+mj-lt"/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71" name="Arc 466"/>
                  <p:cNvSpPr>
                    <a:spLocks/>
                  </p:cNvSpPr>
                  <p:nvPr/>
                </p:nvSpPr>
                <p:spPr bwMode="auto">
                  <a:xfrm rot="-2887238" flipH="1" flipV="1">
                    <a:off x="1811" y="416"/>
                    <a:ext cx="35" cy="3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+mj-lt"/>
                      <a:cs typeface="Arial" charset="0"/>
                    </a:endParaRPr>
                  </a:p>
                </p:txBody>
              </p:sp>
            </p:grpSp>
            <p:grpSp>
              <p:nvGrpSpPr>
                <p:cNvPr id="35" name="Group 469"/>
                <p:cNvGrpSpPr>
                  <a:grpSpLocks/>
                </p:cNvGrpSpPr>
                <p:nvPr/>
              </p:nvGrpSpPr>
              <p:grpSpPr bwMode="auto">
                <a:xfrm>
                  <a:off x="943217" y="626501"/>
                  <a:ext cx="79108" cy="683610"/>
                  <a:chOff x="1791" y="113"/>
                  <a:chExt cx="70" cy="656"/>
                </a:xfrm>
              </p:grpSpPr>
              <p:grpSp>
                <p:nvGrpSpPr>
                  <p:cNvPr id="66" name="Group 196"/>
                  <p:cNvGrpSpPr>
                    <a:grpSpLocks/>
                  </p:cNvGrpSpPr>
                  <p:nvPr/>
                </p:nvGrpSpPr>
                <p:grpSpPr bwMode="auto">
                  <a:xfrm>
                    <a:off x="1791" y="113"/>
                    <a:ext cx="70" cy="656"/>
                    <a:chOff x="3683" y="1776"/>
                    <a:chExt cx="70" cy="656"/>
                  </a:xfrm>
                </p:grpSpPr>
                <p:sp>
                  <p:nvSpPr>
                    <p:cNvPr id="68" name="AutoShape 1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95" y="1798"/>
                      <a:ext cx="45" cy="632"/>
                    </a:xfrm>
                    <a:prstGeom prst="can">
                      <a:avLst>
                        <a:gd name="adj" fmla="val 345109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it-IT">
                        <a:latin typeface="+mj-lt"/>
                        <a:cs typeface="Arial" charset="0"/>
                      </a:endParaRPr>
                    </a:p>
                  </p:txBody>
                </p:sp>
                <p:sp>
                  <p:nvSpPr>
                    <p:cNvPr id="69" name="AutoShape 198"/>
                    <p:cNvSpPr>
                      <a:spLocks noChangeArrowheads="1"/>
                    </p:cNvSpPr>
                    <p:nvPr/>
                  </p:nvSpPr>
                  <p:spPr bwMode="auto">
                    <a:xfrm rot="10800000" flipV="1">
                      <a:off x="3683" y="1776"/>
                      <a:ext cx="65" cy="195"/>
                    </a:xfrm>
                    <a:prstGeom prst="can">
                      <a:avLst>
                        <a:gd name="adj" fmla="val 69643"/>
                      </a:avLst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it-IT">
                        <a:latin typeface="+mj-lt"/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67" name="Arc 466"/>
                  <p:cNvSpPr>
                    <a:spLocks/>
                  </p:cNvSpPr>
                  <p:nvPr/>
                </p:nvSpPr>
                <p:spPr bwMode="auto">
                  <a:xfrm rot="-2887238" flipH="1" flipV="1">
                    <a:off x="1810" y="418"/>
                    <a:ext cx="35" cy="3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+mj-lt"/>
                      <a:cs typeface="Arial" charset="0"/>
                    </a:endParaRPr>
                  </a:p>
                </p:txBody>
              </p:sp>
            </p:grpSp>
            <p:grpSp>
              <p:nvGrpSpPr>
                <p:cNvPr id="36" name="Group 469"/>
                <p:cNvGrpSpPr>
                  <a:grpSpLocks/>
                </p:cNvGrpSpPr>
                <p:nvPr/>
              </p:nvGrpSpPr>
              <p:grpSpPr bwMode="auto">
                <a:xfrm>
                  <a:off x="1041001" y="626501"/>
                  <a:ext cx="79108" cy="683610"/>
                  <a:chOff x="1791" y="113"/>
                  <a:chExt cx="70" cy="656"/>
                </a:xfrm>
              </p:grpSpPr>
              <p:grpSp>
                <p:nvGrpSpPr>
                  <p:cNvPr id="62" name="Group 196"/>
                  <p:cNvGrpSpPr>
                    <a:grpSpLocks/>
                  </p:cNvGrpSpPr>
                  <p:nvPr/>
                </p:nvGrpSpPr>
                <p:grpSpPr bwMode="auto">
                  <a:xfrm>
                    <a:off x="1791" y="113"/>
                    <a:ext cx="70" cy="656"/>
                    <a:chOff x="3683" y="1776"/>
                    <a:chExt cx="70" cy="656"/>
                  </a:xfrm>
                </p:grpSpPr>
                <p:sp>
                  <p:nvSpPr>
                    <p:cNvPr id="64" name="AutoShape 1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95" y="1798"/>
                      <a:ext cx="45" cy="632"/>
                    </a:xfrm>
                    <a:prstGeom prst="can">
                      <a:avLst>
                        <a:gd name="adj" fmla="val 345109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it-IT">
                        <a:latin typeface="+mj-lt"/>
                        <a:cs typeface="Arial" charset="0"/>
                      </a:endParaRPr>
                    </a:p>
                  </p:txBody>
                </p:sp>
                <p:sp>
                  <p:nvSpPr>
                    <p:cNvPr id="65" name="AutoShape 198"/>
                    <p:cNvSpPr>
                      <a:spLocks noChangeArrowheads="1"/>
                    </p:cNvSpPr>
                    <p:nvPr/>
                  </p:nvSpPr>
                  <p:spPr bwMode="auto">
                    <a:xfrm rot="10800000" flipV="1">
                      <a:off x="3683" y="1776"/>
                      <a:ext cx="70" cy="195"/>
                    </a:xfrm>
                    <a:prstGeom prst="can">
                      <a:avLst>
                        <a:gd name="adj" fmla="val 69643"/>
                      </a:avLst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it-IT">
                        <a:latin typeface="+mj-lt"/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63" name="Arc 466"/>
                  <p:cNvSpPr>
                    <a:spLocks/>
                  </p:cNvSpPr>
                  <p:nvPr/>
                </p:nvSpPr>
                <p:spPr bwMode="auto">
                  <a:xfrm rot="-2887238" flipH="1" flipV="1">
                    <a:off x="1810" y="418"/>
                    <a:ext cx="35" cy="3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+mj-lt"/>
                      <a:cs typeface="Arial" charset="0"/>
                    </a:endParaRPr>
                  </a:p>
                </p:txBody>
              </p:sp>
            </p:grpSp>
            <p:grpSp>
              <p:nvGrpSpPr>
                <p:cNvPr id="37" name="Group 469"/>
                <p:cNvGrpSpPr>
                  <a:grpSpLocks/>
                </p:cNvGrpSpPr>
                <p:nvPr/>
              </p:nvGrpSpPr>
              <p:grpSpPr bwMode="auto">
                <a:xfrm>
                  <a:off x="1138786" y="626501"/>
                  <a:ext cx="79108" cy="683610"/>
                  <a:chOff x="1791" y="113"/>
                  <a:chExt cx="70" cy="656"/>
                </a:xfrm>
              </p:grpSpPr>
              <p:grpSp>
                <p:nvGrpSpPr>
                  <p:cNvPr id="58" name="Group 196"/>
                  <p:cNvGrpSpPr>
                    <a:grpSpLocks/>
                  </p:cNvGrpSpPr>
                  <p:nvPr/>
                </p:nvGrpSpPr>
                <p:grpSpPr bwMode="auto">
                  <a:xfrm>
                    <a:off x="1791" y="113"/>
                    <a:ext cx="70" cy="656"/>
                    <a:chOff x="3683" y="1776"/>
                    <a:chExt cx="70" cy="656"/>
                  </a:xfrm>
                </p:grpSpPr>
                <p:sp>
                  <p:nvSpPr>
                    <p:cNvPr id="60" name="AutoShape 1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96" y="1798"/>
                      <a:ext cx="46" cy="632"/>
                    </a:xfrm>
                    <a:prstGeom prst="can">
                      <a:avLst>
                        <a:gd name="adj" fmla="val 345109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it-IT">
                        <a:latin typeface="+mj-lt"/>
                        <a:cs typeface="Arial" charset="0"/>
                      </a:endParaRPr>
                    </a:p>
                  </p:txBody>
                </p:sp>
                <p:sp>
                  <p:nvSpPr>
                    <p:cNvPr id="61" name="AutoShape 198"/>
                    <p:cNvSpPr>
                      <a:spLocks noChangeArrowheads="1"/>
                    </p:cNvSpPr>
                    <p:nvPr/>
                  </p:nvSpPr>
                  <p:spPr bwMode="auto">
                    <a:xfrm rot="10800000" flipV="1">
                      <a:off x="3683" y="1776"/>
                      <a:ext cx="70" cy="195"/>
                    </a:xfrm>
                    <a:prstGeom prst="can">
                      <a:avLst>
                        <a:gd name="adj" fmla="val 69643"/>
                      </a:avLst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it-IT">
                        <a:latin typeface="+mj-lt"/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59" name="Arc 466"/>
                  <p:cNvSpPr>
                    <a:spLocks/>
                  </p:cNvSpPr>
                  <p:nvPr/>
                </p:nvSpPr>
                <p:spPr bwMode="auto">
                  <a:xfrm rot="-2887238" flipH="1" flipV="1">
                    <a:off x="1811" y="418"/>
                    <a:ext cx="35" cy="3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+mj-lt"/>
                      <a:cs typeface="Arial" charset="0"/>
                    </a:endParaRPr>
                  </a:p>
                </p:txBody>
              </p:sp>
            </p:grpSp>
            <p:grpSp>
              <p:nvGrpSpPr>
                <p:cNvPr id="38" name="Group 469"/>
                <p:cNvGrpSpPr>
                  <a:grpSpLocks/>
                </p:cNvGrpSpPr>
                <p:nvPr/>
              </p:nvGrpSpPr>
              <p:grpSpPr bwMode="auto">
                <a:xfrm>
                  <a:off x="1236571" y="626501"/>
                  <a:ext cx="79108" cy="683610"/>
                  <a:chOff x="1791" y="113"/>
                  <a:chExt cx="70" cy="656"/>
                </a:xfrm>
              </p:grpSpPr>
              <p:grpSp>
                <p:nvGrpSpPr>
                  <p:cNvPr id="54" name="Group 196"/>
                  <p:cNvGrpSpPr>
                    <a:grpSpLocks/>
                  </p:cNvGrpSpPr>
                  <p:nvPr/>
                </p:nvGrpSpPr>
                <p:grpSpPr bwMode="auto">
                  <a:xfrm>
                    <a:off x="1791" y="113"/>
                    <a:ext cx="70" cy="656"/>
                    <a:chOff x="3683" y="1776"/>
                    <a:chExt cx="70" cy="656"/>
                  </a:xfrm>
                </p:grpSpPr>
                <p:sp>
                  <p:nvSpPr>
                    <p:cNvPr id="56" name="AutoShape 1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96" y="1798"/>
                      <a:ext cx="45" cy="632"/>
                    </a:xfrm>
                    <a:prstGeom prst="can">
                      <a:avLst>
                        <a:gd name="adj" fmla="val 345109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it-IT">
                        <a:latin typeface="+mj-lt"/>
                        <a:cs typeface="Arial" charset="0"/>
                      </a:endParaRPr>
                    </a:p>
                  </p:txBody>
                </p:sp>
                <p:sp>
                  <p:nvSpPr>
                    <p:cNvPr id="57" name="AutoShape 198"/>
                    <p:cNvSpPr>
                      <a:spLocks noChangeArrowheads="1"/>
                    </p:cNvSpPr>
                    <p:nvPr/>
                  </p:nvSpPr>
                  <p:spPr bwMode="auto">
                    <a:xfrm rot="10800000" flipV="1">
                      <a:off x="3685" y="1776"/>
                      <a:ext cx="66" cy="195"/>
                    </a:xfrm>
                    <a:prstGeom prst="can">
                      <a:avLst>
                        <a:gd name="adj" fmla="val 69643"/>
                      </a:avLst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it-IT">
                        <a:latin typeface="+mj-lt"/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55" name="Arc 466"/>
                  <p:cNvSpPr>
                    <a:spLocks/>
                  </p:cNvSpPr>
                  <p:nvPr/>
                </p:nvSpPr>
                <p:spPr bwMode="auto">
                  <a:xfrm rot="-2887238" flipH="1" flipV="1">
                    <a:off x="1811" y="418"/>
                    <a:ext cx="35" cy="3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+mj-lt"/>
                      <a:cs typeface="Arial" charset="0"/>
                    </a:endParaRPr>
                  </a:p>
                </p:txBody>
              </p:sp>
            </p:grpSp>
            <p:grpSp>
              <p:nvGrpSpPr>
                <p:cNvPr id="39" name="Group 469"/>
                <p:cNvGrpSpPr>
                  <a:grpSpLocks/>
                </p:cNvGrpSpPr>
                <p:nvPr/>
              </p:nvGrpSpPr>
              <p:grpSpPr bwMode="auto">
                <a:xfrm>
                  <a:off x="1334356" y="626501"/>
                  <a:ext cx="79108" cy="683610"/>
                  <a:chOff x="1791" y="113"/>
                  <a:chExt cx="70" cy="656"/>
                </a:xfrm>
              </p:grpSpPr>
              <p:grpSp>
                <p:nvGrpSpPr>
                  <p:cNvPr id="50" name="Group 196"/>
                  <p:cNvGrpSpPr>
                    <a:grpSpLocks/>
                  </p:cNvGrpSpPr>
                  <p:nvPr/>
                </p:nvGrpSpPr>
                <p:grpSpPr bwMode="auto">
                  <a:xfrm>
                    <a:off x="1791" y="113"/>
                    <a:ext cx="70" cy="656"/>
                    <a:chOff x="3683" y="1776"/>
                    <a:chExt cx="70" cy="656"/>
                  </a:xfrm>
                </p:grpSpPr>
                <p:sp>
                  <p:nvSpPr>
                    <p:cNvPr id="52" name="AutoShape 1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96" y="1798"/>
                      <a:ext cx="45" cy="632"/>
                    </a:xfrm>
                    <a:prstGeom prst="can">
                      <a:avLst>
                        <a:gd name="adj" fmla="val 345109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it-IT">
                        <a:latin typeface="+mj-lt"/>
                        <a:cs typeface="Arial" charset="0"/>
                      </a:endParaRPr>
                    </a:p>
                  </p:txBody>
                </p:sp>
                <p:sp>
                  <p:nvSpPr>
                    <p:cNvPr id="53" name="AutoShape 198"/>
                    <p:cNvSpPr>
                      <a:spLocks noChangeArrowheads="1"/>
                    </p:cNvSpPr>
                    <p:nvPr/>
                  </p:nvSpPr>
                  <p:spPr bwMode="auto">
                    <a:xfrm rot="10800000" flipV="1">
                      <a:off x="3683" y="1776"/>
                      <a:ext cx="70" cy="195"/>
                    </a:xfrm>
                    <a:prstGeom prst="can">
                      <a:avLst>
                        <a:gd name="adj" fmla="val 69643"/>
                      </a:avLst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it-IT">
                        <a:latin typeface="+mj-lt"/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51" name="Arc 466"/>
                  <p:cNvSpPr>
                    <a:spLocks/>
                  </p:cNvSpPr>
                  <p:nvPr/>
                </p:nvSpPr>
                <p:spPr bwMode="auto">
                  <a:xfrm rot="-2887238" flipH="1" flipV="1">
                    <a:off x="1811" y="418"/>
                    <a:ext cx="35" cy="3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+mj-lt"/>
                      <a:cs typeface="Arial" charset="0"/>
                    </a:endParaRPr>
                  </a:p>
                </p:txBody>
              </p:sp>
            </p:grpSp>
            <p:grpSp>
              <p:nvGrpSpPr>
                <p:cNvPr id="40" name="Group 469"/>
                <p:cNvGrpSpPr>
                  <a:grpSpLocks/>
                </p:cNvGrpSpPr>
                <p:nvPr/>
              </p:nvGrpSpPr>
              <p:grpSpPr bwMode="auto">
                <a:xfrm>
                  <a:off x="1432140" y="626501"/>
                  <a:ext cx="79108" cy="683610"/>
                  <a:chOff x="1791" y="113"/>
                  <a:chExt cx="70" cy="656"/>
                </a:xfrm>
              </p:grpSpPr>
              <p:grpSp>
                <p:nvGrpSpPr>
                  <p:cNvPr id="46" name="Group 196"/>
                  <p:cNvGrpSpPr>
                    <a:grpSpLocks/>
                  </p:cNvGrpSpPr>
                  <p:nvPr/>
                </p:nvGrpSpPr>
                <p:grpSpPr bwMode="auto">
                  <a:xfrm>
                    <a:off x="1791" y="113"/>
                    <a:ext cx="70" cy="656"/>
                    <a:chOff x="3683" y="1776"/>
                    <a:chExt cx="70" cy="656"/>
                  </a:xfrm>
                </p:grpSpPr>
                <p:sp>
                  <p:nvSpPr>
                    <p:cNvPr id="48" name="AutoShape 1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96" y="1798"/>
                      <a:ext cx="45" cy="632"/>
                    </a:xfrm>
                    <a:prstGeom prst="can">
                      <a:avLst>
                        <a:gd name="adj" fmla="val 345109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it-IT">
                        <a:latin typeface="+mj-lt"/>
                        <a:cs typeface="Arial" charset="0"/>
                      </a:endParaRPr>
                    </a:p>
                  </p:txBody>
                </p:sp>
                <p:sp>
                  <p:nvSpPr>
                    <p:cNvPr id="49" name="AutoShape 198"/>
                    <p:cNvSpPr>
                      <a:spLocks noChangeArrowheads="1"/>
                    </p:cNvSpPr>
                    <p:nvPr/>
                  </p:nvSpPr>
                  <p:spPr bwMode="auto">
                    <a:xfrm rot="10800000" flipV="1">
                      <a:off x="3682" y="1776"/>
                      <a:ext cx="70" cy="195"/>
                    </a:xfrm>
                    <a:prstGeom prst="can">
                      <a:avLst>
                        <a:gd name="adj" fmla="val 69643"/>
                      </a:avLst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it-IT">
                        <a:latin typeface="+mj-lt"/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47" name="Arc 466"/>
                  <p:cNvSpPr>
                    <a:spLocks/>
                  </p:cNvSpPr>
                  <p:nvPr/>
                </p:nvSpPr>
                <p:spPr bwMode="auto">
                  <a:xfrm rot="-2887238" flipH="1" flipV="1">
                    <a:off x="1811" y="416"/>
                    <a:ext cx="35" cy="3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+mj-lt"/>
                      <a:cs typeface="Arial" charset="0"/>
                    </a:endParaRPr>
                  </a:p>
                </p:txBody>
              </p:sp>
            </p:grpSp>
            <p:grpSp>
              <p:nvGrpSpPr>
                <p:cNvPr id="41" name="Group 469"/>
                <p:cNvGrpSpPr>
                  <a:grpSpLocks/>
                </p:cNvGrpSpPr>
                <p:nvPr/>
              </p:nvGrpSpPr>
              <p:grpSpPr bwMode="auto">
                <a:xfrm>
                  <a:off x="1529925" y="626501"/>
                  <a:ext cx="79108" cy="683610"/>
                  <a:chOff x="1791" y="113"/>
                  <a:chExt cx="70" cy="656"/>
                </a:xfrm>
              </p:grpSpPr>
              <p:grpSp>
                <p:nvGrpSpPr>
                  <p:cNvPr id="42" name="Group 196"/>
                  <p:cNvGrpSpPr>
                    <a:grpSpLocks/>
                  </p:cNvGrpSpPr>
                  <p:nvPr/>
                </p:nvGrpSpPr>
                <p:grpSpPr bwMode="auto">
                  <a:xfrm>
                    <a:off x="1791" y="113"/>
                    <a:ext cx="70" cy="656"/>
                    <a:chOff x="3683" y="1776"/>
                    <a:chExt cx="70" cy="656"/>
                  </a:xfrm>
                </p:grpSpPr>
                <p:sp>
                  <p:nvSpPr>
                    <p:cNvPr id="44" name="AutoShape 1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95" y="1798"/>
                      <a:ext cx="45" cy="632"/>
                    </a:xfrm>
                    <a:prstGeom prst="can">
                      <a:avLst>
                        <a:gd name="adj" fmla="val 345109"/>
                      </a:avLst>
                    </a:pr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it-IT">
                        <a:latin typeface="+mj-lt"/>
                        <a:cs typeface="Arial" charset="0"/>
                      </a:endParaRPr>
                    </a:p>
                  </p:txBody>
                </p:sp>
                <p:sp>
                  <p:nvSpPr>
                    <p:cNvPr id="45" name="AutoShape 198"/>
                    <p:cNvSpPr>
                      <a:spLocks noChangeArrowheads="1"/>
                    </p:cNvSpPr>
                    <p:nvPr/>
                  </p:nvSpPr>
                  <p:spPr bwMode="auto">
                    <a:xfrm rot="10800000" flipV="1">
                      <a:off x="3683" y="1776"/>
                      <a:ext cx="70" cy="195"/>
                    </a:xfrm>
                    <a:prstGeom prst="can">
                      <a:avLst>
                        <a:gd name="adj" fmla="val 69643"/>
                      </a:avLst>
                    </a:prstGeom>
                    <a:solidFill>
                      <a:schemeClr val="bg2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it-IT">
                        <a:latin typeface="+mj-lt"/>
                        <a:cs typeface="Arial" charset="0"/>
                      </a:endParaRPr>
                    </a:p>
                  </p:txBody>
                </p:sp>
              </p:grpSp>
              <p:sp>
                <p:nvSpPr>
                  <p:cNvPr id="43" name="Arc 466"/>
                  <p:cNvSpPr>
                    <a:spLocks/>
                  </p:cNvSpPr>
                  <p:nvPr/>
                </p:nvSpPr>
                <p:spPr bwMode="auto">
                  <a:xfrm rot="-2887238" flipH="1" flipV="1">
                    <a:off x="1810" y="418"/>
                    <a:ext cx="35" cy="35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1600"/>
                      <a:gd name="T11" fmla="*/ 21600 w 21600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it-IT">
                      <a:latin typeface="+mj-lt"/>
                      <a:cs typeface="Arial" charset="0"/>
                    </a:endParaRPr>
                  </a:p>
                </p:txBody>
              </p:sp>
            </p:grpSp>
          </p:grpSp>
        </p:grpSp>
        <p:sp>
          <p:nvSpPr>
            <p:cNvPr id="8" name="Rettangolo 7"/>
            <p:cNvSpPr/>
            <p:nvPr/>
          </p:nvSpPr>
          <p:spPr>
            <a:xfrm>
              <a:off x="899592" y="1691516"/>
              <a:ext cx="187220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dirty="0"/>
                <a:t>peptidi </a:t>
              </a:r>
              <a:r>
                <a:rPr lang="it-IT" dirty="0" smtClean="0"/>
                <a:t>bioattivi</a:t>
              </a:r>
              <a:endParaRPr lang="it-IT" dirty="0"/>
            </a:p>
          </p:txBody>
        </p:sp>
        <p:sp>
          <p:nvSpPr>
            <p:cNvPr id="9" name="Rettangolo 8"/>
            <p:cNvSpPr/>
            <p:nvPr/>
          </p:nvSpPr>
          <p:spPr>
            <a:xfrm>
              <a:off x="6390456" y="1556792"/>
              <a:ext cx="120588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dirty="0" smtClean="0"/>
                <a:t>vitamine</a:t>
              </a:r>
              <a:endParaRPr lang="it-IT" dirty="0"/>
            </a:p>
          </p:txBody>
        </p:sp>
        <p:sp>
          <p:nvSpPr>
            <p:cNvPr id="106" name="Rettangolo 105"/>
            <p:cNvSpPr/>
            <p:nvPr/>
          </p:nvSpPr>
          <p:spPr>
            <a:xfrm>
              <a:off x="1187624" y="4499828"/>
              <a:ext cx="150484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dirty="0" smtClean="0"/>
                <a:t>polisaccaridi</a:t>
              </a:r>
              <a:endParaRPr lang="it-IT" dirty="0"/>
            </a:p>
          </p:txBody>
        </p:sp>
        <p:sp>
          <p:nvSpPr>
            <p:cNvPr id="107" name="Rettangolo 106"/>
            <p:cNvSpPr/>
            <p:nvPr/>
          </p:nvSpPr>
          <p:spPr>
            <a:xfrm>
              <a:off x="6516216" y="4643844"/>
              <a:ext cx="11338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dirty="0" err="1" smtClean="0"/>
                <a:t>polioli</a:t>
              </a:r>
              <a:endParaRPr lang="it-IT" dirty="0"/>
            </a:p>
          </p:txBody>
        </p:sp>
        <p:sp>
          <p:nvSpPr>
            <p:cNvPr id="108" name="Freccia a destra rientrata 107"/>
            <p:cNvSpPr/>
            <p:nvPr/>
          </p:nvSpPr>
          <p:spPr>
            <a:xfrm rot="19133608">
              <a:off x="5672882" y="2339468"/>
              <a:ext cx="504001" cy="252132"/>
            </a:xfrm>
            <a:prstGeom prst="notched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9" name="Freccia a destra rientrata 108"/>
            <p:cNvSpPr/>
            <p:nvPr/>
          </p:nvSpPr>
          <p:spPr>
            <a:xfrm rot="2196909">
              <a:off x="5698722" y="3987547"/>
              <a:ext cx="504001" cy="252132"/>
            </a:xfrm>
            <a:prstGeom prst="notched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0" name="Freccia a destra rientrata 109"/>
            <p:cNvSpPr/>
            <p:nvPr/>
          </p:nvSpPr>
          <p:spPr>
            <a:xfrm rot="12848305">
              <a:off x="3015148" y="2324563"/>
              <a:ext cx="504001" cy="252132"/>
            </a:xfrm>
            <a:prstGeom prst="notched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1" name="Freccia a destra rientrata 110"/>
            <p:cNvSpPr/>
            <p:nvPr/>
          </p:nvSpPr>
          <p:spPr>
            <a:xfrm rot="8098463">
              <a:off x="3019168" y="3887889"/>
              <a:ext cx="504001" cy="252132"/>
            </a:xfrm>
            <a:prstGeom prst="notched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13" name="Rettangolo 112"/>
          <p:cNvSpPr/>
          <p:nvPr/>
        </p:nvSpPr>
        <p:spPr>
          <a:xfrm>
            <a:off x="107504" y="5877272"/>
            <a:ext cx="8928992" cy="88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100"/>
              </a:lnSpc>
            </a:pPr>
            <a:r>
              <a:rPr lang="it-IT" sz="2000" i="1" dirty="0" err="1">
                <a:solidFill>
                  <a:srgbClr val="FF0000"/>
                </a:solidFill>
              </a:rPr>
              <a:t>Selenoproteine</a:t>
            </a:r>
            <a:r>
              <a:rPr lang="it-IT" sz="2000" i="1" dirty="0">
                <a:solidFill>
                  <a:srgbClr val="FF0000"/>
                </a:solidFill>
              </a:rPr>
              <a:t> e </a:t>
            </a:r>
            <a:r>
              <a:rPr lang="it-IT" sz="2000" i="1" dirty="0" err="1" smtClean="0">
                <a:solidFill>
                  <a:srgbClr val="FF0000"/>
                </a:solidFill>
              </a:rPr>
              <a:t>selenonanoparticelle</a:t>
            </a:r>
            <a:r>
              <a:rPr lang="it-IT" sz="2000" i="1" dirty="0" smtClean="0">
                <a:solidFill>
                  <a:srgbClr val="FF0000"/>
                </a:solidFill>
              </a:rPr>
              <a:t> le quali </a:t>
            </a:r>
            <a:r>
              <a:rPr lang="it-IT" sz="2000" i="1" dirty="0">
                <a:solidFill>
                  <a:srgbClr val="FF0000"/>
                </a:solidFill>
              </a:rPr>
              <a:t>mostrano interessanti </a:t>
            </a:r>
            <a:r>
              <a:rPr lang="it-IT" sz="2000" i="1" dirty="0" smtClean="0">
                <a:solidFill>
                  <a:srgbClr val="FF0000"/>
                </a:solidFill>
              </a:rPr>
              <a:t>effetti antiossidanti </a:t>
            </a:r>
            <a:r>
              <a:rPr lang="it-IT" sz="2000" i="1" dirty="0">
                <a:solidFill>
                  <a:srgbClr val="FF0000"/>
                </a:solidFill>
              </a:rPr>
              <a:t>nell’ospite</a:t>
            </a:r>
          </a:p>
        </p:txBody>
      </p:sp>
      <p:sp>
        <p:nvSpPr>
          <p:cNvPr id="114" name="Freccia a destra rientrata 113"/>
          <p:cNvSpPr/>
          <p:nvPr/>
        </p:nvSpPr>
        <p:spPr>
          <a:xfrm rot="5400000">
            <a:off x="4249892" y="4763077"/>
            <a:ext cx="1296145" cy="356183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707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unipa"/>
          <p:cNvSpPr txBox="1"/>
          <p:nvPr/>
        </p:nvSpPr>
        <p:spPr>
          <a:xfrm>
            <a:off x="0" y="0"/>
            <a:ext cx="9144000" cy="491936"/>
          </a:xfrm>
          <a:prstGeom prst="rect">
            <a:avLst/>
          </a:prstGeom>
          <a:noFill/>
        </p:spPr>
        <p:txBody>
          <a:bodyPr wrap="square" lIns="77221" tIns="38611" rIns="77221" bIns="3861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000" b="1" spc="253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Obiettivi del progetto</a:t>
            </a:r>
            <a:endParaRPr lang="it-IT" sz="2000" b="1" spc="253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95536" y="1094094"/>
            <a:ext cx="8424936" cy="4135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it-IT" dirty="0" smtClean="0"/>
              <a:t>fermentare </a:t>
            </a:r>
            <a:r>
              <a:rPr lang="it-IT" dirty="0"/>
              <a:t>succhi di frutta tropicali (CERELA-CONICET-Argentina) e mediterranei (</a:t>
            </a:r>
            <a:r>
              <a:rPr lang="it-IT" dirty="0" err="1"/>
              <a:t>UniPA</a:t>
            </a:r>
            <a:r>
              <a:rPr lang="it-IT" dirty="0"/>
              <a:t>-Italia) con BL di origine frutticola in grado di generare </a:t>
            </a:r>
            <a:r>
              <a:rPr lang="it-IT" dirty="0" err="1" smtClean="0"/>
              <a:t>selenoproteine</a:t>
            </a:r>
            <a:r>
              <a:rPr lang="it-IT" dirty="0" smtClean="0"/>
              <a:t>;</a:t>
            </a:r>
          </a:p>
          <a:p>
            <a:pPr marL="285750" indent="-285750" algn="just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it-IT" dirty="0" smtClean="0"/>
              <a:t>caratterizzare </a:t>
            </a:r>
            <a:r>
              <a:rPr lang="it-IT" dirty="0"/>
              <a:t>i prodotti fermentati per gli aspetti chimici, sensoriali e funzionali (entrambi i partner</a:t>
            </a:r>
            <a:r>
              <a:rPr lang="it-IT" dirty="0" smtClean="0"/>
              <a:t>);</a:t>
            </a:r>
          </a:p>
          <a:p>
            <a:pPr marL="285750" indent="-285750" algn="just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it-IT" dirty="0" smtClean="0"/>
              <a:t>caratterizzare </a:t>
            </a:r>
            <a:r>
              <a:rPr lang="it-IT" dirty="0"/>
              <a:t>i geni coinvolti nella produzione di </a:t>
            </a:r>
            <a:r>
              <a:rPr lang="it-IT" dirty="0" err="1"/>
              <a:t>selenoproteine</a:t>
            </a:r>
            <a:r>
              <a:rPr lang="it-IT" dirty="0"/>
              <a:t> (entrambi i partner</a:t>
            </a:r>
            <a:r>
              <a:rPr lang="it-IT" dirty="0" smtClean="0"/>
              <a:t>);</a:t>
            </a:r>
          </a:p>
          <a:p>
            <a:pPr marL="285750" indent="-285750" algn="just">
              <a:lnSpc>
                <a:spcPct val="250000"/>
              </a:lnSpc>
              <a:buFont typeface="Wingdings" panose="05000000000000000000" pitchFamily="2" charset="2"/>
              <a:buChar char="Ø"/>
            </a:pPr>
            <a:r>
              <a:rPr lang="it-IT" dirty="0" smtClean="0"/>
              <a:t>valutare </a:t>
            </a:r>
            <a:r>
              <a:rPr lang="it-IT" dirty="0"/>
              <a:t>la composizione della comunità microbica dei frutti fermentati (</a:t>
            </a:r>
            <a:r>
              <a:rPr lang="it-IT" dirty="0" err="1"/>
              <a:t>UniPA</a:t>
            </a:r>
            <a:r>
              <a:rPr lang="it-IT" dirty="0"/>
              <a:t>-Italia).</a:t>
            </a:r>
          </a:p>
        </p:txBody>
      </p:sp>
    </p:spTree>
    <p:extLst>
      <p:ext uri="{BB962C8B-B14F-4D97-AF65-F5344CB8AC3E}">
        <p14:creationId xmlns:p14="http://schemas.microsoft.com/office/powerpoint/2010/main" val="405142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12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unipa"/>
          <p:cNvSpPr txBox="1"/>
          <p:nvPr/>
        </p:nvSpPr>
        <p:spPr>
          <a:xfrm>
            <a:off x="0" y="-27384"/>
            <a:ext cx="9144000" cy="657494"/>
          </a:xfrm>
          <a:prstGeom prst="rect">
            <a:avLst/>
          </a:prstGeom>
          <a:noFill/>
        </p:spPr>
        <p:txBody>
          <a:bodyPr wrap="square" lIns="77221" tIns="38611" rIns="77221" bIns="3861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800" b="1" spc="253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Produzione </a:t>
            </a:r>
            <a:r>
              <a:rPr lang="it-IT" sz="2800" b="1" spc="253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dei succhi fermentati</a:t>
            </a:r>
            <a:endParaRPr lang="it-IT" sz="2800" b="1" spc="253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pSp>
        <p:nvGrpSpPr>
          <p:cNvPr id="37" name="Gruppo 36"/>
          <p:cNvGrpSpPr/>
          <p:nvPr/>
        </p:nvGrpSpPr>
        <p:grpSpPr>
          <a:xfrm>
            <a:off x="827584" y="1442430"/>
            <a:ext cx="7560840" cy="3074349"/>
            <a:chOff x="827584" y="1442430"/>
            <a:chExt cx="7560840" cy="3074349"/>
          </a:xfrm>
        </p:grpSpPr>
        <p:grpSp>
          <p:nvGrpSpPr>
            <p:cNvPr id="38" name="Gruppo 37"/>
            <p:cNvGrpSpPr>
              <a:grpSpLocks noChangeAspect="1"/>
            </p:cNvGrpSpPr>
            <p:nvPr/>
          </p:nvGrpSpPr>
          <p:grpSpPr>
            <a:xfrm>
              <a:off x="1691681" y="1442430"/>
              <a:ext cx="2875498" cy="1082153"/>
              <a:chOff x="-621685" y="1098426"/>
              <a:chExt cx="3572957" cy="1344633"/>
            </a:xfrm>
          </p:grpSpPr>
          <p:sp>
            <p:nvSpPr>
              <p:cNvPr id="51" name="Freccia in giù 50"/>
              <p:cNvSpPr>
                <a:spLocks noChangeAspect="1"/>
              </p:cNvSpPr>
              <p:nvPr/>
            </p:nvSpPr>
            <p:spPr>
              <a:xfrm>
                <a:off x="2728178" y="2135265"/>
                <a:ext cx="223094" cy="307794"/>
              </a:xfrm>
              <a:prstGeom prst="downArrow">
                <a:avLst/>
              </a:prstGeom>
              <a:ln w="19050"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52" name="Freccia in giù 51"/>
              <p:cNvSpPr>
                <a:spLocks noChangeAspect="1"/>
              </p:cNvSpPr>
              <p:nvPr/>
            </p:nvSpPr>
            <p:spPr>
              <a:xfrm rot="16200000">
                <a:off x="-548735" y="1025476"/>
                <a:ext cx="142100" cy="288000"/>
              </a:xfrm>
              <a:prstGeom prst="downArrow">
                <a:avLst/>
              </a:prstGeom>
              <a:ln w="19050"/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39" name="Rettangolo 38"/>
            <p:cNvSpPr/>
            <p:nvPr/>
          </p:nvSpPr>
          <p:spPr>
            <a:xfrm rot="20791458">
              <a:off x="1320839" y="3623857"/>
              <a:ext cx="1711722" cy="3332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Linea produttiva </a:t>
              </a:r>
            </a:p>
            <a:p>
              <a:pPr algn="ctr"/>
              <a:r>
                <a:rPr lang="it-IT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A</a:t>
              </a:r>
              <a:endParaRPr lang="it-IT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0" name="Rettangolo 39"/>
            <p:cNvSpPr/>
            <p:nvPr/>
          </p:nvSpPr>
          <p:spPr>
            <a:xfrm rot="932088">
              <a:off x="5773963" y="3583747"/>
              <a:ext cx="1800104" cy="3332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Linea produttiva B</a:t>
              </a:r>
              <a:endParaRPr lang="it-IT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cxnSp>
          <p:nvCxnSpPr>
            <p:cNvPr id="43" name="Connettore 2 42"/>
            <p:cNvCxnSpPr/>
            <p:nvPr/>
          </p:nvCxnSpPr>
          <p:spPr>
            <a:xfrm flipH="1">
              <a:off x="827584" y="3818545"/>
              <a:ext cx="2323812" cy="61856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2 43"/>
            <p:cNvCxnSpPr/>
            <p:nvPr/>
          </p:nvCxnSpPr>
          <p:spPr>
            <a:xfrm>
              <a:off x="5762216" y="3800072"/>
              <a:ext cx="2626208" cy="70496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ttangolo 44"/>
            <p:cNvSpPr/>
            <p:nvPr/>
          </p:nvSpPr>
          <p:spPr>
            <a:xfrm rot="20714980">
              <a:off x="1537330" y="4102311"/>
              <a:ext cx="1461564" cy="40192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Non Pastorizzato</a:t>
              </a:r>
              <a:endParaRPr lang="it-IT" sz="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ttangolo 45"/>
            <p:cNvSpPr/>
            <p:nvPr/>
          </p:nvSpPr>
          <p:spPr>
            <a:xfrm rot="949302">
              <a:off x="6028196" y="4126430"/>
              <a:ext cx="1428728" cy="390349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it-IT" sz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Pastorizzato</a:t>
              </a:r>
              <a:endParaRPr lang="it-IT" sz="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8" name="Picture 2" descr="C:\Users\PC3\Desktop\Tesisti\Miryam\FOTO IMPORTANTI PER LA TESI\IMG_20181003_0938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3" t="11592" r="29448"/>
          <a:stretch/>
        </p:blipFill>
        <p:spPr bwMode="auto">
          <a:xfrm>
            <a:off x="323528" y="988189"/>
            <a:ext cx="114013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C3\Desktop\Tesisti\Miryam\FOTO IMPORTANTI PER LA TESI\IMG_20181003_09423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3" b="31081"/>
          <a:stretch/>
        </p:blipFill>
        <p:spPr bwMode="auto">
          <a:xfrm>
            <a:off x="2189080" y="980728"/>
            <a:ext cx="115878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PC3\Desktop\Tesisti\Miryam\FOTO IMPORTANTI PER LA TESI\IMG_20181003_09510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29" b="30909"/>
          <a:stretch/>
        </p:blipFill>
        <p:spPr bwMode="auto">
          <a:xfrm>
            <a:off x="3851920" y="980728"/>
            <a:ext cx="1230695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Freccia in giù 68"/>
          <p:cNvSpPr>
            <a:spLocks noChangeAspect="1"/>
          </p:cNvSpPr>
          <p:nvPr/>
        </p:nvSpPr>
        <p:spPr>
          <a:xfrm rot="16200000">
            <a:off x="3550590" y="1387975"/>
            <a:ext cx="114361" cy="231781"/>
          </a:xfrm>
          <a:prstGeom prst="downArrow">
            <a:avLst/>
          </a:prstGeom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125" name="Picture 5" descr="C:\Users\PC3\Desktop\Tesisti\Miryam\FOTO IMPORTANTI PER LA TESI\IMG_20181003_10140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8" r="12077" b="25000"/>
          <a:stretch/>
        </p:blipFill>
        <p:spPr bwMode="auto">
          <a:xfrm>
            <a:off x="223440" y="4704153"/>
            <a:ext cx="1082132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PC3\Desktop\Tesisti\Miryam\FOTO IMPORTANTI PER LA TESI\IMG_20181003_10233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1030" r="40619" b="22303"/>
          <a:stretch/>
        </p:blipFill>
        <p:spPr bwMode="auto">
          <a:xfrm>
            <a:off x="3491880" y="2636912"/>
            <a:ext cx="196773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5" descr="C:\Users\PC3\Desktop\Tesisti\Miryam\FOTO IMPORTANTI PER LA TESI\IMG_20181003_10140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8" r="12077" b="25000"/>
          <a:stretch/>
        </p:blipFill>
        <p:spPr bwMode="auto">
          <a:xfrm>
            <a:off x="7882356" y="4725144"/>
            <a:ext cx="1082132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83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unipa"/>
          <p:cNvSpPr txBox="1"/>
          <p:nvPr/>
        </p:nvSpPr>
        <p:spPr>
          <a:xfrm>
            <a:off x="0" y="-27384"/>
            <a:ext cx="9144000" cy="724307"/>
          </a:xfrm>
          <a:prstGeom prst="rect">
            <a:avLst/>
          </a:prstGeom>
          <a:noFill/>
        </p:spPr>
        <p:txBody>
          <a:bodyPr wrap="square" lIns="77221" tIns="38611" rIns="77221" bIns="3861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2800" b="1" spc="253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Colture utilizzate per la produzione del </a:t>
            </a:r>
            <a:r>
              <a:rPr lang="it-IT" sz="2800" b="1" spc="253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succo</a:t>
            </a:r>
            <a:endParaRPr lang="it-IT" sz="2800" b="1" spc="253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pSp>
        <p:nvGrpSpPr>
          <p:cNvPr id="18" name="Gruppo 17"/>
          <p:cNvGrpSpPr/>
          <p:nvPr/>
        </p:nvGrpSpPr>
        <p:grpSpPr>
          <a:xfrm>
            <a:off x="142875" y="764704"/>
            <a:ext cx="9937229" cy="3906233"/>
            <a:chOff x="142875" y="764704"/>
            <a:chExt cx="9937229" cy="3906233"/>
          </a:xfrm>
        </p:grpSpPr>
        <p:sp>
          <p:nvSpPr>
            <p:cNvPr id="9" name="Rettangolo 4"/>
            <p:cNvSpPr>
              <a:spLocks noChangeArrowheads="1"/>
            </p:cNvSpPr>
            <p:nvPr/>
          </p:nvSpPr>
          <p:spPr bwMode="auto">
            <a:xfrm>
              <a:off x="142875" y="1972607"/>
              <a:ext cx="2556917" cy="964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05000"/>
                </a:lnSpc>
                <a:spcBef>
                  <a:spcPct val="5000"/>
                </a:spcBef>
              </a:pPr>
              <a:r>
                <a:rPr lang="it-IT" dirty="0" smtClean="0"/>
                <a:t>Gli starter utilizzati in </a:t>
              </a:r>
              <a:r>
                <a:rPr lang="es-ES" dirty="0" smtClean="0"/>
                <a:t>p</a:t>
              </a:r>
              <a:r>
                <a:rPr lang="it-IT" dirty="0" err="1" smtClean="0"/>
                <a:t>roduzione</a:t>
              </a:r>
              <a:r>
                <a:rPr lang="it-IT" dirty="0" smtClean="0"/>
                <a:t> sono stati testati:</a:t>
              </a:r>
              <a:endParaRPr lang="it-IT" dirty="0"/>
            </a:p>
          </p:txBody>
        </p:sp>
        <p:sp>
          <p:nvSpPr>
            <p:cNvPr id="10" name="Rettangolo 5"/>
            <p:cNvSpPr>
              <a:spLocks noChangeArrowheads="1"/>
            </p:cNvSpPr>
            <p:nvPr/>
          </p:nvSpPr>
          <p:spPr bwMode="auto">
            <a:xfrm>
              <a:off x="3342430" y="1042927"/>
              <a:ext cx="1080745" cy="383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5000"/>
                </a:lnSpc>
                <a:spcBef>
                  <a:spcPct val="5000"/>
                </a:spcBef>
              </a:pPr>
              <a:r>
                <a:rPr lang="it-IT" dirty="0"/>
                <a:t>i</a:t>
              </a:r>
              <a:r>
                <a:rPr lang="it-IT" dirty="0" smtClean="0"/>
                <a:t>n singolo</a:t>
              </a:r>
              <a:endParaRPr lang="it-IT" dirty="0"/>
            </a:p>
          </p:txBody>
        </p:sp>
        <p:sp>
          <p:nvSpPr>
            <p:cNvPr id="11" name="Rettangolo 19"/>
            <p:cNvSpPr>
              <a:spLocks noChangeArrowheads="1"/>
            </p:cNvSpPr>
            <p:nvPr/>
          </p:nvSpPr>
          <p:spPr bwMode="auto">
            <a:xfrm>
              <a:off x="5508104" y="764704"/>
              <a:ext cx="4572000" cy="1601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lnSpc>
                  <a:spcPct val="105000"/>
                </a:lnSpc>
                <a:spcBef>
                  <a:spcPct val="5000"/>
                </a:spcBef>
              </a:pPr>
              <a:r>
                <a:rPr lang="it-IT" sz="1800" dirty="0">
                  <a:latin typeface="Constantia" pitchFamily="18" charset="0"/>
                  <a:cs typeface="Arial" charset="0"/>
                </a:rPr>
                <a:t> </a:t>
              </a:r>
              <a:r>
                <a:rPr lang="fr-FR" i="1" dirty="0" smtClean="0"/>
                <a:t>Lactobacillus </a:t>
              </a:r>
              <a:r>
                <a:rPr lang="fr-FR" i="1" dirty="0" err="1" smtClean="0"/>
                <a:t>brevis</a:t>
              </a:r>
              <a:endParaRPr lang="fr-FR" dirty="0" smtClean="0"/>
            </a:p>
            <a:p>
              <a:pPr>
                <a:lnSpc>
                  <a:spcPct val="105000"/>
                </a:lnSpc>
                <a:spcBef>
                  <a:spcPct val="5000"/>
                </a:spcBef>
              </a:pPr>
              <a:endParaRPr lang="fr-FR" dirty="0"/>
            </a:p>
            <a:p>
              <a:pPr>
                <a:lnSpc>
                  <a:spcPct val="105000"/>
                </a:lnSpc>
                <a:spcBef>
                  <a:spcPct val="5000"/>
                </a:spcBef>
              </a:pPr>
              <a:r>
                <a:rPr lang="fr-FR" dirty="0" smtClean="0"/>
                <a:t> </a:t>
              </a:r>
              <a:r>
                <a:rPr lang="fr-FR" i="1" dirty="0" err="1" smtClean="0"/>
                <a:t>Fructobacillus</a:t>
              </a:r>
              <a:r>
                <a:rPr lang="fr-FR" i="1" dirty="0" smtClean="0"/>
                <a:t> </a:t>
              </a:r>
              <a:r>
                <a:rPr lang="fr-FR" i="1" dirty="0" err="1" smtClean="0"/>
                <a:t>tropaeoli</a:t>
              </a:r>
              <a:endParaRPr lang="fr-FR" dirty="0"/>
            </a:p>
            <a:p>
              <a:pPr>
                <a:lnSpc>
                  <a:spcPct val="105000"/>
                </a:lnSpc>
                <a:spcBef>
                  <a:spcPct val="5000"/>
                </a:spcBef>
                <a:buFont typeface="Arial" charset="0"/>
                <a:buChar char="•"/>
              </a:pPr>
              <a:endParaRPr lang="it-IT" dirty="0"/>
            </a:p>
            <a:p>
              <a:pPr>
                <a:lnSpc>
                  <a:spcPct val="105000"/>
                </a:lnSpc>
                <a:spcBef>
                  <a:spcPct val="5000"/>
                </a:spcBef>
                <a:buFont typeface="Arial" charset="0"/>
                <a:buChar char="•"/>
              </a:pPr>
              <a:endParaRPr lang="it-IT" dirty="0"/>
            </a:p>
          </p:txBody>
        </p:sp>
        <p:sp>
          <p:nvSpPr>
            <p:cNvPr id="13" name="Flecha derecha 3"/>
            <p:cNvSpPr/>
            <p:nvPr/>
          </p:nvSpPr>
          <p:spPr>
            <a:xfrm>
              <a:off x="1763688" y="1042927"/>
              <a:ext cx="978408" cy="48463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Rettangolo 19"/>
            <p:cNvSpPr>
              <a:spLocks noChangeArrowheads="1"/>
            </p:cNvSpPr>
            <p:nvPr/>
          </p:nvSpPr>
          <p:spPr bwMode="auto">
            <a:xfrm>
              <a:off x="5508104" y="3068960"/>
              <a:ext cx="4572000" cy="1601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>
                <a:lnSpc>
                  <a:spcPct val="105000"/>
                </a:lnSpc>
                <a:spcBef>
                  <a:spcPct val="5000"/>
                </a:spcBef>
              </a:pPr>
              <a:r>
                <a:rPr lang="fr-FR" i="1" dirty="0"/>
                <a:t>Lactobacillus </a:t>
              </a:r>
              <a:r>
                <a:rPr lang="fr-FR" i="1" dirty="0" err="1"/>
                <a:t>brevis</a:t>
              </a:r>
              <a:endParaRPr lang="fr-FR" dirty="0"/>
            </a:p>
            <a:p>
              <a:pPr>
                <a:lnSpc>
                  <a:spcPct val="105000"/>
                </a:lnSpc>
                <a:spcBef>
                  <a:spcPct val="5000"/>
                </a:spcBef>
              </a:pPr>
              <a:endParaRPr lang="fr-FR" dirty="0"/>
            </a:p>
            <a:p>
              <a:pPr>
                <a:lnSpc>
                  <a:spcPct val="105000"/>
                </a:lnSpc>
                <a:spcBef>
                  <a:spcPct val="5000"/>
                </a:spcBef>
              </a:pPr>
              <a:r>
                <a:rPr lang="fr-FR" dirty="0"/>
                <a:t> </a:t>
              </a:r>
              <a:r>
                <a:rPr lang="fr-FR" i="1" dirty="0" err="1"/>
                <a:t>Fructobacillus</a:t>
              </a:r>
              <a:r>
                <a:rPr lang="fr-FR" i="1" dirty="0"/>
                <a:t> </a:t>
              </a:r>
              <a:r>
                <a:rPr lang="fr-FR" i="1" dirty="0" err="1"/>
                <a:t>tropaeoli</a:t>
              </a:r>
              <a:endParaRPr lang="fr-FR" dirty="0"/>
            </a:p>
            <a:p>
              <a:pPr>
                <a:lnSpc>
                  <a:spcPct val="105000"/>
                </a:lnSpc>
                <a:spcBef>
                  <a:spcPct val="5000"/>
                </a:spcBef>
                <a:buFont typeface="Arial" charset="0"/>
                <a:buChar char="•"/>
              </a:pPr>
              <a:endParaRPr lang="it-IT" dirty="0"/>
            </a:p>
            <a:p>
              <a:pPr>
                <a:lnSpc>
                  <a:spcPct val="105000"/>
                </a:lnSpc>
                <a:spcBef>
                  <a:spcPct val="5000"/>
                </a:spcBef>
                <a:buFont typeface="Arial" charset="0"/>
                <a:buChar char="•"/>
              </a:pPr>
              <a:endParaRPr lang="it-IT" dirty="0"/>
            </a:p>
          </p:txBody>
        </p:sp>
        <p:sp>
          <p:nvSpPr>
            <p:cNvPr id="15" name="Rettangolo 21"/>
            <p:cNvSpPr>
              <a:spLocks noChangeArrowheads="1"/>
            </p:cNvSpPr>
            <p:nvPr/>
          </p:nvSpPr>
          <p:spPr bwMode="auto">
            <a:xfrm>
              <a:off x="3307164" y="3491199"/>
              <a:ext cx="1116011" cy="383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5000"/>
                </a:lnSpc>
              </a:pPr>
              <a:r>
                <a:rPr lang="it-IT" dirty="0"/>
                <a:t>i</a:t>
              </a:r>
              <a:r>
                <a:rPr lang="it-IT" dirty="0" smtClean="0"/>
                <a:t>n miscela</a:t>
              </a:r>
              <a:endParaRPr lang="it-IT" dirty="0"/>
            </a:p>
          </p:txBody>
        </p:sp>
        <p:sp>
          <p:nvSpPr>
            <p:cNvPr id="16" name="Abrir llave 1"/>
            <p:cNvSpPr/>
            <p:nvPr/>
          </p:nvSpPr>
          <p:spPr>
            <a:xfrm>
              <a:off x="5076056" y="3059151"/>
              <a:ext cx="216024" cy="1152128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7" name="Flecha derecha 4"/>
            <p:cNvSpPr/>
            <p:nvPr/>
          </p:nvSpPr>
          <p:spPr>
            <a:xfrm>
              <a:off x="1763688" y="3491199"/>
              <a:ext cx="978408" cy="48463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6146" name="Picture 2" descr="C:\Users\PC3\Desktop\Tesisti\Miryam\FOTO IMPORTANTI PER LA TESI\IMG_20181003_10415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 t="29631" r="24166" b="9259"/>
          <a:stretch/>
        </p:blipFill>
        <p:spPr bwMode="auto">
          <a:xfrm>
            <a:off x="312061" y="4509120"/>
            <a:ext cx="3257018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ttangolo 19"/>
          <p:cNvSpPr>
            <a:spLocks noChangeArrowheads="1"/>
          </p:cNvSpPr>
          <p:nvPr/>
        </p:nvSpPr>
        <p:spPr bwMode="auto">
          <a:xfrm>
            <a:off x="3816424" y="4592545"/>
            <a:ext cx="5004048" cy="1867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05000"/>
              </a:lnSpc>
              <a:spcBef>
                <a:spcPct val="5000"/>
              </a:spcBef>
            </a:pPr>
            <a:r>
              <a:rPr lang="it-IT" dirty="0" smtClean="0"/>
              <a:t>I BL saranno inoculati ad una concentrazione di 10</a:t>
            </a:r>
            <a:r>
              <a:rPr lang="it-IT" baseline="30000" dirty="0" smtClean="0"/>
              <a:t>7</a:t>
            </a:r>
            <a:r>
              <a:rPr lang="it-IT" dirty="0" smtClean="0"/>
              <a:t> CFU/</a:t>
            </a:r>
            <a:r>
              <a:rPr lang="it-IT" dirty="0" err="1" smtClean="0"/>
              <a:t>mL</a:t>
            </a:r>
            <a:r>
              <a:rPr lang="it-IT" dirty="0" smtClean="0"/>
              <a:t> mentre il </a:t>
            </a:r>
            <a:r>
              <a:rPr lang="it-IT" dirty="0" err="1" smtClean="0"/>
              <a:t>selenito</a:t>
            </a:r>
            <a:r>
              <a:rPr lang="it-IT" dirty="0" smtClean="0"/>
              <a:t> di sodio a 3 g/L.</a:t>
            </a:r>
          </a:p>
          <a:p>
            <a:pPr>
              <a:lnSpc>
                <a:spcPct val="105000"/>
              </a:lnSpc>
              <a:spcBef>
                <a:spcPct val="5000"/>
              </a:spcBef>
            </a:pPr>
            <a:endParaRPr lang="it-IT" dirty="0"/>
          </a:p>
          <a:p>
            <a:pPr>
              <a:lnSpc>
                <a:spcPct val="105000"/>
              </a:lnSpc>
              <a:spcBef>
                <a:spcPct val="5000"/>
              </a:spcBef>
            </a:pPr>
            <a:r>
              <a:rPr lang="it-IT" dirty="0" smtClean="0"/>
              <a:t>Tutte le tesi sono state messe ad incubare a 30°C per 48h</a:t>
            </a:r>
            <a:endParaRPr lang="it-IT" dirty="0"/>
          </a:p>
          <a:p>
            <a:pPr>
              <a:lnSpc>
                <a:spcPct val="105000"/>
              </a:lnSpc>
              <a:spcBef>
                <a:spcPct val="5000"/>
              </a:spcBef>
              <a:buFont typeface="Arial" charset="0"/>
              <a:buChar char="•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6201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amonto">
  <a:themeElements>
    <a:clrScheme name="Tramont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Tramont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ramont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ramonto">
  <a:themeElements>
    <a:clrScheme name="Tramont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Tramont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ramont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623</Words>
  <Application>Microsoft Office PowerPoint</Application>
  <PresentationFormat>Presentazione su schermo (4:3)</PresentationFormat>
  <Paragraphs>92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15</vt:i4>
      </vt:variant>
    </vt:vector>
  </HeadingPairs>
  <TitlesOfParts>
    <vt:vector size="18" baseType="lpstr">
      <vt:lpstr>Tema di Office</vt:lpstr>
      <vt:lpstr>Tramonto</vt:lpstr>
      <vt:lpstr>1_Tramonto</vt:lpstr>
      <vt:lpstr>Produzione di bevande funzionali fermentate a base di frutta bio-arricchite in selenoproteine e selenonanoparticelle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2015-10-30T08:24:23Z</dcterms:created>
  <dcterms:modified xsi:type="dcterms:W3CDTF">2018-10-12T06:16:35Z</dcterms:modified>
</cp:coreProperties>
</file>