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8" r:id="rId2"/>
    <p:sldId id="269" r:id="rId3"/>
    <p:sldId id="315" r:id="rId4"/>
    <p:sldId id="309" r:id="rId5"/>
    <p:sldId id="310" r:id="rId6"/>
    <p:sldId id="311" r:id="rId7"/>
    <p:sldId id="300" r:id="rId8"/>
    <p:sldId id="314" r:id="rId9"/>
    <p:sldId id="301" r:id="rId10"/>
    <p:sldId id="302" r:id="rId11"/>
    <p:sldId id="303" r:id="rId12"/>
    <p:sldId id="305" r:id="rId13"/>
    <p:sldId id="306" r:id="rId14"/>
    <p:sldId id="312" r:id="rId15"/>
    <p:sldId id="317" r:id="rId16"/>
    <p:sldId id="321" r:id="rId17"/>
    <p:sldId id="322" r:id="rId18"/>
    <p:sldId id="313" r:id="rId19"/>
    <p:sldId id="316" r:id="rId20"/>
    <p:sldId id="320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48837" autoAdjust="0"/>
  </p:normalViewPr>
  <p:slideViewPr>
    <p:cSldViewPr>
      <p:cViewPr varScale="1">
        <p:scale>
          <a:sx n="62" d="100"/>
          <a:sy n="62" d="100"/>
        </p:scale>
        <p:origin x="-4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9900D-D7EE-46A6-8722-D0AF7F153F85}" type="datetimeFigureOut">
              <a:rPr lang="it-IT" smtClean="0"/>
              <a:pPr/>
              <a:t>09/10/18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D100-8999-4EC9-A2CC-338A52F16F3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7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8A6A-6107-49CB-B20C-5A32635BA71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00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6" y="381000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95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FA9D790-1ACB-4252-BF6C-8162DA71F36A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1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ED17-8C97-4CBB-BFBB-3D2271AD229B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6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BEF-3CE2-43B6-BAD5-C5B0C8C610DA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9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dirty="0"/>
              <a:t>Fare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3A7A-BB29-4809-BF40-CE3B73326BE8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Francesco Fera – Project Manager </a:t>
            </a:r>
            <a:r>
              <a:rPr lang="en-US" dirty="0" err="1">
                <a:solidFill>
                  <a:srgbClr val="FF0000"/>
                </a:solidFill>
              </a:rPr>
              <a:t>Nucif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  <p:pic>
        <p:nvPicPr>
          <p:cNvPr id="11" name="Immagine 10" descr="ttp://eacea.ec.europa.eu/img/visuals/erasmus/jpeg/LogosBeneficairesErasmus+LEFT_ES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467" y="5921585"/>
            <a:ext cx="3737610" cy="81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5C415E87-9521-C34E-A977-05AA0E3DD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5712950"/>
            <a:ext cx="1609183" cy="7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8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C381-3834-4CEC-849E-A5F5A3EC8A5E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  <p:pic>
        <p:nvPicPr>
          <p:cNvPr id="12" name="Immagine 11" descr="ttp://eacea.ec.europa.eu/img/visuals/erasmus/jpeg/LogosBeneficairesErasmus+LEFT_ES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780" y="5917988"/>
            <a:ext cx="3236957" cy="6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AAF4CEFC-4BA0-D94E-95DB-562AD473A6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5712950"/>
            <a:ext cx="1609183" cy="7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9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3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3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B7B-067E-4DDD-BEB0-F9965C251575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3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8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CB732E-30B2-4062-8975-7D7F07B995DE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1D40EA3-178A-41F3-80DF-2C19F645CC90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5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E1B-E8B9-4D68-8A31-BE6BBDA28846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7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3BC6-CD53-49F0-A740-EE9BA05EAA44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9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16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9F1A-ED5F-4132-9131-5DCE8CCEC64A}" type="datetime1">
              <a:rPr lang="en-US" smtClean="0">
                <a:solidFill>
                  <a:srgbClr val="FF0000"/>
                </a:solidFill>
              </a:rPr>
              <a:pPr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26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" y="308284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 flipV="1">
            <a:off x="5410186" y="360254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 flipV="1">
            <a:off x="5410204" y="440120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457200"/>
            <a:fld id="{D6D2D562-5648-4C83-BB9E-19359D1FF57C}" type="datetime1">
              <a:rPr lang="en-US" smtClean="0">
                <a:solidFill>
                  <a:srgbClr val="FF0000"/>
                </a:solidFill>
              </a:rPr>
              <a:pPr defTabSz="457200"/>
              <a:t>09/10/18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457200"/>
            <a:r>
              <a:rPr lang="es-ES">
                <a:solidFill>
                  <a:srgbClr val="FF0000"/>
                </a:solidFill>
              </a:rPr>
              <a:t>BRUNO CARAPELLA - Coordinador AL PLADES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5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tiff"/><Relationship Id="rId5" Type="http://schemas.openxmlformats.org/officeDocument/2006/relationships/hyperlink" Target="https://www.nucif.com/" TargetMode="External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ucif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4826182"/>
            <a:ext cx="8712968" cy="771782"/>
          </a:xfrm>
        </p:spPr>
        <p:txBody>
          <a:bodyPr>
            <a:noAutofit/>
          </a:bodyPr>
          <a:lstStyle/>
          <a:p>
            <a:pPr algn="ctr"/>
            <a:r>
              <a:rPr lang="es-AR" sz="2000" b="1" i="1" dirty="0" smtClean="0">
                <a:solidFill>
                  <a:srgbClr val="FF0000"/>
                </a:solidFill>
                <a:latin typeface="Calibri" pitchFamily="34" charset="0"/>
              </a:rPr>
              <a:t>Gaetano Alessandro Vivaldi</a:t>
            </a:r>
            <a:endParaRPr lang="es-A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s-AR" sz="2000" b="1" i="1" dirty="0">
                <a:solidFill>
                  <a:srgbClr val="FF0000"/>
                </a:solidFill>
                <a:latin typeface="Calibri" pitchFamily="34" charset="0"/>
              </a:rPr>
              <a:t>Bari, </a:t>
            </a:r>
            <a:r>
              <a:rPr lang="es-AR" sz="2000" b="1" i="1" dirty="0" smtClean="0">
                <a:solidFill>
                  <a:srgbClr val="FF0000"/>
                </a:solidFill>
                <a:latin typeface="Calibri" pitchFamily="34" charset="0"/>
              </a:rPr>
              <a:t>11 </a:t>
            </a:r>
            <a:r>
              <a:rPr lang="es-AR" sz="2000" b="1" i="1" dirty="0">
                <a:solidFill>
                  <a:srgbClr val="FF0000"/>
                </a:solidFill>
                <a:latin typeface="Calibri" pitchFamily="34" charset="0"/>
              </a:rPr>
              <a:t>ottobre 2018</a:t>
            </a:r>
            <a:endParaRPr lang="es-AR" sz="2000" b="1" dirty="0">
              <a:latin typeface="Calibri" pitchFamily="34" charset="0"/>
            </a:endParaRPr>
          </a:p>
          <a:p>
            <a:pPr algn="ctr"/>
            <a:endParaRPr lang="it-IT" sz="20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7" name="Immagine 6" descr="ttp://eacea.ec.europa.eu/img/visuals/erasmus/jpeg/LogosBeneficairesErasmus+LEFT_E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390" y="5805264"/>
            <a:ext cx="3737610" cy="81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E1443F7B-44FD-9D4E-8787-AFAA224659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5804628"/>
            <a:ext cx="1609183" cy="79272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8000A643-A02F-384D-A717-33CEF672E2A7}"/>
              </a:ext>
            </a:extLst>
          </p:cNvPr>
          <p:cNvSpPr/>
          <p:nvPr/>
        </p:nvSpPr>
        <p:spPr>
          <a:xfrm>
            <a:off x="755576" y="404664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i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NETWORK DE UNIVERSIDADES PARA EL CONOCIMIENTO Y LA INTEGRACIÓN DE FRONTERAS</a:t>
            </a:r>
            <a:r>
              <a:rPr lang="it-IT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4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NUCIF</a:t>
            </a:r>
            <a:endParaRPr lang="es-AR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074C8A6B-30EF-5B48-824E-B2B65EC860B1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900" y="5888116"/>
            <a:ext cx="1944216" cy="61755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57039"/>
            <a:ext cx="2843808" cy="15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7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Analogie</a:t>
            </a:r>
            <a:endParaRPr lang="en-GB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5112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Forti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squilibri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interni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intraregionali</a:t>
            </a:r>
            <a:endParaRPr lang="en-US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Le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aree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riferimento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per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quattro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paesi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sono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particolarmente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povere</a:t>
            </a:r>
            <a:endParaRPr lang="en-US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/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Le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aree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dei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paesi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coinvolti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tendono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a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cooperare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soprattutto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perché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sono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lontane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dai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centri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economico-politici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dei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rispettivi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paesi</a:t>
            </a:r>
            <a:endParaRPr lang="en-US" sz="2000" b="1" i="1" u="sng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/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Radici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culturali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ed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etniche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comuni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(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presenza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significativa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popolazioni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indigene)</a:t>
            </a:r>
          </a:p>
          <a:p>
            <a:pPr algn="just"/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Patrimonio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ambientale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/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storico</a:t>
            </a:r>
            <a:r>
              <a:rPr lang="en-US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i="1" u="sng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comune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(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testimonianze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gesuitiche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coloniali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presenza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siti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ambientali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grande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interesse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da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Humahuaca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al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Salar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fino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a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iguazu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)</a:t>
            </a:r>
          </a:p>
          <a:p>
            <a:pPr algn="just"/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Esistenza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una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rete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formale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informale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relazioni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economiche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commerciali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molto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fitte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all'interno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della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stessa</a:t>
            </a:r>
            <a:r>
              <a:rPr lang="en-US" sz="2000" b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area</a:t>
            </a:r>
          </a:p>
          <a:p>
            <a:pPr algn="just"/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Disseminazione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dell'economia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informale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illegale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condivisa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nell'area</a:t>
            </a:r>
            <a:endParaRPr lang="en-US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Precedenti</a:t>
            </a:r>
            <a:r>
              <a:rPr lang="en-US" sz="3200" b="1" dirty="0"/>
              <a:t> </a:t>
            </a:r>
            <a:r>
              <a:rPr lang="en-US" sz="3200" b="1" dirty="0" err="1"/>
              <a:t>storici</a:t>
            </a:r>
            <a:endParaRPr lang="en-US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3168352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q"/>
            </a:pP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Nel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2007/2008,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è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stata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creata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la rete REUNIF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che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ha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coinvolto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un gran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numero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università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attualmente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impegnate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nel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NUCIF e in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altre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istituzioni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.</a:t>
            </a:r>
          </a:p>
          <a:p>
            <a:pPr algn="just">
              <a:buFont typeface="Wingdings" charset="2"/>
              <a:buChar char="q"/>
            </a:pPr>
            <a:endParaRPr lang="en-US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q"/>
            </a:pP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La rete REUNIF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è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stata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creata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attraverso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un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protocollo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uno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statuto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condiviso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tra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suoi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membri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.</a:t>
            </a:r>
          </a:p>
          <a:p>
            <a:pPr algn="just">
              <a:buFont typeface="Wingdings" charset="2"/>
              <a:buChar char="q"/>
            </a:pPr>
            <a:endParaRPr lang="en-US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q"/>
            </a:pP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La rete REUNIF ha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organizzato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alcuni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seminari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(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più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importanti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Tarija) per la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diffusione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gli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scambi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buone</a:t>
            </a:r>
            <a:r>
              <a:rPr lang="en-US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pratiche</a:t>
            </a:r>
            <a:endParaRPr lang="en-US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2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GB" sz="3200" b="1" dirty="0"/>
              <a:t>I </a:t>
            </a:r>
            <a:r>
              <a:rPr lang="en-GB" sz="3200" b="1" dirty="0" err="1"/>
              <a:t>punti</a:t>
            </a:r>
            <a:r>
              <a:rPr lang="en-GB" sz="3200" b="1" dirty="0"/>
              <a:t> di </a:t>
            </a:r>
            <a:r>
              <a:rPr lang="en-GB" sz="3200" b="1" dirty="0" err="1"/>
              <a:t>forza</a:t>
            </a:r>
            <a:r>
              <a:rPr lang="en-GB" sz="3200" b="1" dirty="0"/>
              <a:t> di NUCIF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907768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La rete di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U</a:t>
            </a:r>
            <a:r>
              <a:rPr lang="en-GB" sz="2000" dirty="0" err="1" smtClean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niversità</a:t>
            </a:r>
            <a:r>
              <a:rPr lang="en-GB" sz="2000" dirty="0" smtClean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Latino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Americane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ha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una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relazione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consolidata</a:t>
            </a: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Le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U</a:t>
            </a:r>
            <a:r>
              <a:rPr lang="en-GB" sz="2000" dirty="0" err="1" smtClean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niversità</a:t>
            </a:r>
            <a:r>
              <a:rPr lang="en-GB" sz="2000" dirty="0" smtClean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coinvolte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hanno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un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impegno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interno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significativo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che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dovrebbe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limitare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il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rischio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default</a:t>
            </a:r>
          </a:p>
          <a:p>
            <a:pPr algn="just">
              <a:buFont typeface="Wingdings" charset="2"/>
              <a:buChar char="§"/>
            </a:pP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La rete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europea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è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riconosciuta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come di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grande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qualità</a:t>
            </a: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Il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Progetto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persegue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obiettivi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molto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concreti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definiti</a:t>
            </a: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1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>
            <a:normAutofit/>
          </a:bodyPr>
          <a:lstStyle/>
          <a:p>
            <a:r>
              <a:rPr lang="it-IT" sz="3200" b="1" dirty="0"/>
              <a:t>I punti deboli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9604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La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viscosità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delle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regole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amministrative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Erasmus + e le relative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difficoltà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per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partner di AL</a:t>
            </a:r>
          </a:p>
          <a:p>
            <a:pPr algn="just">
              <a:buFont typeface="Wingdings" charset="2"/>
              <a:buChar char="§"/>
            </a:pP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La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difficoltà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nell'assorbire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metodi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gestione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del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programma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del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controllo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per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alcuni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membri</a:t>
            </a: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Il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progetto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comprende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4 Knowledge Hub per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quattro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paesi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su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un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totale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8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istituzioni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universitarie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(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rischio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conflitto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)</a:t>
            </a:r>
          </a:p>
          <a:p>
            <a:pPr algn="just">
              <a:buFont typeface="Wingdings" charset="2"/>
              <a:buChar char="§"/>
            </a:pP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Le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risorse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finanziarie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che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per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definizione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sono</a:t>
            </a:r>
            <a:r>
              <a:rPr lang="en-GB" sz="20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GB" sz="20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scarse</a:t>
            </a:r>
            <a:endParaRPr lang="en-GB" sz="20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9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669DC864-D021-DF40-84F9-B9624EEB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it-IT" b="1" dirty="0"/>
              <a:t>Azioni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9A1F74D-E912-E341-9A82-C57634AC96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49" y="1916833"/>
            <a:ext cx="803080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4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669DC864-D021-DF40-84F9-B9624EEB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it-IT" b="1" dirty="0"/>
              <a:t>Focus sui Knowledge </a:t>
            </a:r>
            <a:r>
              <a:rPr lang="it-IT" b="1" dirty="0" err="1"/>
              <a:t>Hub</a:t>
            </a:r>
            <a:endParaRPr lang="it-IT" b="1" dirty="0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07943859-544D-AA43-B8BF-7A1229897803}"/>
              </a:ext>
            </a:extLst>
          </p:cNvPr>
          <p:cNvSpPr/>
          <p:nvPr/>
        </p:nvSpPr>
        <p:spPr>
          <a:xfrm>
            <a:off x="457200" y="1484784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6"/>
                </a:solidFill>
                <a:latin typeface="Trebuchet MS" panose="020B0703020202090204" pitchFamily="34" charset="0"/>
              </a:rPr>
              <a:t>Sono centri di competenza/ricerca all'interno di ciascun partner LA che partecipa allo sviluppo di progetti e attività di ricerca su argomenti specifici:</a:t>
            </a:r>
          </a:p>
          <a:p>
            <a:pPr algn="just"/>
            <a:endParaRPr lang="it-IT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algn="just"/>
            <a:r>
              <a:rPr lang="it-IT" dirty="0">
                <a:solidFill>
                  <a:schemeClr val="accent6"/>
                </a:solidFill>
                <a:latin typeface="Trebuchet MS" panose="020B0703020202090204" pitchFamily="34" charset="0"/>
              </a:rPr>
              <a:t>	Agroindustria e Agroalimentare (UNIBA) – PY</a:t>
            </a:r>
          </a:p>
          <a:p>
            <a:pPr algn="just"/>
            <a:endParaRPr lang="it-IT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algn="just"/>
            <a:endParaRPr lang="it-IT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algn="just"/>
            <a:r>
              <a:rPr lang="it-IT" dirty="0">
                <a:solidFill>
                  <a:schemeClr val="accent6"/>
                </a:solidFill>
                <a:latin typeface="Trebuchet MS" panose="020B0703020202090204" pitchFamily="34" charset="0"/>
              </a:rPr>
              <a:t>	Ambiente e cambiamenti climatici (UNIBAT) - BOL</a:t>
            </a:r>
          </a:p>
          <a:p>
            <a:pPr algn="just"/>
            <a:endParaRPr lang="it-IT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algn="just"/>
            <a:endParaRPr lang="it-IT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algn="just"/>
            <a:r>
              <a:rPr lang="it-IT" dirty="0">
                <a:solidFill>
                  <a:schemeClr val="accent6"/>
                </a:solidFill>
                <a:latin typeface="Trebuchet MS" panose="020B0703020202090204" pitchFamily="34" charset="0"/>
              </a:rPr>
              <a:t>	Turismo sostenibile (ISSBS) - ARG</a:t>
            </a:r>
          </a:p>
          <a:p>
            <a:pPr algn="just"/>
            <a:endParaRPr lang="it-IT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algn="just"/>
            <a:endParaRPr lang="it-IT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algn="just"/>
            <a:r>
              <a:rPr lang="it-IT" dirty="0">
                <a:solidFill>
                  <a:schemeClr val="accent6"/>
                </a:solidFill>
                <a:latin typeface="Trebuchet MS" panose="020B0703020202090204" pitchFamily="34" charset="0"/>
              </a:rPr>
              <a:t>	Economia circolare (UNIFG) - CHI</a:t>
            </a:r>
          </a:p>
          <a:p>
            <a:pPr algn="just"/>
            <a:endParaRPr lang="it-IT" dirty="0">
              <a:solidFill>
                <a:schemeClr val="accent6"/>
              </a:solidFill>
              <a:latin typeface="Trebuchet MS" panose="020B070302020209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8861356-B01F-4B46-A0B9-48F0B9FC1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49" y="2204864"/>
            <a:ext cx="748591" cy="5760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422B603B-4E00-E14A-8E6D-06018F3A4F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1" y="2867340"/>
            <a:ext cx="720079" cy="7776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6208B4C-3AAE-9840-AC90-F6504420DF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1" y="3789040"/>
            <a:ext cx="649981" cy="6499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4D9F08C-A0B9-104A-B84F-293F6D140A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51" y="4568422"/>
            <a:ext cx="649981" cy="6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94048"/>
            <a:ext cx="8229600" cy="1066800"/>
          </a:xfrm>
        </p:spPr>
        <p:txBody>
          <a:bodyPr>
            <a:noAutofit/>
          </a:bodyPr>
          <a:lstStyle/>
          <a:p>
            <a:pPr marL="502920" indent="-457200" algn="ctr"/>
            <a:r>
              <a:rPr lang="it-IT" sz="3200" dirty="0">
                <a:solidFill>
                  <a:schemeClr val="accent6"/>
                </a:solidFill>
                <a:latin typeface="Trebuchet MS" panose="020B0703020202090204" pitchFamily="34" charset="0"/>
              </a:rPr>
              <a:t>Agroindustria e Agroalimentare (UNIBA) </a:t>
            </a:r>
            <a:r>
              <a:rPr lang="it-IT" sz="3200" dirty="0" smtClean="0">
                <a:solidFill>
                  <a:schemeClr val="accent6"/>
                </a:solidFill>
                <a:latin typeface="Trebuchet MS" panose="020B0703020202090204" pitchFamily="34" charset="0"/>
              </a:rPr>
              <a:t/>
            </a:r>
            <a:br>
              <a:rPr lang="it-IT" sz="3200" dirty="0" smtClean="0">
                <a:solidFill>
                  <a:schemeClr val="accent6"/>
                </a:solidFill>
                <a:latin typeface="Trebuchet MS" panose="020B0703020202090204" pitchFamily="34" charset="0"/>
              </a:rPr>
            </a:br>
            <a:r>
              <a:rPr lang="es-AR" sz="2400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Universidad San Carlos (Paraguay)</a:t>
            </a:r>
            <a:br>
              <a:rPr lang="es-AR" sz="2400" u="sng" dirty="0">
                <a:solidFill>
                  <a:schemeClr val="accent6"/>
                </a:solidFill>
                <a:latin typeface="Trebuchet MS" panose="020B0703020202090204" pitchFamily="34" charset="0"/>
              </a:rPr>
            </a:br>
            <a:r>
              <a:rPr lang="es-AR" sz="2400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Universidad Nacional de Itapúa (Paraguay)</a:t>
            </a:r>
            <a:r>
              <a:rPr lang="es-AR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/>
            </a:r>
            <a:br>
              <a:rPr lang="es-AR" sz="2400" dirty="0">
                <a:solidFill>
                  <a:schemeClr val="accent6"/>
                </a:solidFill>
                <a:latin typeface="Trebuchet MS" panose="020B0703020202090204" pitchFamily="34" charset="0"/>
              </a:rPr>
            </a:b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107504" y="1945863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0" algn="just">
              <a:buClr>
                <a:srgbClr val="FF0000"/>
              </a:buClr>
              <a:buNone/>
            </a:pPr>
            <a:r>
              <a:rPr lang="it-IT" sz="2000" b="1" dirty="0" smtClean="0">
                <a:latin typeface="Trebuchet MS"/>
                <a:cs typeface="Trebuchet MS"/>
              </a:rPr>
              <a:t>Attività:</a:t>
            </a:r>
            <a:endParaRPr lang="it-IT" sz="2000" b="1" dirty="0">
              <a:latin typeface="Trebuchet MS"/>
              <a:cs typeface="Trebuchet MS"/>
            </a:endParaRPr>
          </a:p>
          <a:p>
            <a:pPr marL="754380" lvl="1" indent="-342900" algn="just">
              <a:buClr>
                <a:srgbClr val="FF0000"/>
              </a:buClr>
              <a:buAutoNum type="alphaLcParenR"/>
            </a:pPr>
            <a:r>
              <a:rPr lang="it-IT" sz="2000" dirty="0" smtClean="0">
                <a:latin typeface="Trebuchet MS"/>
                <a:cs typeface="Trebuchet MS"/>
              </a:rPr>
              <a:t>Progettare e realizzare un ciclo di seminari e </a:t>
            </a:r>
            <a:r>
              <a:rPr lang="it-IT" sz="2000" dirty="0" err="1" smtClean="0">
                <a:latin typeface="Trebuchet MS"/>
                <a:cs typeface="Trebuchet MS"/>
              </a:rPr>
              <a:t>webinar</a:t>
            </a:r>
            <a:r>
              <a:rPr lang="it-IT" sz="2000" dirty="0" smtClean="0">
                <a:latin typeface="Trebuchet MS"/>
                <a:cs typeface="Trebuchet MS"/>
              </a:rPr>
              <a:t> con il supporto dell’Università degli Studi di Bari sul tema </a:t>
            </a:r>
            <a:r>
              <a:rPr lang="it-IT" sz="2000" dirty="0" smtClean="0">
                <a:latin typeface="Trebuchet MS"/>
                <a:cs typeface="Trebuchet MS"/>
              </a:rPr>
              <a:t>dell’agro-alimentare </a:t>
            </a:r>
            <a:r>
              <a:rPr lang="it-IT" sz="2000" dirty="0" smtClean="0">
                <a:latin typeface="Trebuchet MS"/>
                <a:cs typeface="Trebuchet MS"/>
              </a:rPr>
              <a:t>e industria alimentare destinato a docenti e ricercatori  </a:t>
            </a:r>
          </a:p>
          <a:p>
            <a:pPr marL="754380" lvl="1" indent="-342900" algn="just">
              <a:buClr>
                <a:srgbClr val="FF0000"/>
              </a:buClr>
              <a:buAutoNum type="alphaLcParenR"/>
            </a:pPr>
            <a:endParaRPr lang="it-IT" sz="2000" dirty="0">
              <a:latin typeface="Trebuchet MS"/>
              <a:cs typeface="Trebuchet MS"/>
            </a:endParaRPr>
          </a:p>
          <a:p>
            <a:pPr marL="754380" lvl="1" indent="-342900" algn="just">
              <a:buClr>
                <a:srgbClr val="FF0000"/>
              </a:buClr>
              <a:buAutoNum type="alphaLcParenR"/>
            </a:pPr>
            <a:r>
              <a:rPr lang="it-IT" sz="2000" dirty="0" smtClean="0">
                <a:latin typeface="Trebuchet MS"/>
                <a:cs typeface="Trebuchet MS"/>
              </a:rPr>
              <a:t>Definire il profilo professionale del Manager di Agricoltura di Precisione e sicurezza alimentare</a:t>
            </a:r>
            <a:endParaRPr lang="it-IT" sz="2000" dirty="0">
              <a:latin typeface="Trebuchet MS"/>
              <a:cs typeface="Trebuchet MS"/>
            </a:endParaRPr>
          </a:p>
          <a:p>
            <a:pPr marL="754380" lvl="1" indent="-342900" algn="just">
              <a:buClr>
                <a:srgbClr val="FF0000"/>
              </a:buClr>
              <a:buAutoNum type="alphaLcParenR"/>
            </a:pPr>
            <a:endParaRPr lang="it-IT" sz="2000" dirty="0" smtClean="0">
              <a:latin typeface="Trebuchet MS"/>
              <a:cs typeface="Trebuchet MS"/>
            </a:endParaRPr>
          </a:p>
          <a:p>
            <a:pPr marL="754380" lvl="1" indent="-342900" algn="just">
              <a:buClr>
                <a:srgbClr val="FF0000"/>
              </a:buClr>
              <a:buAutoNum type="alphaLcParenR"/>
            </a:pPr>
            <a:r>
              <a:rPr lang="it-IT" sz="2000" dirty="0" smtClean="0">
                <a:latin typeface="Trebuchet MS"/>
                <a:cs typeface="Trebuchet MS"/>
              </a:rPr>
              <a:t>Definire programmi curriculari post-laurea</a:t>
            </a:r>
          </a:p>
          <a:p>
            <a:pPr marL="411480" lvl="1" algn="just">
              <a:buClr>
                <a:srgbClr val="FF0000"/>
              </a:buClr>
            </a:pPr>
            <a:endParaRPr lang="it-IT" sz="2000" dirty="0" smtClean="0">
              <a:latin typeface="Trebuchet MS"/>
              <a:cs typeface="Trebuchet MS"/>
            </a:endParaRPr>
          </a:p>
          <a:p>
            <a:pPr marL="754380" lvl="1" indent="-342900" algn="just">
              <a:buClr>
                <a:srgbClr val="FF0000"/>
              </a:buClr>
              <a:buAutoNum type="alphaLcParenR"/>
            </a:pPr>
            <a:r>
              <a:rPr lang="it-IT" sz="2000" dirty="0" smtClean="0">
                <a:latin typeface="Trebuchet MS"/>
                <a:cs typeface="Trebuchet MS"/>
              </a:rPr>
              <a:t>Progettare le attività </a:t>
            </a:r>
            <a:r>
              <a:rPr lang="it-IT" sz="2000" dirty="0" smtClean="0">
                <a:latin typeface="Trebuchet MS"/>
                <a:cs typeface="Trebuchet MS"/>
              </a:rPr>
              <a:t>trasversalmente </a:t>
            </a:r>
            <a:r>
              <a:rPr lang="it-IT" sz="2000" dirty="0" smtClean="0">
                <a:latin typeface="Trebuchet MS"/>
                <a:cs typeface="Trebuchet MS"/>
              </a:rPr>
              <a:t>con altri </a:t>
            </a:r>
            <a:r>
              <a:rPr lang="it-IT" sz="2000" dirty="0" smtClean="0">
                <a:latin typeface="Trebuchet MS"/>
                <a:cs typeface="Trebuchet MS"/>
              </a:rPr>
              <a:t>Knowledge </a:t>
            </a:r>
            <a:r>
              <a:rPr lang="it-IT" sz="2000" dirty="0" err="1" smtClean="0">
                <a:latin typeface="Trebuchet MS"/>
                <a:cs typeface="Trebuchet MS"/>
              </a:rPr>
              <a:t>Hub</a:t>
            </a:r>
            <a:endParaRPr lang="it-IT" sz="20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6667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36f4278e-956a-4db5-9113-63698f979ad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836712"/>
            <a:ext cx="3024336" cy="2269670"/>
          </a:xfrm>
          <a:prstGeom prst="rect">
            <a:avLst/>
          </a:prstGeom>
        </p:spPr>
      </p:pic>
      <p:pic>
        <p:nvPicPr>
          <p:cNvPr id="5" name="Immagine 4" descr="892a9cd2-41ed-4387-b0aa-a764fd1e5c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36712"/>
            <a:ext cx="3129883" cy="2348880"/>
          </a:xfrm>
          <a:prstGeom prst="rect">
            <a:avLst/>
          </a:prstGeom>
        </p:spPr>
      </p:pic>
      <p:pic>
        <p:nvPicPr>
          <p:cNvPr id="6" name="Immagine 5" descr="b083f261-86c4-4012-8ac4-87e010ca5f7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3024336" cy="2323711"/>
          </a:xfrm>
          <a:prstGeom prst="rect">
            <a:avLst/>
          </a:prstGeom>
        </p:spPr>
      </p:pic>
      <p:pic>
        <p:nvPicPr>
          <p:cNvPr id="7" name="Immagine 6" descr="bd27317e-17e4-4355-981a-8ceaba39aae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16" y="3276296"/>
            <a:ext cx="3177948" cy="238495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092280" y="1268760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rebuchet MS"/>
                <a:cs typeface="Trebuchet MS"/>
              </a:rPr>
              <a:t>STUDY VISIT</a:t>
            </a:r>
            <a:endParaRPr lang="it-IT" sz="24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66445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E88268E-84BE-EC40-B9AC-E63813FFA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1700808"/>
            <a:ext cx="6275040" cy="4325112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it-IT" sz="2000" dirty="0">
                <a:solidFill>
                  <a:schemeClr val="accent6"/>
                </a:solidFill>
                <a:latin typeface="Trebuchet MS" panose="020B0703020202090204" pitchFamily="34" charset="0"/>
                <a:cs typeface="Calibri" charset="0"/>
              </a:rPr>
              <a:t>Sviluppo di </a:t>
            </a:r>
            <a:r>
              <a:rPr lang="it-IT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cs typeface="Calibri" charset="0"/>
              </a:rPr>
              <a:t>programmi di formazione e di ricerca </a:t>
            </a:r>
            <a:r>
              <a:rPr lang="it-IT" sz="2000" dirty="0">
                <a:solidFill>
                  <a:schemeClr val="accent6"/>
                </a:solidFill>
                <a:latin typeface="Trebuchet MS" panose="020B0703020202090204" pitchFamily="34" charset="0"/>
                <a:cs typeface="Calibri" charset="0"/>
              </a:rPr>
              <a:t>condivisi tra le università Latino Americane e UE coinvolte nella rete</a:t>
            </a:r>
          </a:p>
          <a:p>
            <a:pPr algn="just">
              <a:buFont typeface="Wingdings" charset="2"/>
              <a:buChar char="§"/>
            </a:pPr>
            <a:endParaRPr lang="it-IT" sz="2000" dirty="0">
              <a:solidFill>
                <a:schemeClr val="accent6"/>
              </a:solidFill>
              <a:latin typeface="Trebuchet MS" panose="020B0703020202090204" pitchFamily="34" charset="0"/>
              <a:cs typeface="Calibri" charset="0"/>
            </a:endParaRPr>
          </a:p>
          <a:p>
            <a:pPr marL="109728" indent="0" algn="just">
              <a:buNone/>
            </a:pPr>
            <a:r>
              <a:rPr lang="it-IT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cs typeface="Calibri" charset="0"/>
              </a:rPr>
              <a:t>Miglioramento e razionalizzazione dei programmi di sviluppo delle università Latino Americane coinvolte nella rete</a:t>
            </a:r>
          </a:p>
          <a:p>
            <a:pPr algn="just">
              <a:buFont typeface="Wingdings" charset="2"/>
              <a:buChar char="§"/>
            </a:pPr>
            <a:endParaRPr lang="it-IT" sz="2000" dirty="0">
              <a:solidFill>
                <a:schemeClr val="accent6"/>
              </a:solidFill>
              <a:latin typeface="Trebuchet MS" panose="020B0703020202090204" pitchFamily="34" charset="0"/>
              <a:cs typeface="Calibri" charset="0"/>
            </a:endParaRPr>
          </a:p>
          <a:p>
            <a:pPr marL="109728" indent="0" algn="just">
              <a:buNone/>
            </a:pPr>
            <a:r>
              <a:rPr lang="it-IT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cs typeface="Calibri" charset="0"/>
              </a:rPr>
              <a:t>Consolidamento della posizione delle Università latino americane nei contesti della propria comunità locale</a:t>
            </a:r>
          </a:p>
          <a:p>
            <a:pPr algn="just">
              <a:buFont typeface="Wingdings" charset="2"/>
              <a:buChar char="§"/>
            </a:pPr>
            <a:endParaRPr lang="it-IT" sz="2000" dirty="0">
              <a:solidFill>
                <a:schemeClr val="accent6"/>
              </a:solidFill>
              <a:latin typeface="Trebuchet MS" panose="020B0703020202090204" pitchFamily="34" charset="0"/>
              <a:cs typeface="Calibri" charset="0"/>
            </a:endParaRPr>
          </a:p>
          <a:p>
            <a:pPr marL="109728" indent="0" algn="just">
              <a:buNone/>
            </a:pPr>
            <a:r>
              <a:rPr lang="it-IT" sz="2000" dirty="0">
                <a:solidFill>
                  <a:schemeClr val="accent6"/>
                </a:solidFill>
                <a:latin typeface="Trebuchet MS" panose="020B0703020202090204" pitchFamily="34" charset="0"/>
                <a:cs typeface="Calibri" charset="0"/>
              </a:rPr>
              <a:t>Miglioramento della capacità di ricerca delle università latino americane in </a:t>
            </a:r>
            <a:r>
              <a:rPr lang="it-IT" sz="2000" b="1" i="1" u="sng" dirty="0">
                <a:solidFill>
                  <a:schemeClr val="accent6"/>
                </a:solidFill>
                <a:latin typeface="Trebuchet MS" panose="020B0703020202090204" pitchFamily="34" charset="0"/>
                <a:cs typeface="Calibri" charset="0"/>
              </a:rPr>
              <a:t>cooperazione</a:t>
            </a:r>
            <a:r>
              <a:rPr lang="it-IT" sz="2000" dirty="0">
                <a:solidFill>
                  <a:schemeClr val="accent6"/>
                </a:solidFill>
                <a:latin typeface="Trebuchet MS" panose="020B0703020202090204" pitchFamily="34" charset="0"/>
                <a:cs typeface="Calibri" charset="0"/>
              </a:rPr>
              <a:t> con le università europee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BB9DC6B-F3A5-7A43-9C56-EB50A16E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376"/>
            <a:ext cx="8229600" cy="1066800"/>
          </a:xfrm>
        </p:spPr>
        <p:txBody>
          <a:bodyPr/>
          <a:lstStyle/>
          <a:p>
            <a:r>
              <a:rPr lang="it-IT" dirty="0"/>
              <a:t>Effetti a breve termine</a:t>
            </a:r>
          </a:p>
        </p:txBody>
      </p:sp>
      <p:sp>
        <p:nvSpPr>
          <p:cNvPr id="5" name="Ettagono 4">
            <a:extLst>
              <a:ext uri="{FF2B5EF4-FFF2-40B4-BE49-F238E27FC236}">
                <a16:creationId xmlns="" xmlns:a16="http://schemas.microsoft.com/office/drawing/2014/main" id="{FBA78D34-0BEB-C648-9617-58B784C4865D}"/>
              </a:ext>
            </a:extLst>
          </p:cNvPr>
          <p:cNvSpPr/>
          <p:nvPr/>
        </p:nvSpPr>
        <p:spPr>
          <a:xfrm>
            <a:off x="1403648" y="1772816"/>
            <a:ext cx="792088" cy="792088"/>
          </a:xfrm>
          <a:prstGeom prst="hep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a</a:t>
            </a:r>
          </a:p>
        </p:txBody>
      </p:sp>
      <p:sp>
        <p:nvSpPr>
          <p:cNvPr id="6" name="Ettagono 5">
            <a:extLst>
              <a:ext uri="{FF2B5EF4-FFF2-40B4-BE49-F238E27FC236}">
                <a16:creationId xmlns="" xmlns:a16="http://schemas.microsoft.com/office/drawing/2014/main" id="{18187E54-6C9A-E941-8BC5-EBBD72585635}"/>
              </a:ext>
            </a:extLst>
          </p:cNvPr>
          <p:cNvSpPr/>
          <p:nvPr/>
        </p:nvSpPr>
        <p:spPr>
          <a:xfrm>
            <a:off x="1403648" y="2774707"/>
            <a:ext cx="792088" cy="792088"/>
          </a:xfrm>
          <a:prstGeom prst="hep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b</a:t>
            </a:r>
          </a:p>
        </p:txBody>
      </p:sp>
      <p:sp>
        <p:nvSpPr>
          <p:cNvPr id="7" name="Ettagono 6">
            <a:extLst>
              <a:ext uri="{FF2B5EF4-FFF2-40B4-BE49-F238E27FC236}">
                <a16:creationId xmlns="" xmlns:a16="http://schemas.microsoft.com/office/drawing/2014/main" id="{66F9B228-6FD0-9248-A3E9-CCD00EC71D66}"/>
              </a:ext>
            </a:extLst>
          </p:cNvPr>
          <p:cNvSpPr/>
          <p:nvPr/>
        </p:nvSpPr>
        <p:spPr>
          <a:xfrm>
            <a:off x="1403648" y="3780656"/>
            <a:ext cx="792088" cy="792088"/>
          </a:xfrm>
          <a:prstGeom prst="hep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</a:t>
            </a:r>
          </a:p>
        </p:txBody>
      </p:sp>
      <p:sp>
        <p:nvSpPr>
          <p:cNvPr id="8" name="Ettagono 7">
            <a:extLst>
              <a:ext uri="{FF2B5EF4-FFF2-40B4-BE49-F238E27FC236}">
                <a16:creationId xmlns="" xmlns:a16="http://schemas.microsoft.com/office/drawing/2014/main" id="{C0532264-4B23-BF49-A627-D62DF33738FA}"/>
              </a:ext>
            </a:extLst>
          </p:cNvPr>
          <p:cNvSpPr/>
          <p:nvPr/>
        </p:nvSpPr>
        <p:spPr>
          <a:xfrm>
            <a:off x="1403648" y="4725144"/>
            <a:ext cx="792088" cy="792088"/>
          </a:xfrm>
          <a:prstGeom prst="hep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4476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B87F44-466B-A843-B2DC-70EBF74A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700808"/>
            <a:ext cx="6192688" cy="3744416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it-IT" sz="2000" b="1" i="1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Rafforzamento della cooperazione transfrontaliera istituzionale ed economic</a:t>
            </a:r>
            <a:r>
              <a:rPr lang="it-IT" sz="20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a </a:t>
            </a:r>
            <a:r>
              <a:rPr lang="it-IT" sz="2000" dirty="0">
                <a:solidFill>
                  <a:schemeClr val="accent6"/>
                </a:solidFill>
                <a:latin typeface="Trebuchet MS" panose="020B0703020202090204" pitchFamily="34" charset="0"/>
              </a:rPr>
              <a:t>tra i 4 Paesi sudamericani come per le aree di priorità strategica</a:t>
            </a:r>
          </a:p>
          <a:p>
            <a:pPr marL="109728" indent="0" algn="just">
              <a:buNone/>
            </a:pPr>
            <a:endParaRPr lang="it-IT" sz="2000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marL="109728" indent="0" algn="just">
              <a:buNone/>
            </a:pPr>
            <a:endParaRPr lang="it-IT" sz="2000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marL="109728" indent="0" algn="just">
              <a:buNone/>
            </a:pPr>
            <a:r>
              <a:rPr lang="it-IT" sz="2000" b="1" i="1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Rafforzamento della ricerca e cooperazione</a:t>
            </a:r>
            <a:r>
              <a:rPr lang="it-IT" sz="20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it-IT" sz="2000" dirty="0">
                <a:solidFill>
                  <a:schemeClr val="accent6"/>
                </a:solidFill>
                <a:latin typeface="Trebuchet MS" panose="020B0703020202090204" pitchFamily="34" charset="0"/>
              </a:rPr>
              <a:t>tra università di latino americane e università europee</a:t>
            </a:r>
          </a:p>
          <a:p>
            <a:pPr marL="109728" indent="0" algn="just">
              <a:buNone/>
            </a:pPr>
            <a:endParaRPr lang="it-IT" sz="2000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marL="109728" indent="0" algn="just">
              <a:buNone/>
            </a:pPr>
            <a:endParaRPr lang="it-IT" sz="2000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marL="109728" indent="0" algn="just">
              <a:buNone/>
            </a:pPr>
            <a:r>
              <a:rPr lang="it-IT" sz="2000" b="1" i="1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Sviluppo della mobilità transfrontaliera</a:t>
            </a:r>
            <a:r>
              <a:rPr lang="it-IT" sz="2000" dirty="0">
                <a:solidFill>
                  <a:schemeClr val="accent6"/>
                </a:solidFill>
                <a:latin typeface="Trebuchet MS" panose="020B0703020202090204" pitchFamily="34" charset="0"/>
              </a:rPr>
              <a:t> di accademici e studenti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FBB3661D-B194-2346-9648-103B3BF6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it-IT" dirty="0"/>
              <a:t>Effetti a medio-lungo termine</a:t>
            </a:r>
          </a:p>
        </p:txBody>
      </p:sp>
      <p:sp>
        <p:nvSpPr>
          <p:cNvPr id="5" name="Ettagono 4">
            <a:extLst>
              <a:ext uri="{FF2B5EF4-FFF2-40B4-BE49-F238E27FC236}">
                <a16:creationId xmlns="" xmlns:a16="http://schemas.microsoft.com/office/drawing/2014/main" id="{B2D7EF5F-1969-264A-A05B-B2E89E218E9D}"/>
              </a:ext>
            </a:extLst>
          </p:cNvPr>
          <p:cNvSpPr/>
          <p:nvPr/>
        </p:nvSpPr>
        <p:spPr>
          <a:xfrm>
            <a:off x="1331640" y="1772816"/>
            <a:ext cx="792088" cy="79208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a</a:t>
            </a:r>
          </a:p>
        </p:txBody>
      </p:sp>
      <p:sp>
        <p:nvSpPr>
          <p:cNvPr id="6" name="Ettagono 5">
            <a:extLst>
              <a:ext uri="{FF2B5EF4-FFF2-40B4-BE49-F238E27FC236}">
                <a16:creationId xmlns="" xmlns:a16="http://schemas.microsoft.com/office/drawing/2014/main" id="{008C4D3D-9265-344C-AE06-9775ED2198A6}"/>
              </a:ext>
            </a:extLst>
          </p:cNvPr>
          <p:cNvSpPr/>
          <p:nvPr/>
        </p:nvSpPr>
        <p:spPr>
          <a:xfrm>
            <a:off x="1331640" y="3212976"/>
            <a:ext cx="792088" cy="79208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b</a:t>
            </a:r>
          </a:p>
        </p:txBody>
      </p:sp>
      <p:sp>
        <p:nvSpPr>
          <p:cNvPr id="7" name="Ettagono 6">
            <a:extLst>
              <a:ext uri="{FF2B5EF4-FFF2-40B4-BE49-F238E27FC236}">
                <a16:creationId xmlns="" xmlns:a16="http://schemas.microsoft.com/office/drawing/2014/main" id="{08923CF9-3AB2-8144-9ABF-931726733F52}"/>
              </a:ext>
            </a:extLst>
          </p:cNvPr>
          <p:cNvSpPr/>
          <p:nvPr/>
        </p:nvSpPr>
        <p:spPr>
          <a:xfrm>
            <a:off x="1331640" y="4653136"/>
            <a:ext cx="792088" cy="79208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7386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48680"/>
            <a:ext cx="7772400" cy="571504"/>
          </a:xfrm>
        </p:spPr>
        <p:txBody>
          <a:bodyPr/>
          <a:lstStyle/>
          <a:p>
            <a:pPr algn="ctr"/>
            <a:r>
              <a:rPr lang="es-AR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</a:rPr>
              <a:t>Partners</a:t>
            </a:r>
            <a:endParaRPr lang="es-AR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268760"/>
            <a:ext cx="7772400" cy="4464496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Universitá degli Studi di Bari Aldo Moro (Italia): Lead applicant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International School for Social and Business Studies (Eslovenia)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University of Patras (Grecia)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Universitá di Foggia (Italia) 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Fundación Eurosur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Universidad Nacional de Salta (Arg)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Universidad Nacional de Jujuy (Arg)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Universidad Arturo Frías (Bolivia)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Universidad Autónoma Misael Saracho (Bolivia)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Universidad Arturo Prat (Chile)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Universidad Católica del Norte (Chile)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Universidad San Carlos (Paraguay)</a:t>
            </a:r>
          </a:p>
          <a:p>
            <a:pPr marL="502920" indent="-457200">
              <a:buFont typeface="+mj-lt"/>
              <a:buAutoNum type="arabicPeriod"/>
            </a:pPr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 Universidad Nacional de Itapúa (Paraguay)</a:t>
            </a:r>
          </a:p>
          <a:p>
            <a:r>
              <a:rPr lang="es-AR" sz="1800" dirty="0">
                <a:solidFill>
                  <a:schemeClr val="accent6"/>
                </a:solidFill>
                <a:latin typeface="Trebuchet MS" panose="020B0703020202090204" pitchFamily="34" charset="0"/>
              </a:rPr>
              <a:t>ASSOCIATO: Ministerio de Educación de la República Argentina</a:t>
            </a:r>
          </a:p>
        </p:txBody>
      </p:sp>
    </p:spTree>
    <p:extLst>
      <p:ext uri="{BB962C8B-B14F-4D97-AF65-F5344CB8AC3E}">
        <p14:creationId xmlns:p14="http://schemas.microsoft.com/office/powerpoint/2010/main" val="415174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8B5BA9B-4C59-5546-88F8-0D6C7BA3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89856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Grazie per l’attenzione!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0EF25C04-3271-F841-82F6-5FD8B9739BA1}"/>
              </a:ext>
            </a:extLst>
          </p:cNvPr>
          <p:cNvSpPr txBox="1">
            <a:spLocks/>
          </p:cNvSpPr>
          <p:nvPr/>
        </p:nvSpPr>
        <p:spPr>
          <a:xfrm>
            <a:off x="472741" y="2492896"/>
            <a:ext cx="8229600" cy="28803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u="sng" dirty="0"/>
              <a:t>Contatti:</a:t>
            </a:r>
          </a:p>
          <a:p>
            <a:endParaRPr lang="it-IT" sz="2400" dirty="0"/>
          </a:p>
          <a:p>
            <a:r>
              <a:rPr lang="it-IT" sz="2400" dirty="0" smtClean="0"/>
              <a:t>Gaetano Alessandro Vivaldi</a:t>
            </a:r>
            <a:endParaRPr lang="it-IT" sz="2400" dirty="0"/>
          </a:p>
          <a:p>
            <a:r>
              <a:rPr lang="it-IT" sz="2400" dirty="0" err="1" smtClean="0"/>
              <a:t>gaetano.vivaldi@uniba.it</a:t>
            </a:r>
            <a:endParaRPr lang="it-IT" sz="2400" dirty="0"/>
          </a:p>
          <a:p>
            <a:r>
              <a:rPr lang="it-IT" sz="2400" dirty="0">
                <a:hlinkClick r:id="rId2"/>
              </a:rPr>
              <a:t>www.nucif.com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1332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>
            <a:extLst>
              <a:ext uri="{FF2B5EF4-FFF2-40B4-BE49-F238E27FC236}">
                <a16:creationId xmlns="" xmlns:a16="http://schemas.microsoft.com/office/drawing/2014/main" id="{B6AB36E8-1E09-3840-8917-C097B0794879}"/>
              </a:ext>
            </a:extLst>
          </p:cNvPr>
          <p:cNvSpPr txBox="1">
            <a:spLocks/>
          </p:cNvSpPr>
          <p:nvPr/>
        </p:nvSpPr>
        <p:spPr>
          <a:xfrm>
            <a:off x="685800" y="1556792"/>
            <a:ext cx="7772400" cy="40719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AR" sz="2400" dirty="0">
              <a:solidFill>
                <a:schemeClr val="accent6"/>
              </a:solidFill>
              <a:latin typeface="Trebuchet MS" panose="020B0703020202090204" pitchFamily="34" charset="0"/>
            </a:endParaRPr>
          </a:p>
          <a:p>
            <a:pPr marL="109728" indent="0" algn="just">
              <a:buNone/>
            </a:pP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Il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progetto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NUCIF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mira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a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rilanciare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e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consolidare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la rete </a:t>
            </a:r>
            <a:r>
              <a:rPr lang="en-US" sz="2400" dirty="0" smtClean="0">
                <a:solidFill>
                  <a:schemeClr val="accent6"/>
                </a:solidFill>
                <a:latin typeface="Trebuchet MS" panose="020B0703020202090204" pitchFamily="34" charset="0"/>
              </a:rPr>
              <a:t>REUNIF (</a:t>
            </a:r>
            <a:r>
              <a:rPr lang="en-US" sz="1800" dirty="0" smtClean="0">
                <a:solidFill>
                  <a:schemeClr val="accent6"/>
                </a:solidFill>
                <a:latin typeface="Trebuchet MS" panose="020B0703020202090204" pitchFamily="34" charset="0"/>
              </a:rPr>
              <a:t>Red de </a:t>
            </a:r>
            <a:r>
              <a:rPr lang="en-US" sz="1800" dirty="0" err="1" smtClean="0">
                <a:solidFill>
                  <a:schemeClr val="accent6"/>
                </a:solidFill>
                <a:latin typeface="Trebuchet MS" panose="020B0703020202090204" pitchFamily="34" charset="0"/>
              </a:rPr>
              <a:t>Universidaded</a:t>
            </a:r>
            <a:r>
              <a:rPr lang="en-US" sz="1800" dirty="0" smtClean="0">
                <a:solidFill>
                  <a:schemeClr val="accent6"/>
                </a:solidFill>
                <a:latin typeface="Trebuchet MS" panose="020B0703020202090204" pitchFamily="34" charset="0"/>
              </a:rPr>
              <a:t> de </a:t>
            </a:r>
            <a:r>
              <a:rPr lang="en-US" sz="1800" dirty="0" err="1" smtClean="0">
                <a:solidFill>
                  <a:schemeClr val="accent6"/>
                </a:solidFill>
                <a:latin typeface="Trebuchet MS" panose="020B0703020202090204" pitchFamily="34" charset="0"/>
              </a:rPr>
              <a:t>Fronteras</a:t>
            </a:r>
            <a:r>
              <a:rPr lang="en-US" sz="2400" dirty="0" smtClean="0">
                <a:solidFill>
                  <a:schemeClr val="accent6"/>
                </a:solidFill>
                <a:latin typeface="Trebuchet MS" panose="020B0703020202090204" pitchFamily="34" charset="0"/>
              </a:rPr>
              <a:t>)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incoraggiando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la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creazione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di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uno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spazio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comune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per la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formazione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, la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ricerca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Trebuchet MS" panose="020B0703020202090204" pitchFamily="34" charset="0"/>
              </a:rPr>
              <a:t>universitaria</a:t>
            </a:r>
            <a:r>
              <a:rPr lang="en-US" sz="2400" dirty="0" smtClean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tra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b="1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Argentina, Bolivia, </a:t>
            </a:r>
            <a:r>
              <a:rPr lang="en-US" sz="2400" b="1" u="sng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Cile</a:t>
            </a:r>
            <a:r>
              <a:rPr lang="en-US" sz="2400" b="1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 e Paraguay</a:t>
            </a:r>
            <a:r>
              <a:rPr lang="en-US" sz="24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partendo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da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esperienze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europee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di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programmi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transfrontalieri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di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sviluppo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economico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e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ricerca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conoscenza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e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formazione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condivisione</a:t>
            </a: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.</a:t>
            </a:r>
            <a:endParaRPr lang="es-AR" sz="2400" dirty="0">
              <a:solidFill>
                <a:schemeClr val="accent6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213E9106-030D-2042-9FAB-5F580FAC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r>
              <a:rPr lang="it-IT" dirty="0"/>
              <a:t>Obiettivo generale</a:t>
            </a:r>
          </a:p>
        </p:txBody>
      </p:sp>
    </p:spTree>
    <p:extLst>
      <p:ext uri="{BB962C8B-B14F-4D97-AF65-F5344CB8AC3E}">
        <p14:creationId xmlns:p14="http://schemas.microsoft.com/office/powerpoint/2010/main" val="266525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D14F850-98E4-C244-B5BD-17CD5ACD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it-IT" dirty="0"/>
              <a:t>Obiettivi specifici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AE1D2A2-0B55-954B-96C3-C8467B3BF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2492896"/>
            <a:ext cx="6995120" cy="2736304"/>
          </a:xfrm>
        </p:spPr>
        <p:txBody>
          <a:bodyPr>
            <a:noAutofit/>
          </a:bodyPr>
          <a:lstStyle/>
          <a:p>
            <a:pPr marL="109728" indent="0" algn="just" fontAlgn="base">
              <a:buNone/>
            </a:pPr>
            <a:r>
              <a:rPr lang="it-IT" sz="24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COSTRUIRE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 un modello di </a:t>
            </a:r>
            <a:r>
              <a:rPr lang="it-IT" sz="2400" dirty="0" err="1">
                <a:solidFill>
                  <a:schemeClr val="accent6"/>
                </a:solidFill>
                <a:latin typeface="Trebuchet MS" panose="020B0703020202090204" pitchFamily="34" charset="0"/>
              </a:rPr>
              <a:t>governance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di rete aperto agli </a:t>
            </a:r>
            <a:r>
              <a:rPr lang="it-IT" sz="2400" b="1" i="1" dirty="0">
                <a:solidFill>
                  <a:schemeClr val="accent6"/>
                </a:solidFill>
                <a:latin typeface="Trebuchet MS" panose="020B0703020202090204" pitchFamily="34" charset="0"/>
              </a:rPr>
              <a:t>enti pubblici locali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e </a:t>
            </a:r>
            <a:r>
              <a:rPr lang="it-IT" sz="2400" b="1" i="1" dirty="0">
                <a:solidFill>
                  <a:schemeClr val="accent6"/>
                </a:solidFill>
                <a:latin typeface="Trebuchet MS" panose="020B0703020202090204" pitchFamily="34" charset="0"/>
              </a:rPr>
              <a:t>alle imprese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, capace di monitorare e proporre programmi formativi e di ricerca, per ridurre la distanza tra università e società e cooperare al fine di trovare una soluzione ai problemi socio-economici delle aree interessate</a:t>
            </a:r>
          </a:p>
          <a:p>
            <a:pPr algn="just"/>
            <a:endParaRPr lang="it-IT" sz="2400" dirty="0">
              <a:solidFill>
                <a:schemeClr val="accent6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Ettagono 3">
            <a:extLst>
              <a:ext uri="{FF2B5EF4-FFF2-40B4-BE49-F238E27FC236}">
                <a16:creationId xmlns="" xmlns:a16="http://schemas.microsoft.com/office/drawing/2014/main" id="{CB479170-4799-3144-B319-0DD04DFB7721}"/>
              </a:ext>
            </a:extLst>
          </p:cNvPr>
          <p:cNvSpPr/>
          <p:nvPr/>
        </p:nvSpPr>
        <p:spPr>
          <a:xfrm>
            <a:off x="539552" y="1471464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838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D86F56D-4685-A749-9619-10265D079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2537456"/>
            <a:ext cx="6923112" cy="27637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it-IT" sz="24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FAVORIRE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 la specializzazione delle università su alcuni temi dello sviluppo oltre confine (</a:t>
            </a:r>
            <a:r>
              <a:rPr lang="it-IT" sz="2400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agroindustria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, </a:t>
            </a:r>
            <a:r>
              <a:rPr lang="it-IT" sz="2400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ambiente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e </a:t>
            </a:r>
            <a:r>
              <a:rPr lang="it-IT" sz="2400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cambiamenti climatici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, </a:t>
            </a:r>
            <a:r>
              <a:rPr lang="it-IT" sz="2400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turismo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ed </a:t>
            </a:r>
            <a:r>
              <a:rPr lang="it-IT" sz="2400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economia circolare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) per lo scambio del know-how e la diffusione delle risorse attraverso la costruzione di una vera e propria piattaforma di Network</a:t>
            </a:r>
          </a:p>
          <a:p>
            <a:pPr marL="109728" indent="0" algn="just">
              <a:buNone/>
            </a:pPr>
            <a:endParaRPr lang="it-IT" sz="2400" dirty="0">
              <a:solidFill>
                <a:schemeClr val="accent6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D9FB909F-8F72-724E-8143-E67C5CCF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it-IT" dirty="0"/>
              <a:t>Obiettivi specifici</a:t>
            </a:r>
          </a:p>
        </p:txBody>
      </p:sp>
      <p:sp>
        <p:nvSpPr>
          <p:cNvPr id="5" name="Ettagono 4">
            <a:extLst>
              <a:ext uri="{FF2B5EF4-FFF2-40B4-BE49-F238E27FC236}">
                <a16:creationId xmlns="" xmlns:a16="http://schemas.microsoft.com/office/drawing/2014/main" id="{7100ECBA-A72A-204C-B481-B34B65A7DDA4}"/>
              </a:ext>
            </a:extLst>
          </p:cNvPr>
          <p:cNvSpPr/>
          <p:nvPr/>
        </p:nvSpPr>
        <p:spPr>
          <a:xfrm>
            <a:off x="539552" y="1471464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392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9BAFB5F-C6A5-F040-B5F4-E161B1D8B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304" y="2385864"/>
            <a:ext cx="7150496" cy="313136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it-IT" sz="24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PROPORRE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 e </a:t>
            </a:r>
            <a:r>
              <a:rPr lang="it-IT" sz="24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REALIZZARE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it-IT" sz="2400" b="1" i="1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tirocini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e </a:t>
            </a:r>
            <a:r>
              <a:rPr lang="it-IT" sz="2400" b="1" i="1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percorsi curriculari nelle università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 a favore dell’integrazione regionale e delle politiche di sviluppo oltreconfine; e adottare il sistema CLAR di valorizzazione e di riconoscimento delle conoscenze</a:t>
            </a:r>
            <a:r>
              <a:rPr lang="it-IT" sz="2400" b="1" i="1" dirty="0">
                <a:solidFill>
                  <a:schemeClr val="accent6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e delle competenze attraverso la </a:t>
            </a:r>
            <a:r>
              <a:rPr lang="it-IT" sz="2400" b="1" i="1" u="sng" dirty="0">
                <a:solidFill>
                  <a:schemeClr val="accent6"/>
                </a:solidFill>
                <a:latin typeface="Trebuchet MS" panose="020B0703020202090204" pitchFamily="34" charset="0"/>
              </a:rPr>
              <a:t>mobilità degli studenti e di altre figure professionali (tecnici e accademici</a:t>
            </a:r>
            <a:r>
              <a:rPr lang="it-IT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).</a:t>
            </a:r>
          </a:p>
          <a:p>
            <a:pPr marL="109728" indent="0" algn="just">
              <a:buNone/>
            </a:pPr>
            <a:endParaRPr lang="it-IT" sz="2400" dirty="0">
              <a:solidFill>
                <a:schemeClr val="accent6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B975E946-DB0B-1F48-8202-65DB5473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it-IT" dirty="0"/>
              <a:t>Obiettivi specifici</a:t>
            </a:r>
          </a:p>
        </p:txBody>
      </p:sp>
      <p:sp>
        <p:nvSpPr>
          <p:cNvPr id="5" name="Ettagono 4">
            <a:extLst>
              <a:ext uri="{FF2B5EF4-FFF2-40B4-BE49-F238E27FC236}">
                <a16:creationId xmlns="" xmlns:a16="http://schemas.microsoft.com/office/drawing/2014/main" id="{534B2198-49A9-9B4A-8032-3180EFF99A55}"/>
              </a:ext>
            </a:extLst>
          </p:cNvPr>
          <p:cNvSpPr/>
          <p:nvPr/>
        </p:nvSpPr>
        <p:spPr>
          <a:xfrm>
            <a:off x="539552" y="1471464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06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latin typeface="Calibri" charset="0"/>
                <a:ea typeface="Calibri" charset="0"/>
                <a:cs typeface="Calibri" charset="0"/>
              </a:rPr>
              <a:t>Aree</a:t>
            </a:r>
            <a:r>
              <a:rPr lang="en-GB" sz="32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3200" b="1" dirty="0" err="1">
                <a:latin typeface="Calibri" charset="0"/>
                <a:ea typeface="Calibri" charset="0"/>
                <a:cs typeface="Calibri" charset="0"/>
              </a:rPr>
              <a:t>geografiche</a:t>
            </a:r>
            <a:r>
              <a:rPr lang="en-GB" sz="3200" b="1" dirty="0"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en-GB" sz="3200" b="1" dirty="0" err="1">
                <a:latin typeface="Calibri" charset="0"/>
                <a:ea typeface="Calibri" charset="0"/>
                <a:cs typeface="Calibri" charset="0"/>
              </a:rPr>
              <a:t>riferimento</a:t>
            </a:r>
            <a:r>
              <a:rPr lang="en-GB" sz="3200" b="1" dirty="0">
                <a:latin typeface="Calibri" charset="0"/>
                <a:ea typeface="Calibri" charset="0"/>
                <a:cs typeface="Calibri" charset="0"/>
              </a:rPr>
              <a:t> in Sud America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28224"/>
            <a:ext cx="8229600" cy="432511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sz="24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Northeast Chile (Antofagasta, Iquique, </a:t>
            </a:r>
            <a:r>
              <a:rPr lang="en-GB" sz="24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Calama</a:t>
            </a:r>
            <a:r>
              <a:rPr lang="en-GB" sz="24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)</a:t>
            </a:r>
          </a:p>
          <a:p>
            <a:pPr>
              <a:buFont typeface="Wingdings" charset="2"/>
              <a:buChar char="q"/>
            </a:pPr>
            <a:endParaRPr lang="en-GB" sz="24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q"/>
            </a:pPr>
            <a:r>
              <a:rPr lang="en-GB" sz="24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South of Bolivia (Tarija, </a:t>
            </a:r>
            <a:r>
              <a:rPr lang="en-GB" sz="24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Potosì</a:t>
            </a:r>
            <a:r>
              <a:rPr lang="en-GB" sz="24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)</a:t>
            </a:r>
          </a:p>
          <a:p>
            <a:pPr>
              <a:buFont typeface="Wingdings" charset="2"/>
              <a:buChar char="q"/>
            </a:pPr>
            <a:endParaRPr lang="en-GB" sz="24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q"/>
            </a:pPr>
            <a:r>
              <a:rPr lang="en-GB" sz="24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Southwest of Paraguay (</a:t>
            </a:r>
            <a:r>
              <a:rPr lang="en-GB" sz="24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Itapua</a:t>
            </a:r>
            <a:r>
              <a:rPr lang="en-GB" sz="24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Ciudad de </a:t>
            </a:r>
            <a:r>
              <a:rPr lang="en-GB" sz="24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l'Este</a:t>
            </a:r>
            <a:r>
              <a:rPr lang="en-GB" sz="24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)</a:t>
            </a:r>
          </a:p>
          <a:p>
            <a:pPr>
              <a:buFont typeface="Wingdings" charset="2"/>
              <a:buChar char="q"/>
            </a:pPr>
            <a:endParaRPr lang="en-GB" sz="24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q"/>
            </a:pPr>
            <a:r>
              <a:rPr lang="en-GB" sz="24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Northern Argentina (Salta, Jujuy)</a:t>
            </a:r>
          </a:p>
        </p:txBody>
      </p:sp>
    </p:spTree>
    <p:extLst>
      <p:ext uri="{BB962C8B-B14F-4D97-AF65-F5344CB8AC3E}">
        <p14:creationId xmlns:p14="http://schemas.microsoft.com/office/powerpoint/2010/main" val="232578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r>
              <a:rPr lang="en-GB" sz="3200" dirty="0" err="1">
                <a:latin typeface="Calibri" charset="0"/>
                <a:ea typeface="Calibri" charset="0"/>
                <a:cs typeface="Calibri" charset="0"/>
              </a:rPr>
              <a:t>Mappa</a:t>
            </a:r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3200" dirty="0" err="1">
                <a:latin typeface="Calibri" charset="0"/>
                <a:ea typeface="Calibri" charset="0"/>
                <a:cs typeface="Calibri" charset="0"/>
              </a:rPr>
              <a:t>delle</a:t>
            </a:r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3200" dirty="0" err="1">
                <a:latin typeface="Calibri" charset="0"/>
                <a:ea typeface="Calibri" charset="0"/>
                <a:cs typeface="Calibri" charset="0"/>
              </a:rPr>
              <a:t>città</a:t>
            </a:r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3200" dirty="0" err="1">
                <a:latin typeface="Calibri" charset="0"/>
                <a:ea typeface="Calibri" charset="0"/>
                <a:cs typeface="Calibri" charset="0"/>
              </a:rPr>
              <a:t>coinvolte</a:t>
            </a:r>
            <a:endParaRPr lang="en-GB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700"/>
            <a:ext cx="9144000" cy="40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1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i="1" u="sng" dirty="0"/>
              <a:t>Le </a:t>
            </a:r>
            <a:r>
              <a:rPr lang="en-US" sz="3200" b="1" i="1" u="sng" dirty="0" err="1"/>
              <a:t>differenze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tra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Paesi</a:t>
            </a:r>
            <a:endParaRPr lang="en-US" sz="3200" b="1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51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Diversi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livelli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reddito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pro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capite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: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Cile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Argentina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sono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tra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più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alti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in America Latina; Bolivia e Paraguay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tra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più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bassi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;</a:t>
            </a:r>
          </a:p>
          <a:p>
            <a:pPr algn="just">
              <a:spcBef>
                <a:spcPts val="0"/>
              </a:spcBef>
            </a:pPr>
            <a:endParaRPr lang="en-US" sz="18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spcBef>
                <a:spcPts val="0"/>
              </a:spcBef>
            </a:pP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Diversi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modelli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riferimento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economico-istituzionali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: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il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Cile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il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Paraguay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sono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economie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mercato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aperto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l'Argentina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è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in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transizione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verso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un'economia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aperta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la Bolivia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è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fortemente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centralista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;</a:t>
            </a:r>
          </a:p>
          <a:p>
            <a:pPr algn="just">
              <a:spcBef>
                <a:spcPts val="0"/>
              </a:spcBef>
            </a:pPr>
            <a:endParaRPr lang="en-US" sz="18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spcBef>
                <a:spcPts val="0"/>
              </a:spcBef>
            </a:pP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Diversi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livelli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maturità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industriale</a:t>
            </a:r>
            <a:r>
              <a:rPr lang="en-US" sz="1800" b="1" i="1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1800" b="1" i="1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produttiva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: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il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Cile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è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fortemente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orientato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all'innovazione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principali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settori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produzione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sono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: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prodotti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minerari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energia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rame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cellulosa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produzione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di vino;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L'Argentina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è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un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sistema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industriale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semi-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protetto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: automotive,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energia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e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agro-alimentare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; La Bolivia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è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un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sistema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industriale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protetto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: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tessile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minerario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energia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; Il Paraguay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è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un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sistema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industriale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aperto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 ma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debole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: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agricoltura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allevamento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agroindustria</a:t>
            </a:r>
            <a:r>
              <a:rPr lang="en-US" sz="1800" dirty="0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solidFill>
                  <a:schemeClr val="accent6"/>
                </a:solidFill>
                <a:latin typeface="Trebuchet MS" panose="020B0703020202090204" pitchFamily="34" charset="0"/>
                <a:ea typeface="Calibri" charset="0"/>
                <a:cs typeface="Calibri" charset="0"/>
              </a:rPr>
              <a:t>edilizia</a:t>
            </a:r>
            <a:endParaRPr lang="en-US" sz="18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  <a:p>
            <a:pPr algn="just">
              <a:spcBef>
                <a:spcPts val="0"/>
              </a:spcBef>
            </a:pPr>
            <a:endParaRPr lang="en-US" sz="1800" dirty="0">
              <a:solidFill>
                <a:schemeClr val="accent6"/>
              </a:solidFill>
              <a:latin typeface="Trebuchet MS" panose="020B0703020202090204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03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Tramonto">
  <a:themeElements>
    <a:clrScheme name="Personalizzato 18">
      <a:dk1>
        <a:sysClr val="windowText" lastClr="000000"/>
      </a:dk1>
      <a:lt1>
        <a:sysClr val="window" lastClr="FFFFFF"/>
      </a:lt1>
      <a:dk2>
        <a:srgbClr val="2A495D"/>
      </a:dk2>
      <a:lt2>
        <a:srgbClr val="0042C7"/>
      </a:lt2>
      <a:accent1>
        <a:srgbClr val="002060"/>
      </a:accent1>
      <a:accent2>
        <a:srgbClr val="FF0000"/>
      </a:accent2>
      <a:accent3>
        <a:srgbClr val="2A495D"/>
      </a:accent3>
      <a:accent4>
        <a:srgbClr val="C4652D"/>
      </a:accent4>
      <a:accent5>
        <a:srgbClr val="BF0000"/>
      </a:accent5>
      <a:accent6>
        <a:srgbClr val="002060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917</Words>
  <Application>Microsoft Macintosh PowerPoint</Application>
  <PresentationFormat>Presentazione su schermo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Tramonto</vt:lpstr>
      <vt:lpstr>Presentazione di PowerPoint</vt:lpstr>
      <vt:lpstr>Partners</vt:lpstr>
      <vt:lpstr>Obiettivo generale</vt:lpstr>
      <vt:lpstr>Obiettivi specifici</vt:lpstr>
      <vt:lpstr>Obiettivi specifici</vt:lpstr>
      <vt:lpstr>Obiettivi specifici</vt:lpstr>
      <vt:lpstr>Aree geografiche di riferimento in Sud America</vt:lpstr>
      <vt:lpstr>Mappa delle città coinvolte</vt:lpstr>
      <vt:lpstr>Le differenze tra Paesi</vt:lpstr>
      <vt:lpstr>Analogie</vt:lpstr>
      <vt:lpstr>Precedenti storici</vt:lpstr>
      <vt:lpstr>I punti di forza di NUCIF</vt:lpstr>
      <vt:lpstr>I punti deboli</vt:lpstr>
      <vt:lpstr>Azioni</vt:lpstr>
      <vt:lpstr>Focus sui Knowledge Hub</vt:lpstr>
      <vt:lpstr>Agroindustria e Agroalimentare (UNIBA)  Universidad San Carlos (Paraguay)  Universidad Nacional de Itapúa (Paraguay) </vt:lpstr>
      <vt:lpstr>Presentazione di PowerPoint</vt:lpstr>
      <vt:lpstr>Effetti a breve termine</vt:lpstr>
      <vt:lpstr>Effetti a medio-lungo termine</vt:lpstr>
      <vt:lpstr>Grazie per l’attenzione!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Hub Economia Circular</dc:title>
  <dc:creator>Bruno Carapella</dc:creator>
  <cp:lastModifiedBy>Alessandro Vivaldi</cp:lastModifiedBy>
  <cp:revision>59</cp:revision>
  <dcterms:created xsi:type="dcterms:W3CDTF">2018-04-10T23:15:05Z</dcterms:created>
  <dcterms:modified xsi:type="dcterms:W3CDTF">2018-10-09T14:23:28Z</dcterms:modified>
</cp:coreProperties>
</file>