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2"/>
  </p:notesMasterIdLst>
  <p:handoutMasterIdLst>
    <p:handoutMasterId r:id="rId33"/>
  </p:handoutMasterIdLst>
  <p:sldIdLst>
    <p:sldId id="300" r:id="rId2"/>
    <p:sldId id="371" r:id="rId3"/>
    <p:sldId id="372" r:id="rId4"/>
    <p:sldId id="336" r:id="rId5"/>
    <p:sldId id="337" r:id="rId6"/>
    <p:sldId id="373" r:id="rId7"/>
    <p:sldId id="374" r:id="rId8"/>
    <p:sldId id="427" r:id="rId9"/>
    <p:sldId id="473" r:id="rId10"/>
    <p:sldId id="416" r:id="rId11"/>
    <p:sldId id="388" r:id="rId12"/>
    <p:sldId id="405" r:id="rId13"/>
    <p:sldId id="387" r:id="rId14"/>
    <p:sldId id="385" r:id="rId15"/>
    <p:sldId id="386" r:id="rId16"/>
    <p:sldId id="383" r:id="rId17"/>
    <p:sldId id="384" r:id="rId18"/>
    <p:sldId id="474" r:id="rId19"/>
    <p:sldId id="428" r:id="rId20"/>
    <p:sldId id="433" r:id="rId21"/>
    <p:sldId id="462" r:id="rId22"/>
    <p:sldId id="468" r:id="rId23"/>
    <p:sldId id="469" r:id="rId24"/>
    <p:sldId id="467" r:id="rId25"/>
    <p:sldId id="457" r:id="rId26"/>
    <p:sldId id="423" r:id="rId27"/>
    <p:sldId id="424" r:id="rId28"/>
    <p:sldId id="456" r:id="rId29"/>
    <p:sldId id="471" r:id="rId30"/>
    <p:sldId id="324" r:id="rId31"/>
  </p:sldIdLst>
  <p:sldSz cx="9144000" cy="6858000" type="screen4x3"/>
  <p:notesSz cx="6858000" cy="9947275"/>
  <p:custDataLst>
    <p:tags r:id="rId34"/>
  </p:custDataLst>
  <p:defaultTextStyle>
    <a:defPPr>
      <a:defRPr lang="it-IT"/>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70">
          <p15:clr>
            <a:srgbClr val="A4A3A4"/>
          </p15:clr>
        </p15:guide>
      </p15:sldGuideLst>
    </p:ext>
    <p:ext uri="{2D200454-40CA-4A62-9FC3-DE9A4176ACB9}">
      <p15:notesGuideLst xmlns:p15="http://schemas.microsoft.com/office/powerpoint/2012/main" xmlns="">
        <p15:guide id="1" orient="horz" pos="313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663300"/>
    <a:srgbClr val="996600"/>
    <a:srgbClr val="33CC33"/>
    <a:srgbClr val="CCFFCC"/>
    <a:srgbClr val="FFFFCC"/>
    <a:srgbClr val="969696"/>
    <a:srgbClr val="FFFF00"/>
    <a:srgbClr val="CC00CC"/>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Stile con tema 2 - Colore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Stile medio 4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40" autoAdjust="0"/>
    <p:restoredTop sz="86421" autoAdjust="0"/>
  </p:normalViewPr>
  <p:slideViewPr>
    <p:cSldViewPr snapToGrid="0">
      <p:cViewPr varScale="1">
        <p:scale>
          <a:sx n="63" d="100"/>
          <a:sy n="63" d="100"/>
        </p:scale>
        <p:origin x="-666" y="-108"/>
      </p:cViewPr>
      <p:guideLst>
        <p:guide orient="horz" pos="2160"/>
        <p:guide pos="287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89" d="100"/>
          <a:sy n="89" d="100"/>
        </p:scale>
        <p:origin x="-3798" y="-120"/>
      </p:cViewPr>
      <p:guideLst>
        <p:guide orient="horz" pos="3134"/>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5874" name="Rectangle 2"/>
          <p:cNvSpPr>
            <a:spLocks noGrp="1" noChangeArrowheads="1"/>
          </p:cNvSpPr>
          <p:nvPr>
            <p:ph type="hdr" sz="quarter"/>
          </p:nvPr>
        </p:nvSpPr>
        <p:spPr bwMode="auto">
          <a:xfrm>
            <a:off x="0" y="0"/>
            <a:ext cx="2971800" cy="497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79" tIns="45939" rIns="91879" bIns="45939" numCol="1" anchor="t" anchorCtr="0" compatLnSpc="1">
            <a:prstTxWarp prst="textNoShape">
              <a:avLst/>
            </a:prstTxWarp>
          </a:bodyPr>
          <a:lstStyle>
            <a:lvl1pPr algn="l">
              <a:defRPr sz="1200"/>
            </a:lvl1pPr>
          </a:lstStyle>
          <a:p>
            <a:endParaRPr lang="it-IT"/>
          </a:p>
        </p:txBody>
      </p:sp>
      <p:sp>
        <p:nvSpPr>
          <p:cNvPr id="335875" name="Rectangle 3"/>
          <p:cNvSpPr>
            <a:spLocks noGrp="1" noChangeArrowheads="1"/>
          </p:cNvSpPr>
          <p:nvPr>
            <p:ph type="dt" sz="quarter" idx="1"/>
          </p:nvPr>
        </p:nvSpPr>
        <p:spPr bwMode="auto">
          <a:xfrm>
            <a:off x="3884614" y="0"/>
            <a:ext cx="2971800" cy="497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79" tIns="45939" rIns="91879" bIns="45939" numCol="1" anchor="t" anchorCtr="0" compatLnSpc="1">
            <a:prstTxWarp prst="textNoShape">
              <a:avLst/>
            </a:prstTxWarp>
          </a:bodyPr>
          <a:lstStyle>
            <a:lvl1pPr algn="r">
              <a:defRPr sz="1200"/>
            </a:lvl1pPr>
          </a:lstStyle>
          <a:p>
            <a:endParaRPr lang="it-IT"/>
          </a:p>
        </p:txBody>
      </p:sp>
      <p:sp>
        <p:nvSpPr>
          <p:cNvPr id="335876" name="Rectangle 4"/>
          <p:cNvSpPr>
            <a:spLocks noGrp="1" noChangeArrowheads="1"/>
          </p:cNvSpPr>
          <p:nvPr>
            <p:ph type="ftr" sz="quarter" idx="2"/>
          </p:nvPr>
        </p:nvSpPr>
        <p:spPr bwMode="auto">
          <a:xfrm>
            <a:off x="0" y="9448184"/>
            <a:ext cx="2971800" cy="497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79" tIns="45939" rIns="91879" bIns="45939" numCol="1" anchor="b" anchorCtr="0" compatLnSpc="1">
            <a:prstTxWarp prst="textNoShape">
              <a:avLst/>
            </a:prstTxWarp>
          </a:bodyPr>
          <a:lstStyle>
            <a:lvl1pPr algn="l">
              <a:defRPr sz="1200"/>
            </a:lvl1pPr>
          </a:lstStyle>
          <a:p>
            <a:endParaRPr lang="it-IT"/>
          </a:p>
        </p:txBody>
      </p:sp>
      <p:sp>
        <p:nvSpPr>
          <p:cNvPr id="335877" name="Rectangle 5"/>
          <p:cNvSpPr>
            <a:spLocks noGrp="1" noChangeArrowheads="1"/>
          </p:cNvSpPr>
          <p:nvPr>
            <p:ph type="sldNum" sz="quarter" idx="3"/>
          </p:nvPr>
        </p:nvSpPr>
        <p:spPr bwMode="auto">
          <a:xfrm>
            <a:off x="3884614" y="9448184"/>
            <a:ext cx="2971800" cy="497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79" tIns="45939" rIns="91879" bIns="45939" numCol="1" anchor="b" anchorCtr="0" compatLnSpc="1">
            <a:prstTxWarp prst="textNoShape">
              <a:avLst/>
            </a:prstTxWarp>
          </a:bodyPr>
          <a:lstStyle>
            <a:lvl1pPr algn="r">
              <a:defRPr sz="1200"/>
            </a:lvl1pPr>
          </a:lstStyle>
          <a:p>
            <a:fld id="{649BCFD6-5C4E-4949-96D9-13D180C477DB}" type="slidenum">
              <a:rPr lang="it-IT"/>
              <a:pPr/>
              <a:t>‹N›</a:t>
            </a:fld>
            <a:endParaRPr lang="it-IT"/>
          </a:p>
        </p:txBody>
      </p:sp>
    </p:spTree>
    <p:extLst>
      <p:ext uri="{BB962C8B-B14F-4D97-AF65-F5344CB8AC3E}">
        <p14:creationId xmlns:p14="http://schemas.microsoft.com/office/powerpoint/2010/main" val="4075147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97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79" tIns="45939" rIns="91879" bIns="45939" numCol="1" anchor="t" anchorCtr="0" compatLnSpc="1">
            <a:prstTxWarp prst="textNoShape">
              <a:avLst/>
            </a:prstTxWarp>
          </a:bodyPr>
          <a:lstStyle>
            <a:lvl1pPr algn="l">
              <a:defRPr sz="1200"/>
            </a:lvl1pPr>
          </a:lstStyle>
          <a:p>
            <a:endParaRPr lang="en-GB"/>
          </a:p>
        </p:txBody>
      </p:sp>
      <p:sp>
        <p:nvSpPr>
          <p:cNvPr id="21507" name="Rectangle 3"/>
          <p:cNvSpPr>
            <a:spLocks noGrp="1" noChangeArrowheads="1"/>
          </p:cNvSpPr>
          <p:nvPr>
            <p:ph type="dt" idx="1"/>
          </p:nvPr>
        </p:nvSpPr>
        <p:spPr bwMode="auto">
          <a:xfrm>
            <a:off x="3886201" y="0"/>
            <a:ext cx="2971800" cy="497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79" tIns="45939" rIns="91879" bIns="45939" numCol="1" anchor="t" anchorCtr="0" compatLnSpc="1">
            <a:prstTxWarp prst="textNoShape">
              <a:avLst/>
            </a:prstTxWarp>
          </a:bodyPr>
          <a:lstStyle>
            <a:lvl1pPr algn="r">
              <a:defRPr sz="1200"/>
            </a:lvl1pPr>
          </a:lstStyle>
          <a:p>
            <a:endParaRPr lang="en-GB"/>
          </a:p>
        </p:txBody>
      </p:sp>
      <p:sp>
        <p:nvSpPr>
          <p:cNvPr id="21508" name="Rectangle 4"/>
          <p:cNvSpPr>
            <a:spLocks noGrp="1" noRot="1" noChangeAspect="1" noChangeArrowheads="1" noTextEdit="1"/>
          </p:cNvSpPr>
          <p:nvPr>
            <p:ph type="sldImg" idx="2"/>
          </p:nvPr>
        </p:nvSpPr>
        <p:spPr bwMode="auto">
          <a:xfrm>
            <a:off x="941388" y="746125"/>
            <a:ext cx="4975225" cy="373062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1" y="4724956"/>
            <a:ext cx="5029200" cy="4476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79" tIns="45939" rIns="91879" bIns="45939" numCol="1" anchor="t" anchorCtr="0" compatLnSpc="1">
            <a:prstTxWarp prst="textNoShape">
              <a:avLst/>
            </a:prstTxWarp>
          </a:bodyPr>
          <a:lstStyle/>
          <a:p>
            <a:pPr lvl="0"/>
            <a:r>
              <a:rPr lang="en-GB"/>
              <a:t>Fare clic per modificare gli stili del testo dello schema</a:t>
            </a:r>
          </a:p>
          <a:p>
            <a:pPr lvl="1"/>
            <a:r>
              <a:rPr lang="en-GB"/>
              <a:t>Secondo livello</a:t>
            </a:r>
          </a:p>
          <a:p>
            <a:pPr lvl="2"/>
            <a:r>
              <a:rPr lang="en-GB"/>
              <a:t>Terzo livello</a:t>
            </a:r>
          </a:p>
          <a:p>
            <a:pPr lvl="3"/>
            <a:r>
              <a:rPr lang="en-GB"/>
              <a:t>Quarto livello</a:t>
            </a:r>
          </a:p>
          <a:p>
            <a:pPr lvl="4"/>
            <a:r>
              <a:rPr lang="en-GB"/>
              <a:t>Quinto livello</a:t>
            </a:r>
          </a:p>
        </p:txBody>
      </p:sp>
      <p:sp>
        <p:nvSpPr>
          <p:cNvPr id="21510" name="Rectangle 6"/>
          <p:cNvSpPr>
            <a:spLocks noGrp="1" noChangeArrowheads="1"/>
          </p:cNvSpPr>
          <p:nvPr>
            <p:ph type="ftr" sz="quarter" idx="4"/>
          </p:nvPr>
        </p:nvSpPr>
        <p:spPr bwMode="auto">
          <a:xfrm>
            <a:off x="0" y="9449911"/>
            <a:ext cx="2971800" cy="497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79" tIns="45939" rIns="91879" bIns="45939" numCol="1" anchor="b" anchorCtr="0" compatLnSpc="1">
            <a:prstTxWarp prst="textNoShape">
              <a:avLst/>
            </a:prstTxWarp>
          </a:bodyPr>
          <a:lstStyle>
            <a:lvl1pPr algn="l">
              <a:defRPr sz="1200"/>
            </a:lvl1pPr>
          </a:lstStyle>
          <a:p>
            <a:endParaRPr lang="en-GB"/>
          </a:p>
        </p:txBody>
      </p:sp>
      <p:sp>
        <p:nvSpPr>
          <p:cNvPr id="21511" name="Rectangle 7"/>
          <p:cNvSpPr>
            <a:spLocks noGrp="1" noChangeArrowheads="1"/>
          </p:cNvSpPr>
          <p:nvPr>
            <p:ph type="sldNum" sz="quarter" idx="5"/>
          </p:nvPr>
        </p:nvSpPr>
        <p:spPr bwMode="auto">
          <a:xfrm>
            <a:off x="3886201" y="9449911"/>
            <a:ext cx="2971800" cy="497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79" tIns="45939" rIns="91879" bIns="45939" numCol="1" anchor="b" anchorCtr="0" compatLnSpc="1">
            <a:prstTxWarp prst="textNoShape">
              <a:avLst/>
            </a:prstTxWarp>
          </a:bodyPr>
          <a:lstStyle>
            <a:lvl1pPr algn="r">
              <a:defRPr sz="1200"/>
            </a:lvl1pPr>
          </a:lstStyle>
          <a:p>
            <a:fld id="{EB616773-3B36-438D-B20A-EE44ABAA3779}" type="slidenum">
              <a:rPr lang="en-GB"/>
              <a:pPr/>
              <a:t>‹N›</a:t>
            </a:fld>
            <a:endParaRPr lang="en-GB"/>
          </a:p>
        </p:txBody>
      </p:sp>
    </p:spTree>
    <p:extLst>
      <p:ext uri="{BB962C8B-B14F-4D97-AF65-F5344CB8AC3E}">
        <p14:creationId xmlns:p14="http://schemas.microsoft.com/office/powerpoint/2010/main" val="22438180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885E5D-275B-4EE1-99D0-7D8C7D9C1A32}" type="slidenum">
              <a:rPr lang="en-GB"/>
              <a:pPr/>
              <a:t>1</a:t>
            </a:fld>
            <a:endParaRPr lang="en-GB"/>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3035039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67F121-71CF-40DE-865D-8BB5F54E8EDC}" type="slidenum">
              <a:rPr lang="en-GB"/>
              <a:pPr/>
              <a:t>2</a:t>
            </a:fld>
            <a:endParaRPr lang="en-GB"/>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3140373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67F121-71CF-40DE-865D-8BB5F54E8EDC}" type="slidenum">
              <a:rPr lang="en-GB"/>
              <a:pPr/>
              <a:t>4</a:t>
            </a:fld>
            <a:endParaRPr lang="en-GB"/>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454763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67F121-71CF-40DE-865D-8BB5F54E8EDC}" type="slidenum">
              <a:rPr lang="en-GB"/>
              <a:pPr/>
              <a:t>5</a:t>
            </a:fld>
            <a:endParaRPr lang="en-GB"/>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1526743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B616773-3B36-438D-B20A-EE44ABAA3779}" type="slidenum">
              <a:rPr lang="en-GB" smtClean="0"/>
              <a:pPr/>
              <a:t>9</a:t>
            </a:fld>
            <a:endParaRPr lang="en-GB"/>
          </a:p>
        </p:txBody>
      </p:sp>
    </p:spTree>
    <p:extLst>
      <p:ext uri="{BB962C8B-B14F-4D97-AF65-F5344CB8AC3E}">
        <p14:creationId xmlns:p14="http://schemas.microsoft.com/office/powerpoint/2010/main" val="2858150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B616773-3B36-438D-B20A-EE44ABAA3779}" type="slidenum">
              <a:rPr lang="en-GB" smtClean="0"/>
              <a:pPr/>
              <a:t>18</a:t>
            </a:fld>
            <a:endParaRPr lang="en-GB"/>
          </a:p>
        </p:txBody>
      </p:sp>
    </p:spTree>
    <p:extLst>
      <p:ext uri="{BB962C8B-B14F-4D97-AF65-F5344CB8AC3E}">
        <p14:creationId xmlns:p14="http://schemas.microsoft.com/office/powerpoint/2010/main" val="2122462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A2FF96-6DB1-4212-8BEA-9FB584843B49}" type="slidenum">
              <a:rPr lang="en-GB"/>
              <a:pPr/>
              <a:t>30</a:t>
            </a:fld>
            <a:endParaRPr lang="en-GB"/>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3819959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GB" dirty="0"/>
          </a:p>
        </p:txBody>
      </p:sp>
    </p:spTree>
    <p:extLst>
      <p:ext uri="{BB962C8B-B14F-4D97-AF65-F5344CB8AC3E}">
        <p14:creationId xmlns:p14="http://schemas.microsoft.com/office/powerpoint/2010/main" val="2519337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95770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60991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4970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6397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243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52558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olo 2"/>
          <p:cNvSpPr>
            <a:spLocks noGrp="1"/>
          </p:cNvSpPr>
          <p:nvPr>
            <p:ph type="title"/>
          </p:nvPr>
        </p:nvSpPr>
        <p:spPr>
          <a:xfrm>
            <a:off x="2967318" y="274638"/>
            <a:ext cx="5719482" cy="1143000"/>
          </a:xfrm>
          <a:prstGeom prst="rect">
            <a:avLst/>
          </a:prstGeom>
        </p:spPr>
        <p:txBody>
          <a:bodyPr/>
          <a:lstStyle/>
          <a:p>
            <a:endParaRPr lang="it-IT" dirty="0"/>
          </a:p>
        </p:txBody>
      </p:sp>
    </p:spTree>
    <p:extLst>
      <p:ext uri="{BB962C8B-B14F-4D97-AF65-F5344CB8AC3E}">
        <p14:creationId xmlns:p14="http://schemas.microsoft.com/office/powerpoint/2010/main" val="2206234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315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91757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25959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Text Box 8"/>
          <p:cNvSpPr txBox="1">
            <a:spLocks noChangeArrowheads="1"/>
          </p:cNvSpPr>
          <p:nvPr/>
        </p:nvSpPr>
        <p:spPr bwMode="auto">
          <a:xfrm>
            <a:off x="152400" y="152400"/>
            <a:ext cx="8839200" cy="6532563"/>
          </a:xfrm>
          <a:prstGeom prst="rect">
            <a:avLst/>
          </a:prstGeom>
          <a:noFill/>
          <a:ln w="50800" cmpd="thinThick">
            <a:solidFill>
              <a:srgbClr val="99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en-GB"/>
          </a:p>
          <a:p>
            <a:pPr algn="l">
              <a:spcBef>
                <a:spcPct val="50000"/>
              </a:spcBef>
            </a:pPr>
            <a:endParaRPr lang="en-GB"/>
          </a:p>
          <a:p>
            <a:pPr algn="l">
              <a:spcBef>
                <a:spcPct val="50000"/>
              </a:spcBef>
            </a:pPr>
            <a:endParaRPr lang="en-GB"/>
          </a:p>
          <a:p>
            <a:pPr algn="l">
              <a:spcBef>
                <a:spcPct val="50000"/>
              </a:spcBef>
            </a:pPr>
            <a:endParaRPr lang="en-GB"/>
          </a:p>
          <a:p>
            <a:pPr algn="l">
              <a:spcBef>
                <a:spcPct val="50000"/>
              </a:spcBef>
            </a:pPr>
            <a:endParaRPr lang="en-GB"/>
          </a:p>
          <a:p>
            <a:pPr algn="l">
              <a:spcBef>
                <a:spcPct val="50000"/>
              </a:spcBef>
            </a:pPr>
            <a:endParaRPr lang="en-GB"/>
          </a:p>
          <a:p>
            <a:pPr algn="l">
              <a:spcBef>
                <a:spcPct val="50000"/>
              </a:spcBef>
            </a:pPr>
            <a:endParaRPr lang="en-GB"/>
          </a:p>
          <a:p>
            <a:pPr algn="l">
              <a:spcBef>
                <a:spcPct val="50000"/>
              </a:spcBef>
            </a:pPr>
            <a:endParaRPr lang="en-GB"/>
          </a:p>
          <a:p>
            <a:pPr algn="l">
              <a:spcBef>
                <a:spcPct val="50000"/>
              </a:spcBef>
            </a:pPr>
            <a:endParaRPr lang="en-GB"/>
          </a:p>
          <a:p>
            <a:pPr algn="l">
              <a:spcBef>
                <a:spcPct val="50000"/>
              </a:spcBef>
            </a:pPr>
            <a:endParaRPr lang="en-GB"/>
          </a:p>
          <a:p>
            <a:pPr algn="l">
              <a:spcBef>
                <a:spcPct val="50000"/>
              </a:spcBef>
            </a:pPr>
            <a:endParaRPr lang="en-GB"/>
          </a:p>
          <a:p>
            <a:pPr algn="l">
              <a:spcBef>
                <a:spcPct val="50000"/>
              </a:spcBef>
            </a:pPr>
            <a:endParaRPr lang="en-GB"/>
          </a:p>
        </p:txBody>
      </p:sp>
      <p:sp>
        <p:nvSpPr>
          <p:cNvPr id="1033" name="Text Box 9"/>
          <p:cNvSpPr txBox="1">
            <a:spLocks noChangeArrowheads="1"/>
          </p:cNvSpPr>
          <p:nvPr/>
        </p:nvSpPr>
        <p:spPr bwMode="auto">
          <a:xfrm>
            <a:off x="304800" y="304800"/>
            <a:ext cx="8578850" cy="1014413"/>
          </a:xfrm>
          <a:prstGeom prst="rect">
            <a:avLst/>
          </a:prstGeom>
          <a:gradFill rotWithShape="0">
            <a:gsLst>
              <a:gs pos="0">
                <a:srgbClr val="D6B19C"/>
              </a:gs>
              <a:gs pos="100000">
                <a:srgbClr val="C18868"/>
              </a:gs>
              <a:gs pos="75000">
                <a:srgbClr val="D49E6C">
                  <a:alpha val="6000"/>
                  <a:lumMod val="15000"/>
                  <a:lumOff val="85000"/>
                </a:srgbClr>
              </a:gs>
              <a:gs pos="100000">
                <a:srgbClr val="A65528"/>
              </a:gs>
              <a:gs pos="100000">
                <a:srgbClr val="663012"/>
              </a:gs>
            </a:gsLst>
            <a:lin ang="18900000" scaled="0"/>
          </a:gradFill>
          <a:ln w="3175">
            <a:solidFill>
              <a:srgbClr val="996600"/>
            </a:solidFill>
            <a:miter lim="800000"/>
            <a:headEnd/>
            <a:tailEnd/>
          </a:ln>
          <a:effectLst/>
          <a:extLst/>
        </p:spPr>
        <p:txBody>
          <a:bodyPr>
            <a:spAutoFit/>
          </a:bodyPr>
          <a:lstStyle/>
          <a:p>
            <a:pPr>
              <a:spcBef>
                <a:spcPct val="50000"/>
              </a:spcBef>
            </a:pPr>
            <a:r>
              <a:rPr lang="en-GB" b="1"/>
              <a:t> </a:t>
            </a:r>
          </a:p>
          <a:p>
            <a:pPr>
              <a:spcBef>
                <a:spcPct val="50000"/>
              </a:spcBef>
            </a:pPr>
            <a:r>
              <a:rPr lang="en-GB" b="1"/>
              <a:t> </a:t>
            </a:r>
          </a:p>
        </p:txBody>
      </p:sp>
      <p:sp>
        <p:nvSpPr>
          <p:cNvPr id="1035" name="Line 11"/>
          <p:cNvSpPr>
            <a:spLocks noChangeShapeType="1"/>
          </p:cNvSpPr>
          <p:nvPr/>
        </p:nvSpPr>
        <p:spPr bwMode="auto">
          <a:xfrm>
            <a:off x="192088" y="6259523"/>
            <a:ext cx="8761412" cy="0"/>
          </a:xfrm>
          <a:prstGeom prst="line">
            <a:avLst/>
          </a:prstGeom>
          <a:noFill/>
          <a:ln w="9525">
            <a:solidFill>
              <a:srgbClr val="99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 name="Rectangle 17"/>
          <p:cNvSpPr>
            <a:spLocks noChangeArrowheads="1"/>
          </p:cNvSpPr>
          <p:nvPr/>
        </p:nvSpPr>
        <p:spPr bwMode="auto">
          <a:xfrm>
            <a:off x="147638" y="2343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2" name="Rettangolo 1"/>
          <p:cNvSpPr/>
          <p:nvPr userDrawn="1"/>
        </p:nvSpPr>
        <p:spPr bwMode="auto">
          <a:xfrm>
            <a:off x="306000" y="1373004"/>
            <a:ext cx="8578800" cy="4812643"/>
          </a:xfrm>
          <a:prstGeom prst="rect">
            <a:avLst/>
          </a:prstGeom>
          <a:gradFill>
            <a:gsLst>
              <a:gs pos="0">
                <a:srgbClr val="D6B19C"/>
              </a:gs>
              <a:gs pos="100000">
                <a:srgbClr val="C18868"/>
              </a:gs>
              <a:gs pos="75000">
                <a:srgbClr val="D49E6C">
                  <a:alpha val="6000"/>
                  <a:lumMod val="15000"/>
                  <a:lumOff val="85000"/>
                </a:srgbClr>
              </a:gs>
              <a:gs pos="100000">
                <a:srgbClr val="A65528"/>
              </a:gs>
              <a:gs pos="100000">
                <a:srgbClr val="663012"/>
              </a:gs>
            </a:gsLst>
            <a:lin ang="18900000" scaled="0"/>
          </a:gradFill>
          <a:ln w="3175" cap="flat" cmpd="sng" algn="ctr">
            <a:solidFill>
              <a:srgbClr val="99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dirty="0">
              <a:ln>
                <a:noFill/>
              </a:ln>
              <a:solidFill>
                <a:schemeClr val="tx1"/>
              </a:solidFill>
              <a:effectLst/>
              <a:latin typeface="Times New Roman" pitchFamily="18" charset="0"/>
            </a:endParaRPr>
          </a:p>
        </p:txBody>
      </p:sp>
      <p:cxnSp>
        <p:nvCxnSpPr>
          <p:cNvPr id="4" name="Connettore 1 3"/>
          <p:cNvCxnSpPr/>
          <p:nvPr userDrawn="1"/>
        </p:nvCxnSpPr>
        <p:spPr bwMode="auto">
          <a:xfrm>
            <a:off x="2689440" y="304800"/>
            <a:ext cx="0" cy="1014413"/>
          </a:xfrm>
          <a:prstGeom prst="line">
            <a:avLst/>
          </a:prstGeom>
          <a:solidFill>
            <a:schemeClr val="accent1"/>
          </a:solidFill>
          <a:ln w="3175" cap="flat" cmpd="sng" algn="ctr">
            <a:solidFill>
              <a:srgbClr val="99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Rettangolo 17"/>
          <p:cNvSpPr/>
          <p:nvPr userDrawn="1"/>
        </p:nvSpPr>
        <p:spPr bwMode="auto">
          <a:xfrm>
            <a:off x="304800" y="6339451"/>
            <a:ext cx="8578800" cy="240643"/>
          </a:xfrm>
          <a:prstGeom prst="rect">
            <a:avLst/>
          </a:prstGeom>
          <a:gradFill>
            <a:gsLst>
              <a:gs pos="0">
                <a:srgbClr val="D6B19C"/>
              </a:gs>
              <a:gs pos="100000">
                <a:srgbClr val="C18868"/>
              </a:gs>
              <a:gs pos="75000">
                <a:srgbClr val="D49E6C">
                  <a:alpha val="6000"/>
                  <a:lumMod val="15000"/>
                  <a:lumOff val="85000"/>
                </a:srgbClr>
              </a:gs>
              <a:gs pos="100000">
                <a:srgbClr val="A65528"/>
              </a:gs>
              <a:gs pos="100000">
                <a:srgbClr val="663012"/>
              </a:gs>
            </a:gsLst>
            <a:lin ang="18900000" scaled="0"/>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dirty="0">
              <a:ln>
                <a:solidFill>
                  <a:schemeClr val="bg1"/>
                </a:solidFill>
              </a:ln>
              <a:solidFill>
                <a:schemeClr val="tx1"/>
              </a:solidFill>
              <a:effectLst/>
              <a:latin typeface="Times New Roman" pitchFamily="18" charset="0"/>
            </a:endParaRPr>
          </a:p>
        </p:txBody>
      </p:sp>
      <p:sp>
        <p:nvSpPr>
          <p:cNvPr id="7" name="Rettangolo 6"/>
          <p:cNvSpPr/>
          <p:nvPr userDrawn="1"/>
        </p:nvSpPr>
        <p:spPr bwMode="auto">
          <a:xfrm>
            <a:off x="385481" y="403412"/>
            <a:ext cx="2232213" cy="833717"/>
          </a:xfrm>
          <a:prstGeom prst="rect">
            <a:avLst/>
          </a:prstGeom>
          <a:solidFill>
            <a:schemeClr val="bg1"/>
          </a:solidFill>
          <a:ln w="3175" cap="flat" cmpd="sng" algn="ctr">
            <a:solidFill>
              <a:srgbClr val="99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pitchFamily="18" charset="0"/>
            </a:endParaRPr>
          </a:p>
        </p:txBody>
      </p:sp>
      <p:sp>
        <p:nvSpPr>
          <p:cNvPr id="9" name="CasellaDiTesto 8"/>
          <p:cNvSpPr txBox="1"/>
          <p:nvPr userDrawn="1"/>
        </p:nvSpPr>
        <p:spPr>
          <a:xfrm>
            <a:off x="1193705" y="468868"/>
            <a:ext cx="1486742" cy="738664"/>
          </a:xfrm>
          <a:prstGeom prst="rect">
            <a:avLst/>
          </a:prstGeom>
          <a:noFill/>
        </p:spPr>
        <p:txBody>
          <a:bodyPr wrap="square" rtlCol="0">
            <a:spAutoFit/>
          </a:bodyPr>
          <a:lstStyle/>
          <a:p>
            <a:pPr algn="l"/>
            <a:r>
              <a:rPr lang="it-IT" sz="1400" dirty="0">
                <a:latin typeface="Garamond" pitchFamily="18" charset="0"/>
              </a:rPr>
              <a:t>Università di Cassino e del Lazio Meridionale</a:t>
            </a:r>
          </a:p>
        </p:txBody>
      </p:sp>
      <p:pic>
        <p:nvPicPr>
          <p:cNvPr id="13" name="Immagine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5907" y="446271"/>
            <a:ext cx="747798" cy="747798"/>
          </a:xfrm>
          <a:prstGeom prst="rect">
            <a:avLst/>
          </a:prstGeom>
        </p:spPr>
      </p:pic>
      <p:sp>
        <p:nvSpPr>
          <p:cNvPr id="14" name="CasellaDiTesto 13">
            <a:extLst>
              <a:ext uri="{FF2B5EF4-FFF2-40B4-BE49-F238E27FC236}">
                <a16:creationId xmlns:a16="http://schemas.microsoft.com/office/drawing/2014/main" xmlns="" id="{2B9C5D9D-F947-467A-A6A4-5305092EE80E}"/>
              </a:ext>
            </a:extLst>
          </p:cNvPr>
          <p:cNvSpPr txBox="1"/>
          <p:nvPr userDrawn="1"/>
        </p:nvSpPr>
        <p:spPr>
          <a:xfrm>
            <a:off x="266517" y="6311147"/>
            <a:ext cx="8645254" cy="307777"/>
          </a:xfrm>
          <a:prstGeom prst="rect">
            <a:avLst/>
          </a:prstGeom>
          <a:noFill/>
        </p:spPr>
        <p:txBody>
          <a:bodyPr wrap="square" rtlCol="0">
            <a:spAutoFit/>
          </a:bodyPr>
          <a:lstStyle/>
          <a:p>
            <a:pPr algn="l"/>
            <a:r>
              <a:rPr lang="it-IT" sz="1400" dirty="0">
                <a:latin typeface="Garamond" pitchFamily="18" charset="0"/>
              </a:rPr>
              <a:t> Giornate CUIA                                                                                                                               Bari 11-12 ottobre 2018</a:t>
            </a:r>
            <a:endParaRPr lang="en-US" sz="1400" dirty="0">
              <a:latin typeface="Garamond"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tabLs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1.wmf"/><Relationship Id="rId5" Type="http://schemas.openxmlformats.org/officeDocument/2006/relationships/oleObject" Target="../embeddings/oleObject2.bin"/><Relationship Id="rId4" Type="http://schemas.openxmlformats.org/officeDocument/2006/relationships/image" Target="../media/image20.wmf"/><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8.wmf"/><Relationship Id="rId5" Type="http://schemas.openxmlformats.org/officeDocument/2006/relationships/oleObject" Target="../embeddings/oleObject5.bin"/><Relationship Id="rId10" Type="http://schemas.openxmlformats.org/officeDocument/2006/relationships/image" Target="../media/image30.png"/><Relationship Id="rId4" Type="http://schemas.openxmlformats.org/officeDocument/2006/relationships/image" Target="../media/image27.wmf"/><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45" name="Text Box 9"/>
          <p:cNvSpPr txBox="1">
            <a:spLocks noChangeArrowheads="1"/>
          </p:cNvSpPr>
          <p:nvPr/>
        </p:nvSpPr>
        <p:spPr bwMode="auto">
          <a:xfrm>
            <a:off x="-15875" y="4597133"/>
            <a:ext cx="9143999" cy="763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it-IT" sz="2200" u="sng" dirty="0">
                <a:latin typeface="Garamond" panose="02020404030301010803" pitchFamily="18" charset="0"/>
              </a:rPr>
              <a:t>V. Di Cocco</a:t>
            </a:r>
            <a:r>
              <a:rPr lang="it-IT" sz="2200" dirty="0">
                <a:latin typeface="Garamond" panose="02020404030301010803" pitchFamily="18" charset="0"/>
              </a:rPr>
              <a:t>, F. Iacoviello</a:t>
            </a:r>
          </a:p>
          <a:p>
            <a:pPr>
              <a:spcBef>
                <a:spcPct val="20000"/>
              </a:spcBef>
            </a:pPr>
            <a:r>
              <a:rPr lang="it-IT" sz="1800" i="1" dirty="0">
                <a:latin typeface="Garamond" panose="02020404030301010803" pitchFamily="18" charset="0"/>
              </a:rPr>
              <a:t>Università di Cassino e del Lazio Meridionale, </a:t>
            </a:r>
            <a:r>
              <a:rPr lang="it-IT" sz="1800" i="1" dirty="0" err="1">
                <a:latin typeface="Garamond" panose="02020404030301010803" pitchFamily="18" charset="0"/>
              </a:rPr>
              <a:t>Italy</a:t>
            </a:r>
            <a:endParaRPr lang="en-GB" sz="1800" b="1" i="1" dirty="0">
              <a:solidFill>
                <a:schemeClr val="accent2"/>
              </a:solidFill>
              <a:latin typeface="Garamond" panose="02020404030301010803" pitchFamily="18" charset="0"/>
            </a:endParaRPr>
          </a:p>
        </p:txBody>
      </p:sp>
      <p:sp>
        <p:nvSpPr>
          <p:cNvPr id="4" name="Rettangolo 3"/>
          <p:cNvSpPr/>
          <p:nvPr/>
        </p:nvSpPr>
        <p:spPr>
          <a:xfrm>
            <a:off x="110532" y="2042588"/>
            <a:ext cx="9144000" cy="2554545"/>
          </a:xfrm>
          <a:prstGeom prst="rect">
            <a:avLst/>
          </a:prstGeom>
        </p:spPr>
        <p:txBody>
          <a:bodyPr wrap="square">
            <a:spAutoFit/>
          </a:bodyPr>
          <a:lstStyle/>
          <a:p>
            <a:pPr>
              <a:spcAft>
                <a:spcPts val="0"/>
              </a:spcAft>
            </a:pPr>
            <a:r>
              <a:rPr lang="es-ES" sz="3200" b="1" dirty="0">
                <a:solidFill>
                  <a:srgbClr val="663300"/>
                </a:solidFill>
                <a:latin typeface="Garamond" panose="02020404030301010803" pitchFamily="18" charset="0"/>
              </a:rPr>
              <a:t>Estudio de los micromecanismos de daño en fundición de hierro con grafito esferoidal de matrices ferríticas y ferrítica ausferríticas. análisis experimental y modelado computacional multi-escala</a:t>
            </a:r>
            <a:endParaRPr lang="it-IT" sz="3200" b="1" dirty="0">
              <a:solidFill>
                <a:srgbClr val="663300"/>
              </a:solidFill>
              <a:latin typeface="Garamond" panose="02020404030301010803" pitchFamily="18" charset="0"/>
            </a:endParaRPr>
          </a:p>
        </p:txBody>
      </p:sp>
      <p:sp>
        <p:nvSpPr>
          <p:cNvPr id="11" name="Text Box 9">
            <a:extLst>
              <a:ext uri="{FF2B5EF4-FFF2-40B4-BE49-F238E27FC236}">
                <a16:creationId xmlns:a16="http://schemas.microsoft.com/office/drawing/2014/main" xmlns="" id="{769EF7D2-4CFA-4E6B-B1AD-19BFCA32B472}"/>
              </a:ext>
            </a:extLst>
          </p:cNvPr>
          <p:cNvSpPr txBox="1">
            <a:spLocks noChangeArrowheads="1"/>
          </p:cNvSpPr>
          <p:nvPr/>
        </p:nvSpPr>
        <p:spPr bwMode="auto">
          <a:xfrm>
            <a:off x="-15875" y="5383305"/>
            <a:ext cx="9143999" cy="763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it-IT" sz="2200" dirty="0">
                <a:latin typeface="Garamond" panose="02020404030301010803" pitchFamily="18" charset="0"/>
              </a:rPr>
              <a:t>Diego </a:t>
            </a:r>
            <a:r>
              <a:rPr lang="it-IT" sz="2200" dirty="0" err="1">
                <a:latin typeface="Garamond" panose="02020404030301010803" pitchFamily="18" charset="0"/>
              </a:rPr>
              <a:t>Fernandino</a:t>
            </a:r>
            <a:r>
              <a:rPr lang="it-IT" sz="2200" dirty="0">
                <a:latin typeface="Garamond" panose="02020404030301010803" pitchFamily="18" charset="0"/>
              </a:rPr>
              <a:t>, R. Boeri</a:t>
            </a:r>
          </a:p>
          <a:p>
            <a:pPr>
              <a:spcBef>
                <a:spcPct val="20000"/>
              </a:spcBef>
            </a:pPr>
            <a:r>
              <a:rPr lang="es-ES" sz="1800" i="1" dirty="0">
                <a:latin typeface="Garamond" panose="02020404030301010803" pitchFamily="18" charset="0"/>
              </a:rPr>
              <a:t>Universidad Nacional de Mar del Plata</a:t>
            </a:r>
            <a:r>
              <a:rPr lang="it-IT" sz="1800" i="1" dirty="0">
                <a:latin typeface="Garamond" panose="02020404030301010803" pitchFamily="18" charset="0"/>
              </a:rPr>
              <a:t>, Argentina</a:t>
            </a:r>
            <a:endParaRPr lang="en-GB" sz="1800" b="1" i="1" dirty="0">
              <a:solidFill>
                <a:schemeClr val="accent2"/>
              </a:solidFill>
              <a:latin typeface="Garamond" panose="02020404030301010803" pitchFamily="18" charset="0"/>
            </a:endParaRPr>
          </a:p>
        </p:txBody>
      </p:sp>
      <p:sp>
        <p:nvSpPr>
          <p:cNvPr id="9" name="Text Box 4">
            <a:extLst>
              <a:ext uri="{FF2B5EF4-FFF2-40B4-BE49-F238E27FC236}">
                <a16:creationId xmlns:a16="http://schemas.microsoft.com/office/drawing/2014/main" xmlns="" id="{CD10160C-52A2-4AF7-B311-7E000BC13234}"/>
              </a:ext>
            </a:extLst>
          </p:cNvPr>
          <p:cNvSpPr txBox="1">
            <a:spLocks noChangeArrowheads="1"/>
          </p:cNvSpPr>
          <p:nvPr/>
        </p:nvSpPr>
        <p:spPr bwMode="auto">
          <a:xfrm>
            <a:off x="2781300" y="309113"/>
            <a:ext cx="532267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3200" b="1" u="sng" dirty="0" err="1">
                <a:solidFill>
                  <a:srgbClr val="663300"/>
                </a:solidFill>
                <a:latin typeface="Garamond" pitchFamily="18" charset="0"/>
              </a:rPr>
              <a:t>Giornate</a:t>
            </a:r>
            <a:r>
              <a:rPr lang="en-US" sz="3200" b="1" u="sng" dirty="0">
                <a:solidFill>
                  <a:srgbClr val="663300"/>
                </a:solidFill>
                <a:latin typeface="Garamond" pitchFamily="18" charset="0"/>
              </a:rPr>
              <a:t> CUIA</a:t>
            </a:r>
          </a:p>
          <a:p>
            <a:pPr algn="l"/>
            <a:r>
              <a:rPr lang="en-US" sz="1800" i="1" dirty="0">
                <a:latin typeface="Garamond" pitchFamily="18" charset="0"/>
                <a:cs typeface="Times New Roman" pitchFamily="18" charset="0"/>
              </a:rPr>
              <a:t>Bari, Italy, 11-12 October 2018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0345"/>
                                        </p:tgtEl>
                                        <p:attrNameLst>
                                          <p:attrName>style.visibility</p:attrName>
                                        </p:attrNameLst>
                                      </p:cBhvr>
                                      <p:to>
                                        <p:strVal val="visible"/>
                                      </p:to>
                                    </p:set>
                                    <p:animEffect transition="in" filter="fade">
                                      <p:cBhvr>
                                        <p:cTn id="7" dur="500"/>
                                        <p:tgtEl>
                                          <p:spTgt spid="27034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5"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6">
            <a:extLst>
              <a:ext uri="{FF2B5EF4-FFF2-40B4-BE49-F238E27FC236}">
                <a16:creationId xmlns:a16="http://schemas.microsoft.com/office/drawing/2014/main" xmlns="" id="{7B9C23AB-0920-4BD2-BEF9-62F0310210AD}"/>
              </a:ext>
            </a:extLst>
          </p:cNvPr>
          <p:cNvSpPr txBox="1">
            <a:spLocks noChangeArrowheads="1"/>
          </p:cNvSpPr>
          <p:nvPr/>
        </p:nvSpPr>
        <p:spPr bwMode="auto">
          <a:xfrm>
            <a:off x="2725750" y="287435"/>
            <a:ext cx="61931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it-IT" sz="1600" b="1" dirty="0">
                <a:solidFill>
                  <a:srgbClr val="663300"/>
                </a:solidFill>
                <a:latin typeface="Garamond" pitchFamily="18" charset="0"/>
                <a:cs typeface="Times New Roman" pitchFamily="18" charset="0"/>
              </a:rPr>
              <a:t>V. Di Cocco, F. Iacoviello, M. Cavallini</a:t>
            </a:r>
          </a:p>
          <a:p>
            <a:pPr algn="just"/>
            <a:r>
              <a:rPr lang="en-US" sz="1600" b="1" dirty="0">
                <a:solidFill>
                  <a:srgbClr val="663300"/>
                </a:solidFill>
                <a:latin typeface="Garamond" pitchFamily="18" charset="0"/>
                <a:cs typeface="Times New Roman" pitchFamily="18" charset="0"/>
              </a:rPr>
              <a:t>Damaging </a:t>
            </a:r>
            <a:r>
              <a:rPr lang="en-US" sz="1600" b="1" dirty="0" err="1">
                <a:solidFill>
                  <a:srgbClr val="663300"/>
                </a:solidFill>
                <a:latin typeface="Garamond" pitchFamily="18" charset="0"/>
                <a:cs typeface="Times New Roman" pitchFamily="18" charset="0"/>
              </a:rPr>
              <a:t>micromechanisms</a:t>
            </a:r>
            <a:r>
              <a:rPr lang="en-US" sz="1600" b="1" dirty="0">
                <a:solidFill>
                  <a:srgbClr val="663300"/>
                </a:solidFill>
                <a:latin typeface="Garamond" pitchFamily="18" charset="0"/>
                <a:cs typeface="Times New Roman" pitchFamily="18" charset="0"/>
              </a:rPr>
              <a:t> characterization of a ferritic ductile cast iron</a:t>
            </a:r>
          </a:p>
          <a:p>
            <a:pPr algn="just"/>
            <a:r>
              <a:rPr lang="en-US" sz="1600" b="1" dirty="0">
                <a:solidFill>
                  <a:srgbClr val="663300"/>
                </a:solidFill>
                <a:latin typeface="Garamond" pitchFamily="18" charset="0"/>
                <a:cs typeface="Times New Roman" pitchFamily="18" charset="0"/>
              </a:rPr>
              <a:t>Engineering Fracture Mechanics 77 (2010) 2016–2023</a:t>
            </a:r>
          </a:p>
        </p:txBody>
      </p:sp>
      <p:sp>
        <p:nvSpPr>
          <p:cNvPr id="3" name="CasellaDiTesto 2">
            <a:extLst>
              <a:ext uri="{FF2B5EF4-FFF2-40B4-BE49-F238E27FC236}">
                <a16:creationId xmlns:a16="http://schemas.microsoft.com/office/drawing/2014/main" xmlns="" id="{46534D28-A86B-4940-963E-492E7928796B}"/>
              </a:ext>
            </a:extLst>
          </p:cNvPr>
          <p:cNvSpPr txBox="1"/>
          <p:nvPr/>
        </p:nvSpPr>
        <p:spPr>
          <a:xfrm>
            <a:off x="4680320" y="1498146"/>
            <a:ext cx="4151623" cy="4247317"/>
          </a:xfrm>
          <a:prstGeom prst="rect">
            <a:avLst/>
          </a:prstGeom>
          <a:noFill/>
        </p:spPr>
        <p:txBody>
          <a:bodyPr wrap="square" rtlCol="0">
            <a:spAutoFit/>
          </a:bodyPr>
          <a:lstStyle/>
          <a:p>
            <a:pPr lvl="0" algn="just"/>
            <a:r>
              <a:rPr lang="en-US" sz="1800" dirty="0">
                <a:latin typeface="Garamond" panose="02020404030301010803" pitchFamily="18" charset="0"/>
              </a:rPr>
              <a:t>Graphite nodules could be structured as follows:</a:t>
            </a:r>
          </a:p>
          <a:p>
            <a:pPr marL="285750" lvl="0" indent="-285750" algn="just">
              <a:buFont typeface="Arial" panose="020B0604020202020204" pitchFamily="34" charset="0"/>
              <a:buChar char="•"/>
            </a:pPr>
            <a:r>
              <a:rPr lang="en-US" sz="1800" dirty="0">
                <a:latin typeface="Garamond" panose="02020404030301010803" pitchFamily="18" charset="0"/>
              </a:rPr>
              <a:t>a graphite core obtained directly from the melt (C</a:t>
            </a:r>
            <a:r>
              <a:rPr lang="en-US" sz="1800" baseline="-25000" dirty="0">
                <a:latin typeface="Garamond" panose="02020404030301010803" pitchFamily="18" charset="0"/>
              </a:rPr>
              <a:t>M</a:t>
            </a:r>
            <a:r>
              <a:rPr lang="en-US" sz="1800" dirty="0">
                <a:latin typeface="Garamond" panose="02020404030301010803" pitchFamily="18" charset="0"/>
              </a:rPr>
              <a:t>);</a:t>
            </a:r>
            <a:endParaRPr lang="it-IT" sz="1800" dirty="0">
              <a:latin typeface="Garamond" panose="02020404030301010803" pitchFamily="18" charset="0"/>
            </a:endParaRPr>
          </a:p>
          <a:p>
            <a:pPr marL="285750" lvl="0" indent="-285750" algn="just">
              <a:buFont typeface="Arial" panose="020B0604020202020204" pitchFamily="34" charset="0"/>
              <a:buChar char="•"/>
            </a:pPr>
            <a:r>
              <a:rPr lang="en-US" sz="1800" dirty="0">
                <a:latin typeface="Garamond" panose="02020404030301010803" pitchFamily="18" charset="0"/>
              </a:rPr>
              <a:t>a graphite inner shell obtained during eutectic solidification (C atoms solid diffusion through austenite shells, C</a:t>
            </a:r>
            <a:r>
              <a:rPr lang="en-US" sz="1800" baseline="-25000" dirty="0">
                <a:latin typeface="Garamond" panose="02020404030301010803" pitchFamily="18" charset="0"/>
              </a:rPr>
              <a:t>E</a:t>
            </a:r>
            <a:r>
              <a:rPr lang="en-US" sz="1800" dirty="0">
                <a:latin typeface="Garamond" panose="02020404030301010803" pitchFamily="18" charset="0"/>
              </a:rPr>
              <a:t>)</a:t>
            </a:r>
            <a:endParaRPr lang="it-IT" sz="1800" dirty="0">
              <a:latin typeface="Garamond" panose="02020404030301010803" pitchFamily="18" charset="0"/>
            </a:endParaRPr>
          </a:p>
          <a:p>
            <a:pPr marL="285750" lvl="0" indent="-285750" algn="just">
              <a:buFont typeface="Arial" panose="020B0604020202020204" pitchFamily="34" charset="0"/>
              <a:buChar char="•"/>
            </a:pPr>
            <a:r>
              <a:rPr lang="en-US" sz="1800" dirty="0">
                <a:latin typeface="Garamond" panose="02020404030301010803" pitchFamily="18" charset="0"/>
              </a:rPr>
              <a:t>a graphite intermediate shell obtained during cooling (due to C solubility decrease in austenite grains, C</a:t>
            </a:r>
            <a:r>
              <a:rPr lang="en-US" sz="1800" baseline="-25000" dirty="0">
                <a:latin typeface="Garamond" panose="02020404030301010803" pitchFamily="18" charset="0"/>
              </a:rPr>
              <a:t>A</a:t>
            </a:r>
            <a:r>
              <a:rPr lang="en-US" sz="1800" dirty="0">
                <a:latin typeface="Garamond" panose="02020404030301010803" pitchFamily="18" charset="0"/>
              </a:rPr>
              <a:t>)</a:t>
            </a:r>
            <a:endParaRPr lang="it-IT" sz="1800" dirty="0">
              <a:latin typeface="Garamond" panose="02020404030301010803" pitchFamily="18" charset="0"/>
            </a:endParaRPr>
          </a:p>
          <a:p>
            <a:pPr marL="285750" lvl="0" indent="-285750" algn="just">
              <a:buFont typeface="Arial" panose="020B0604020202020204" pitchFamily="34" charset="0"/>
              <a:buChar char="•"/>
            </a:pPr>
            <a:r>
              <a:rPr lang="en-US" sz="1800" dirty="0">
                <a:latin typeface="Garamond" panose="02020404030301010803" pitchFamily="18" charset="0"/>
              </a:rPr>
              <a:t>a graphite outer shell obtained during eutectoid transformation (due to the negligible C solubility in ferritic lattice, C</a:t>
            </a:r>
            <a:r>
              <a:rPr lang="en-US" sz="1800" baseline="-25000" dirty="0">
                <a:latin typeface="Garamond" panose="02020404030301010803" pitchFamily="18" charset="0"/>
              </a:rPr>
              <a:t>F</a:t>
            </a:r>
            <a:r>
              <a:rPr lang="en-US" sz="1800" dirty="0">
                <a:latin typeface="Garamond" panose="02020404030301010803" pitchFamily="18" charset="0"/>
              </a:rPr>
              <a:t>).</a:t>
            </a:r>
            <a:endParaRPr lang="it-IT" sz="1800" dirty="0">
              <a:latin typeface="Garamond" panose="02020404030301010803" pitchFamily="18" charset="0"/>
            </a:endParaRPr>
          </a:p>
          <a:p>
            <a:pPr algn="just"/>
            <a:endParaRPr lang="it-IT" sz="1800" dirty="0">
              <a:latin typeface="Garamond" panose="02020404030301010803" pitchFamily="18" charset="0"/>
            </a:endParaRPr>
          </a:p>
        </p:txBody>
      </p:sp>
      <p:graphicFrame>
        <p:nvGraphicFramePr>
          <p:cNvPr id="4" name="Oggetto 3">
            <a:extLst>
              <a:ext uri="{FF2B5EF4-FFF2-40B4-BE49-F238E27FC236}">
                <a16:creationId xmlns:a16="http://schemas.microsoft.com/office/drawing/2014/main" xmlns="" id="{B6A2E30E-E079-49A5-A49A-453661254EC2}"/>
              </a:ext>
            </a:extLst>
          </p:cNvPr>
          <p:cNvGraphicFramePr>
            <a:graphicFrameLocks noChangeAspect="1"/>
          </p:cNvGraphicFramePr>
          <p:nvPr>
            <p:extLst/>
          </p:nvPr>
        </p:nvGraphicFramePr>
        <p:xfrm>
          <a:off x="1932895" y="4780167"/>
          <a:ext cx="1826842" cy="457199"/>
        </p:xfrm>
        <a:graphic>
          <a:graphicData uri="http://schemas.openxmlformats.org/presentationml/2006/ole">
            <mc:AlternateContent xmlns:mc="http://schemas.openxmlformats.org/markup-compatibility/2006">
              <mc:Choice xmlns:v="urn:schemas-microsoft-com:vml" Requires="v">
                <p:oleObj spid="_x0000_s21746" name="Equation" r:id="rId3" imgW="977760" imgH="241200" progId="">
                  <p:embed/>
                </p:oleObj>
              </mc:Choice>
              <mc:Fallback>
                <p:oleObj name="Equation" r:id="rId3" imgW="977760" imgH="241200" progId="">
                  <p:embed/>
                  <p:pic>
                    <p:nvPicPr>
                      <p:cNvPr id="0" name="Picture 2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2895" y="4780167"/>
                        <a:ext cx="1826842" cy="4571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ggetto 4">
            <a:extLst>
              <a:ext uri="{FF2B5EF4-FFF2-40B4-BE49-F238E27FC236}">
                <a16:creationId xmlns:a16="http://schemas.microsoft.com/office/drawing/2014/main" xmlns="" id="{1E48C2B8-5A2B-443A-904F-11901A91C741}"/>
              </a:ext>
            </a:extLst>
          </p:cNvPr>
          <p:cNvGraphicFramePr>
            <a:graphicFrameLocks noChangeAspect="1"/>
          </p:cNvGraphicFramePr>
          <p:nvPr>
            <p:extLst/>
          </p:nvPr>
        </p:nvGraphicFramePr>
        <p:xfrm>
          <a:off x="1932895" y="5237366"/>
          <a:ext cx="2180488" cy="457199"/>
        </p:xfrm>
        <a:graphic>
          <a:graphicData uri="http://schemas.openxmlformats.org/presentationml/2006/ole">
            <mc:AlternateContent xmlns:mc="http://schemas.openxmlformats.org/markup-compatibility/2006">
              <mc:Choice xmlns:v="urn:schemas-microsoft-com:vml" Requires="v">
                <p:oleObj spid="_x0000_s21747" name="Equation" r:id="rId5" imgW="1168200" imgH="241200" progId="">
                  <p:embed/>
                </p:oleObj>
              </mc:Choice>
              <mc:Fallback>
                <p:oleObj name="Equation" r:id="rId5" imgW="1168200" imgH="241200" progId="">
                  <p:embed/>
                  <p:pic>
                    <p:nvPicPr>
                      <p:cNvPr id="0" name="Picture 2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2895" y="5237366"/>
                        <a:ext cx="2180488" cy="4571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ggetto 5">
            <a:extLst>
              <a:ext uri="{FF2B5EF4-FFF2-40B4-BE49-F238E27FC236}">
                <a16:creationId xmlns:a16="http://schemas.microsoft.com/office/drawing/2014/main" xmlns="" id="{8CBE4780-0FE0-4622-B5AE-D46221C3DFFF}"/>
              </a:ext>
            </a:extLst>
          </p:cNvPr>
          <p:cNvGraphicFramePr>
            <a:graphicFrameLocks noChangeAspect="1"/>
          </p:cNvGraphicFramePr>
          <p:nvPr>
            <p:extLst/>
          </p:nvPr>
        </p:nvGraphicFramePr>
        <p:xfrm>
          <a:off x="1932895" y="5710441"/>
          <a:ext cx="2565394" cy="457199"/>
        </p:xfrm>
        <a:graphic>
          <a:graphicData uri="http://schemas.openxmlformats.org/presentationml/2006/ole">
            <mc:AlternateContent xmlns:mc="http://schemas.openxmlformats.org/markup-compatibility/2006">
              <mc:Choice xmlns:v="urn:schemas-microsoft-com:vml" Requires="v">
                <p:oleObj spid="_x0000_s21748" name="Equation" r:id="rId7" imgW="1371600" imgH="241200" progId="">
                  <p:embed/>
                </p:oleObj>
              </mc:Choice>
              <mc:Fallback>
                <p:oleObj name="Equation" r:id="rId7" imgW="1371600" imgH="241200" progId="">
                  <p:embed/>
                  <p:pic>
                    <p:nvPicPr>
                      <p:cNvPr id="0" name="Picture 2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895" y="5710441"/>
                        <a:ext cx="2565394" cy="4571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a:extLst>
              <a:ext uri="{FF2B5EF4-FFF2-40B4-BE49-F238E27FC236}">
                <a16:creationId xmlns:a16="http://schemas.microsoft.com/office/drawing/2014/main" xmlns="" id="{3EED3AF2-73A9-4B70-9C6F-456074A02903}"/>
              </a:ext>
            </a:extLst>
          </p:cNvPr>
          <p:cNvSpPr>
            <a:spLocks noChangeArrowheads="1"/>
          </p:cNvSpPr>
          <p:nvPr/>
        </p:nvSpPr>
        <p:spPr bwMode="auto">
          <a:xfrm>
            <a:off x="4151086" y="390434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pl-PL" altLang="it-IT"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xmlns="" id="{5E8864A6-111B-4112-BF16-037E5E38C392}"/>
              </a:ext>
            </a:extLst>
          </p:cNvPr>
          <p:cNvSpPr>
            <a:spLocks noChangeArrowheads="1"/>
          </p:cNvSpPr>
          <p:nvPr/>
        </p:nvSpPr>
        <p:spPr bwMode="auto">
          <a:xfrm>
            <a:off x="4151086" y="460601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pl-PL" altLang="it-IT" sz="1800" b="0" i="0" u="none" strike="noStrike" cap="none" normalizeH="0" baseline="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xmlns="" id="{D7BCB665-6311-4E68-B0C5-44736BE013D6}"/>
              </a:ext>
            </a:extLst>
          </p:cNvPr>
          <p:cNvSpPr>
            <a:spLocks noChangeArrowheads="1"/>
          </p:cNvSpPr>
          <p:nvPr/>
        </p:nvSpPr>
        <p:spPr bwMode="auto">
          <a:xfrm>
            <a:off x="4151086" y="530769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pl-PL" altLang="it-IT" sz="1800" b="0" i="0" u="none" strike="noStrike" cap="none" normalizeH="0" baseline="0">
              <a:ln>
                <a:noFill/>
              </a:ln>
              <a:solidFill>
                <a:schemeClr val="tx1"/>
              </a:solidFill>
              <a:effectLst/>
              <a:latin typeface="Arial" panose="020B0604020202020204" pitchFamily="34" charset="0"/>
            </a:endParaRPr>
          </a:p>
        </p:txBody>
      </p:sp>
      <p:pic>
        <p:nvPicPr>
          <p:cNvPr id="20492" name="Picture 12" descr="diametri2">
            <a:extLst>
              <a:ext uri="{FF2B5EF4-FFF2-40B4-BE49-F238E27FC236}">
                <a16:creationId xmlns:a16="http://schemas.microsoft.com/office/drawing/2014/main" xmlns="" id="{C150856F-2918-42D1-9E39-45B0CD38A6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1749" y="1434612"/>
            <a:ext cx="3613954" cy="329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460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18-03-2011 12">
            <a:extLst>
              <a:ext uri="{FF2B5EF4-FFF2-40B4-BE49-F238E27FC236}">
                <a16:creationId xmlns:a16="http://schemas.microsoft.com/office/drawing/2014/main" xmlns="" id="{280A1F6E-1CE6-4FF0-842B-25271569F7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440" b="9508"/>
          <a:stretch/>
        </p:blipFill>
        <p:spPr bwMode="auto">
          <a:xfrm>
            <a:off x="3149727" y="2848928"/>
            <a:ext cx="5587746" cy="329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xmlns="" id="{CDB61572-861F-48EB-AB97-13FE6DA1CE0E}"/>
              </a:ext>
            </a:extLst>
          </p:cNvPr>
          <p:cNvSpPr txBox="1"/>
          <p:nvPr/>
        </p:nvSpPr>
        <p:spPr>
          <a:xfrm>
            <a:off x="277748" y="1371600"/>
            <a:ext cx="8641281" cy="1200329"/>
          </a:xfrm>
          <a:prstGeom prst="rect">
            <a:avLst/>
          </a:prstGeom>
          <a:noFill/>
        </p:spPr>
        <p:txBody>
          <a:bodyPr wrap="square" rtlCol="0">
            <a:spAutoFit/>
          </a:bodyPr>
          <a:lstStyle/>
          <a:p>
            <a:pPr algn="just"/>
            <a:r>
              <a:rPr lang="en-GB" sz="1800" dirty="0">
                <a:latin typeface="Garamond" panose="02020404030301010803" pitchFamily="18" charset="0"/>
              </a:rPr>
              <a:t>Differences in the wear resistance between nodule core and nodule shell were qualitatively evaluated by means of traditional metallographic preparation, both considering a 3D surface reconstruction and performing a customized image processing procedures: the nodule core seemed to be characterized by a lower wearing resistance if compared to the nodule outer shell.</a:t>
            </a:r>
            <a:endParaRPr lang="it-IT" sz="1800" dirty="0">
              <a:latin typeface="Garamond" panose="02020404030301010803" pitchFamily="18" charset="0"/>
            </a:endParaRPr>
          </a:p>
        </p:txBody>
      </p:sp>
      <p:pic>
        <p:nvPicPr>
          <p:cNvPr id="21507" name="Picture 3" descr="18-03-2011 12">
            <a:extLst>
              <a:ext uri="{FF2B5EF4-FFF2-40B4-BE49-F238E27FC236}">
                <a16:creationId xmlns:a16="http://schemas.microsoft.com/office/drawing/2014/main" xmlns="" id="{5E35E72D-B8FF-481D-83D1-86CB5E8A7D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043" y="3110184"/>
            <a:ext cx="2725390" cy="276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6">
            <a:extLst>
              <a:ext uri="{FF2B5EF4-FFF2-40B4-BE49-F238E27FC236}">
                <a16:creationId xmlns:a16="http://schemas.microsoft.com/office/drawing/2014/main" xmlns="" id="{D4D33F35-3604-41FF-BF86-E44C61F3A291}"/>
              </a:ext>
            </a:extLst>
          </p:cNvPr>
          <p:cNvSpPr txBox="1">
            <a:spLocks noChangeArrowheads="1"/>
          </p:cNvSpPr>
          <p:nvPr/>
        </p:nvSpPr>
        <p:spPr bwMode="auto">
          <a:xfrm>
            <a:off x="2725750" y="287435"/>
            <a:ext cx="61931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it-IT" sz="1600" b="1" dirty="0">
                <a:solidFill>
                  <a:srgbClr val="663300"/>
                </a:solidFill>
                <a:latin typeface="Garamond" pitchFamily="18" charset="0"/>
                <a:cs typeface="Times New Roman" pitchFamily="18" charset="0"/>
              </a:rPr>
              <a:t>M. Cavallini, V. Di Cocco, F. Iacoviello, D. Iacoviello, </a:t>
            </a:r>
          </a:p>
          <a:p>
            <a:pPr algn="just"/>
            <a:r>
              <a:rPr lang="en-US" sz="1600" b="1" dirty="0">
                <a:solidFill>
                  <a:srgbClr val="663300"/>
                </a:solidFill>
                <a:latin typeface="Garamond" pitchFamily="18" charset="0"/>
                <a:cs typeface="Times New Roman" pitchFamily="18" charset="0"/>
              </a:rPr>
              <a:t>Ductile irons damaging </a:t>
            </a:r>
            <a:r>
              <a:rPr lang="en-US" sz="1600" b="1" dirty="0" err="1">
                <a:solidFill>
                  <a:srgbClr val="663300"/>
                </a:solidFill>
                <a:latin typeface="Garamond" pitchFamily="18" charset="0"/>
                <a:cs typeface="Times New Roman" pitchFamily="18" charset="0"/>
              </a:rPr>
              <a:t>micromechanims</a:t>
            </a:r>
            <a:r>
              <a:rPr lang="en-US" sz="1600" b="1" dirty="0">
                <a:solidFill>
                  <a:srgbClr val="663300"/>
                </a:solidFill>
                <a:latin typeface="Garamond" pitchFamily="18" charset="0"/>
                <a:cs typeface="Times New Roman" pitchFamily="18" charset="0"/>
              </a:rPr>
              <a:t>: graphite nodules role investigated by means of  image processing procedures</a:t>
            </a:r>
          </a:p>
          <a:p>
            <a:pPr algn="just"/>
            <a:r>
              <a:rPr lang="it-IT" sz="1600" b="1" dirty="0">
                <a:solidFill>
                  <a:srgbClr val="663300"/>
                </a:solidFill>
                <a:latin typeface="Garamond" pitchFamily="18" charset="0"/>
                <a:cs typeface="Times New Roman" pitchFamily="18" charset="0"/>
              </a:rPr>
              <a:t>IGF XXI, Cassino (FR), </a:t>
            </a:r>
            <a:r>
              <a:rPr lang="it-IT" sz="1600" b="1" dirty="0" err="1">
                <a:solidFill>
                  <a:srgbClr val="663300"/>
                </a:solidFill>
                <a:latin typeface="Garamond" pitchFamily="18" charset="0"/>
                <a:cs typeface="Times New Roman" pitchFamily="18" charset="0"/>
              </a:rPr>
              <a:t>Italy</a:t>
            </a:r>
            <a:r>
              <a:rPr lang="it-IT" sz="1600" b="1" dirty="0">
                <a:solidFill>
                  <a:srgbClr val="663300"/>
                </a:solidFill>
                <a:latin typeface="Garamond" pitchFamily="18" charset="0"/>
                <a:cs typeface="Times New Roman" pitchFamily="18" charset="0"/>
              </a:rPr>
              <a:t>, 2011, 415-423</a:t>
            </a:r>
            <a:endParaRPr lang="en-US" sz="1600" b="1" dirty="0">
              <a:solidFill>
                <a:srgbClr val="663300"/>
              </a:solidFill>
              <a:latin typeface="Garamond" pitchFamily="18" charset="0"/>
              <a:cs typeface="Times New Roman" pitchFamily="18" charset="0"/>
            </a:endParaRPr>
          </a:p>
        </p:txBody>
      </p:sp>
    </p:spTree>
    <p:extLst>
      <p:ext uri="{BB962C8B-B14F-4D97-AF65-F5344CB8AC3E}">
        <p14:creationId xmlns:p14="http://schemas.microsoft.com/office/powerpoint/2010/main" val="407584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8">
            <a:hlinkClick r:id="" action="ppaction://media"/>
            <a:extLst>
              <a:ext uri="{FF2B5EF4-FFF2-40B4-BE49-F238E27FC236}">
                <a16:creationId xmlns:a16="http://schemas.microsoft.com/office/drawing/2014/main" xmlns="" id="{E3649B4C-4CFB-4D33-A944-D6333FBA30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73249" y="1867225"/>
            <a:ext cx="5121275" cy="3840163"/>
          </a:xfrm>
          <a:prstGeom prst="rect">
            <a:avLst/>
          </a:prstGeom>
        </p:spPr>
      </p:pic>
      <p:sp>
        <p:nvSpPr>
          <p:cNvPr id="3" name="Text Box 36">
            <a:extLst>
              <a:ext uri="{FF2B5EF4-FFF2-40B4-BE49-F238E27FC236}">
                <a16:creationId xmlns:a16="http://schemas.microsoft.com/office/drawing/2014/main" xmlns="" id="{8DEFE74E-397A-430E-ADEB-DBCE1DD682B0}"/>
              </a:ext>
            </a:extLst>
          </p:cNvPr>
          <p:cNvSpPr txBox="1">
            <a:spLocks noChangeArrowheads="1"/>
          </p:cNvSpPr>
          <p:nvPr/>
        </p:nvSpPr>
        <p:spPr bwMode="auto">
          <a:xfrm>
            <a:off x="2718493" y="284285"/>
            <a:ext cx="61931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it-IT" sz="1600" b="1" dirty="0">
                <a:solidFill>
                  <a:srgbClr val="663300"/>
                </a:solidFill>
                <a:latin typeface="Garamond" pitchFamily="18" charset="0"/>
                <a:cs typeface="Times New Roman" pitchFamily="18" charset="0"/>
              </a:rPr>
              <a:t>A. De </a:t>
            </a:r>
            <a:r>
              <a:rPr lang="it-IT" sz="1600" b="1" dirty="0" err="1">
                <a:solidFill>
                  <a:srgbClr val="663300"/>
                </a:solidFill>
                <a:latin typeface="Garamond" pitchFamily="18" charset="0"/>
                <a:cs typeface="Times New Roman" pitchFamily="18" charset="0"/>
              </a:rPr>
              <a:t>Santis</a:t>
            </a:r>
            <a:r>
              <a:rPr lang="it-IT" sz="1600" b="1" dirty="0">
                <a:solidFill>
                  <a:srgbClr val="663300"/>
                </a:solidFill>
                <a:latin typeface="Garamond" pitchFamily="18" charset="0"/>
                <a:cs typeface="Times New Roman" pitchFamily="18" charset="0"/>
              </a:rPr>
              <a:t>, D. Iacoviello, V. Di Cocco, F. Iacoviello</a:t>
            </a:r>
          </a:p>
          <a:p>
            <a:pPr algn="just"/>
            <a:r>
              <a:rPr lang="en-US" sz="1600" b="1" dirty="0">
                <a:solidFill>
                  <a:srgbClr val="663300"/>
                </a:solidFill>
                <a:latin typeface="Garamond" pitchFamily="18" charset="0"/>
                <a:cs typeface="Times New Roman" pitchFamily="18" charset="0"/>
              </a:rPr>
              <a:t>Graphite nodules features identifications and damaging micromechanisms in ductile irons</a:t>
            </a:r>
          </a:p>
          <a:p>
            <a:pPr algn="just"/>
            <a:r>
              <a:rPr lang="it-IT" sz="1600" b="1" dirty="0">
                <a:solidFill>
                  <a:srgbClr val="663300"/>
                </a:solidFill>
                <a:latin typeface="Garamond" pitchFamily="18" charset="0"/>
                <a:cs typeface="Times New Roman" pitchFamily="18" charset="0"/>
              </a:rPr>
              <a:t>Frattura ed Integrità Strutturale, 26 (2013) 12-21</a:t>
            </a:r>
            <a:endParaRPr lang="en-US" sz="1600" b="1" dirty="0">
              <a:solidFill>
                <a:srgbClr val="663300"/>
              </a:solidFill>
              <a:latin typeface="Garamond" pitchFamily="18" charset="0"/>
              <a:cs typeface="Times New Roman" pitchFamily="18" charset="0"/>
            </a:endParaRPr>
          </a:p>
        </p:txBody>
      </p:sp>
      <p:sp>
        <p:nvSpPr>
          <p:cNvPr id="4" name="CasellaDiTesto 3">
            <a:extLst>
              <a:ext uri="{FF2B5EF4-FFF2-40B4-BE49-F238E27FC236}">
                <a16:creationId xmlns:a16="http://schemas.microsoft.com/office/drawing/2014/main" xmlns="" id="{517FAB91-3028-469C-A559-20912BEF8A7C}"/>
              </a:ext>
            </a:extLst>
          </p:cNvPr>
          <p:cNvSpPr txBox="1"/>
          <p:nvPr/>
        </p:nvSpPr>
        <p:spPr>
          <a:xfrm>
            <a:off x="349476" y="1637501"/>
            <a:ext cx="3222171" cy="4278094"/>
          </a:xfrm>
          <a:prstGeom prst="rect">
            <a:avLst/>
          </a:prstGeom>
          <a:noFill/>
        </p:spPr>
        <p:txBody>
          <a:bodyPr wrap="square" rtlCol="0">
            <a:spAutoFit/>
          </a:bodyPr>
          <a:lstStyle/>
          <a:p>
            <a:pPr algn="just"/>
            <a:r>
              <a:rPr lang="it-IT" sz="1600" dirty="0" err="1">
                <a:latin typeface="Garamond" panose="02020404030301010803" pitchFamily="18" charset="0"/>
              </a:rPr>
              <a:t>Different</a:t>
            </a:r>
            <a:r>
              <a:rPr lang="it-IT" sz="1600" dirty="0">
                <a:latin typeface="Garamond" panose="02020404030301010803" pitchFamily="18" charset="0"/>
              </a:rPr>
              <a:t> quantitative image </a:t>
            </a:r>
            <a:r>
              <a:rPr lang="it-IT" sz="1600" dirty="0" err="1">
                <a:latin typeface="Garamond" panose="02020404030301010803" pitchFamily="18" charset="0"/>
              </a:rPr>
              <a:t>analysis</a:t>
            </a:r>
            <a:r>
              <a:rPr lang="it-IT" sz="1600" dirty="0">
                <a:latin typeface="Garamond" panose="02020404030301010803" pitchFamily="18" charset="0"/>
              </a:rPr>
              <a:t> </a:t>
            </a:r>
            <a:r>
              <a:rPr lang="it-IT" sz="1600" dirty="0" err="1">
                <a:latin typeface="Garamond" panose="02020404030301010803" pitchFamily="18" charset="0"/>
              </a:rPr>
              <a:t>procedures</a:t>
            </a:r>
            <a:r>
              <a:rPr lang="it-IT" sz="1600" dirty="0">
                <a:latin typeface="Garamond" panose="02020404030301010803" pitchFamily="18" charset="0"/>
              </a:rPr>
              <a:t> </a:t>
            </a:r>
            <a:r>
              <a:rPr lang="it-IT" sz="1600" dirty="0" err="1">
                <a:latin typeface="Garamond" panose="02020404030301010803" pitchFamily="18" charset="0"/>
              </a:rPr>
              <a:t>were</a:t>
            </a:r>
            <a:r>
              <a:rPr lang="it-IT" sz="1600" dirty="0">
                <a:latin typeface="Garamond" panose="02020404030301010803" pitchFamily="18" charset="0"/>
              </a:rPr>
              <a:t> </a:t>
            </a:r>
            <a:r>
              <a:rPr lang="it-IT" sz="1600" dirty="0" err="1">
                <a:latin typeface="Garamond" panose="02020404030301010803" pitchFamily="18" charset="0"/>
              </a:rPr>
              <a:t>optimized</a:t>
            </a:r>
            <a:r>
              <a:rPr lang="it-IT" sz="1600" dirty="0">
                <a:latin typeface="Garamond" panose="02020404030301010803" pitchFamily="18" charset="0"/>
              </a:rPr>
              <a:t>, </a:t>
            </a:r>
            <a:r>
              <a:rPr lang="it-IT" sz="1600" dirty="0" err="1">
                <a:latin typeface="Garamond" panose="02020404030301010803" pitchFamily="18" charset="0"/>
              </a:rPr>
              <a:t>both</a:t>
            </a:r>
            <a:r>
              <a:rPr lang="it-IT" sz="1600" dirty="0">
                <a:latin typeface="Garamond" panose="02020404030301010803" pitchFamily="18" charset="0"/>
              </a:rPr>
              <a:t> to </a:t>
            </a:r>
            <a:r>
              <a:rPr lang="it-IT" sz="1600" dirty="0" err="1">
                <a:latin typeface="Garamond" panose="02020404030301010803" pitchFamily="18" charset="0"/>
              </a:rPr>
              <a:t>characterize</a:t>
            </a:r>
            <a:r>
              <a:rPr lang="it-IT" sz="1600" dirty="0">
                <a:latin typeface="Garamond" panose="02020404030301010803" pitchFamily="18" charset="0"/>
              </a:rPr>
              <a:t> the </a:t>
            </a:r>
            <a:r>
              <a:rPr lang="it-IT" sz="1600" dirty="0" err="1">
                <a:latin typeface="Garamond" panose="02020404030301010803" pitchFamily="18" charset="0"/>
              </a:rPr>
              <a:t>graphite</a:t>
            </a:r>
            <a:r>
              <a:rPr lang="it-IT" sz="1600" dirty="0">
                <a:latin typeface="Garamond" panose="02020404030301010803" pitchFamily="18" charset="0"/>
              </a:rPr>
              <a:t> </a:t>
            </a:r>
            <a:r>
              <a:rPr lang="it-IT" sz="1600" dirty="0" err="1">
                <a:latin typeface="Garamond" panose="02020404030301010803" pitchFamily="18" charset="0"/>
              </a:rPr>
              <a:t>elements</a:t>
            </a:r>
            <a:r>
              <a:rPr lang="it-IT" sz="1600" dirty="0">
                <a:latin typeface="Garamond" panose="02020404030301010803" pitchFamily="18" charset="0"/>
              </a:rPr>
              <a:t> </a:t>
            </a:r>
            <a:r>
              <a:rPr lang="it-IT" sz="1600" dirty="0" err="1">
                <a:latin typeface="Garamond" panose="02020404030301010803" pitchFamily="18" charset="0"/>
              </a:rPr>
              <a:t>morphologies</a:t>
            </a:r>
            <a:r>
              <a:rPr lang="it-IT" sz="1600" dirty="0">
                <a:latin typeface="Garamond" panose="02020404030301010803" pitchFamily="18" charset="0"/>
              </a:rPr>
              <a:t> and to </a:t>
            </a:r>
            <a:r>
              <a:rPr lang="it-IT" sz="1600" dirty="0" err="1">
                <a:latin typeface="Garamond" panose="02020404030301010803" pitchFamily="18" charset="0"/>
              </a:rPr>
              <a:t>quantify</a:t>
            </a:r>
            <a:r>
              <a:rPr lang="it-IT" sz="1600" dirty="0">
                <a:latin typeface="Garamond" panose="02020404030301010803" pitchFamily="18" charset="0"/>
              </a:rPr>
              <a:t> the </a:t>
            </a:r>
            <a:r>
              <a:rPr lang="it-IT" sz="1600" dirty="0" err="1">
                <a:latin typeface="Garamond" panose="02020404030301010803" pitchFamily="18" charset="0"/>
              </a:rPr>
              <a:t>damage</a:t>
            </a:r>
            <a:r>
              <a:rPr lang="it-IT" sz="1600" dirty="0">
                <a:latin typeface="Garamond" panose="02020404030301010803" pitchFamily="18" charset="0"/>
              </a:rPr>
              <a:t> </a:t>
            </a:r>
            <a:r>
              <a:rPr lang="it-IT" sz="1600" dirty="0" err="1">
                <a:latin typeface="Garamond" panose="02020404030301010803" pitchFamily="18" charset="0"/>
              </a:rPr>
              <a:t>level</a:t>
            </a:r>
            <a:r>
              <a:rPr lang="it-IT" sz="1600" dirty="0">
                <a:latin typeface="Garamond" panose="02020404030301010803" pitchFamily="18" charset="0"/>
              </a:rPr>
              <a:t>. </a:t>
            </a:r>
          </a:p>
          <a:p>
            <a:pPr algn="just"/>
            <a:r>
              <a:rPr lang="it-IT" sz="1600" dirty="0">
                <a:latin typeface="Garamond" panose="02020404030301010803" pitchFamily="18" charset="0"/>
              </a:rPr>
              <a:t>In the video, </a:t>
            </a:r>
            <a:r>
              <a:rPr lang="en-US" sz="1600" dirty="0">
                <a:latin typeface="Garamond" panose="02020404030301010803" pitchFamily="18" charset="0"/>
              </a:rPr>
              <a:t>the image segmentation by the active contours method is optimized.</a:t>
            </a:r>
          </a:p>
          <a:p>
            <a:pPr algn="just"/>
            <a:r>
              <a:rPr lang="en-US" sz="1600" dirty="0">
                <a:latin typeface="Garamond" panose="02020404030301010803" pitchFamily="18" charset="0"/>
              </a:rPr>
              <a:t>Focusing the ductile irons, it is important to recognize how far is the shape from a circular one and the possible presence of holes inside. For the description of the shape of the spheroids the Area, the Eccentricity and the Solidity parameters may be here considered for the specimen classification.</a:t>
            </a:r>
            <a:endParaRPr lang="it-IT" sz="1600" dirty="0">
              <a:latin typeface="Garamond" panose="02020404030301010803" pitchFamily="18" charset="0"/>
            </a:endParaRPr>
          </a:p>
        </p:txBody>
      </p:sp>
    </p:spTree>
    <p:extLst>
      <p:ext uri="{BB962C8B-B14F-4D97-AF65-F5344CB8AC3E}">
        <p14:creationId xmlns:p14="http://schemas.microsoft.com/office/powerpoint/2010/main" val="88529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ggetto 3">
            <a:extLst>
              <a:ext uri="{FF2B5EF4-FFF2-40B4-BE49-F238E27FC236}">
                <a16:creationId xmlns:a16="http://schemas.microsoft.com/office/drawing/2014/main" xmlns="" id="{B6A2E30E-E079-49A5-A49A-453661254EC2}"/>
              </a:ext>
            </a:extLst>
          </p:cNvPr>
          <p:cNvGraphicFramePr>
            <a:graphicFrameLocks noChangeAspect="1"/>
          </p:cNvGraphicFramePr>
          <p:nvPr>
            <p:extLst>
              <p:ext uri="{D42A27DB-BD31-4B8C-83A1-F6EECF244321}">
                <p14:modId xmlns:p14="http://schemas.microsoft.com/office/powerpoint/2010/main" val="700243533"/>
              </p:ext>
            </p:extLst>
          </p:nvPr>
        </p:nvGraphicFramePr>
        <p:xfrm>
          <a:off x="4259406" y="2185237"/>
          <a:ext cx="1826842" cy="457199"/>
        </p:xfrm>
        <a:graphic>
          <a:graphicData uri="http://schemas.openxmlformats.org/presentationml/2006/ole">
            <mc:AlternateContent xmlns:mc="http://schemas.openxmlformats.org/markup-compatibility/2006">
              <mc:Choice xmlns:v="urn:schemas-microsoft-com:vml" Requires="v">
                <p:oleObj spid="_x0000_s20799" name="Equation" r:id="rId3" imgW="977760" imgH="241200" progId="">
                  <p:embed/>
                </p:oleObj>
              </mc:Choice>
              <mc:Fallback>
                <p:oleObj name="Equation" r:id="rId3" imgW="977760" imgH="241200" progId="">
                  <p:embed/>
                  <p:pic>
                    <p:nvPicPr>
                      <p:cNvPr id="0" name="Picture 3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9406" y="2185237"/>
                        <a:ext cx="1826842" cy="4571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ggetto 4">
            <a:extLst>
              <a:ext uri="{FF2B5EF4-FFF2-40B4-BE49-F238E27FC236}">
                <a16:creationId xmlns:a16="http://schemas.microsoft.com/office/drawing/2014/main" xmlns="" id="{1E48C2B8-5A2B-443A-904F-11901A91C741}"/>
              </a:ext>
            </a:extLst>
          </p:cNvPr>
          <p:cNvGraphicFramePr>
            <a:graphicFrameLocks noChangeAspect="1"/>
          </p:cNvGraphicFramePr>
          <p:nvPr>
            <p:extLst>
              <p:ext uri="{D42A27DB-BD31-4B8C-83A1-F6EECF244321}">
                <p14:modId xmlns:p14="http://schemas.microsoft.com/office/powerpoint/2010/main" val="278774328"/>
              </p:ext>
            </p:extLst>
          </p:nvPr>
        </p:nvGraphicFramePr>
        <p:xfrm>
          <a:off x="4259406" y="2642436"/>
          <a:ext cx="2180488" cy="457199"/>
        </p:xfrm>
        <a:graphic>
          <a:graphicData uri="http://schemas.openxmlformats.org/presentationml/2006/ole">
            <mc:AlternateContent xmlns:mc="http://schemas.openxmlformats.org/markup-compatibility/2006">
              <mc:Choice xmlns:v="urn:schemas-microsoft-com:vml" Requires="v">
                <p:oleObj spid="_x0000_s20800" name="Equation" r:id="rId5" imgW="1168200" imgH="241200" progId="">
                  <p:embed/>
                </p:oleObj>
              </mc:Choice>
              <mc:Fallback>
                <p:oleObj name="Equation" r:id="rId5" imgW="1168200" imgH="241200" progId="">
                  <p:embed/>
                  <p:pic>
                    <p:nvPicPr>
                      <p:cNvPr id="0" name="Picture 3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9406" y="2642436"/>
                        <a:ext cx="2180488" cy="4571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ggetto 5">
            <a:extLst>
              <a:ext uri="{FF2B5EF4-FFF2-40B4-BE49-F238E27FC236}">
                <a16:creationId xmlns:a16="http://schemas.microsoft.com/office/drawing/2014/main" xmlns="" id="{8CBE4780-0FE0-4622-B5AE-D46221C3DFFF}"/>
              </a:ext>
            </a:extLst>
          </p:cNvPr>
          <p:cNvGraphicFramePr>
            <a:graphicFrameLocks noChangeAspect="1"/>
          </p:cNvGraphicFramePr>
          <p:nvPr>
            <p:extLst>
              <p:ext uri="{D42A27DB-BD31-4B8C-83A1-F6EECF244321}">
                <p14:modId xmlns:p14="http://schemas.microsoft.com/office/powerpoint/2010/main" val="1101826878"/>
              </p:ext>
            </p:extLst>
          </p:nvPr>
        </p:nvGraphicFramePr>
        <p:xfrm>
          <a:off x="4259406" y="3115511"/>
          <a:ext cx="2565394" cy="457199"/>
        </p:xfrm>
        <a:graphic>
          <a:graphicData uri="http://schemas.openxmlformats.org/presentationml/2006/ole">
            <mc:AlternateContent xmlns:mc="http://schemas.openxmlformats.org/markup-compatibility/2006">
              <mc:Choice xmlns:v="urn:schemas-microsoft-com:vml" Requires="v">
                <p:oleObj spid="_x0000_s20801" name="Equation" r:id="rId7" imgW="1371600" imgH="241200" progId="">
                  <p:embed/>
                </p:oleObj>
              </mc:Choice>
              <mc:Fallback>
                <p:oleObj name="Equation" r:id="rId7" imgW="1371600" imgH="241200" progId="">
                  <p:embed/>
                  <p:pic>
                    <p:nvPicPr>
                      <p:cNvPr id="0" name="Picture 30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59406" y="3115511"/>
                        <a:ext cx="2565394" cy="4571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a:extLst>
              <a:ext uri="{FF2B5EF4-FFF2-40B4-BE49-F238E27FC236}">
                <a16:creationId xmlns:a16="http://schemas.microsoft.com/office/drawing/2014/main" xmlns="" id="{3EED3AF2-73A9-4B70-9C6F-456074A02903}"/>
              </a:ext>
            </a:extLst>
          </p:cNvPr>
          <p:cNvSpPr>
            <a:spLocks noChangeArrowheads="1"/>
          </p:cNvSpPr>
          <p:nvPr/>
        </p:nvSpPr>
        <p:spPr bwMode="auto">
          <a:xfrm>
            <a:off x="4151086" y="390434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pl-PL" altLang="it-IT"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xmlns="" id="{5E8864A6-111B-4112-BF16-037E5E38C392}"/>
              </a:ext>
            </a:extLst>
          </p:cNvPr>
          <p:cNvSpPr>
            <a:spLocks noChangeArrowheads="1"/>
          </p:cNvSpPr>
          <p:nvPr/>
        </p:nvSpPr>
        <p:spPr bwMode="auto">
          <a:xfrm>
            <a:off x="4151086" y="460601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pl-PL" altLang="it-IT" sz="1800" b="0" i="0" u="none" strike="noStrike" cap="none" normalizeH="0" baseline="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xmlns="" id="{D7BCB665-6311-4E68-B0C5-44736BE013D6}"/>
              </a:ext>
            </a:extLst>
          </p:cNvPr>
          <p:cNvSpPr>
            <a:spLocks noChangeArrowheads="1"/>
          </p:cNvSpPr>
          <p:nvPr/>
        </p:nvSpPr>
        <p:spPr bwMode="auto">
          <a:xfrm>
            <a:off x="4151086" y="530769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pl-PL" altLang="it-IT" sz="1800" b="0" i="0" u="none" strike="noStrike" cap="none" normalizeH="0" baseline="0">
              <a:ln>
                <a:noFill/>
              </a:ln>
              <a:solidFill>
                <a:schemeClr val="tx1"/>
              </a:solidFill>
              <a:effectLst/>
              <a:latin typeface="Arial" panose="020B0604020202020204" pitchFamily="34" charset="0"/>
            </a:endParaRPr>
          </a:p>
        </p:txBody>
      </p:sp>
      <p:pic>
        <p:nvPicPr>
          <p:cNvPr id="20492" name="Picture 12" descr="diametri2">
            <a:extLst>
              <a:ext uri="{FF2B5EF4-FFF2-40B4-BE49-F238E27FC236}">
                <a16:creationId xmlns:a16="http://schemas.microsoft.com/office/drawing/2014/main" xmlns="" id="{C150856F-2918-42D1-9E39-45B0CD38A6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9210" y="1434612"/>
            <a:ext cx="2706854" cy="2469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6">
            <a:extLst>
              <a:ext uri="{FF2B5EF4-FFF2-40B4-BE49-F238E27FC236}">
                <a16:creationId xmlns:a16="http://schemas.microsoft.com/office/drawing/2014/main" xmlns="" id="{7567E731-9B8F-4AA4-A79D-4E041FF497AE}"/>
              </a:ext>
            </a:extLst>
          </p:cNvPr>
          <p:cNvSpPr txBox="1">
            <a:spLocks noChangeArrowheads="1"/>
          </p:cNvSpPr>
          <p:nvPr/>
        </p:nvSpPr>
        <p:spPr bwMode="auto">
          <a:xfrm>
            <a:off x="2725750" y="287435"/>
            <a:ext cx="61931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it-IT" sz="1600" b="1" dirty="0">
                <a:solidFill>
                  <a:srgbClr val="663300"/>
                </a:solidFill>
                <a:latin typeface="Garamond" pitchFamily="18" charset="0"/>
                <a:cs typeface="Times New Roman" pitchFamily="18" charset="0"/>
              </a:rPr>
              <a:t>M. Cavallini, V. Di Cocco, F. Iacoviello, D. Iacoviello, </a:t>
            </a:r>
          </a:p>
          <a:p>
            <a:pPr algn="just"/>
            <a:r>
              <a:rPr lang="en-US" sz="1600" b="1" dirty="0">
                <a:solidFill>
                  <a:srgbClr val="663300"/>
                </a:solidFill>
                <a:latin typeface="Garamond" pitchFamily="18" charset="0"/>
                <a:cs typeface="Times New Roman" pitchFamily="18" charset="0"/>
              </a:rPr>
              <a:t>Ductile irons damaging </a:t>
            </a:r>
            <a:r>
              <a:rPr lang="en-US" sz="1600" b="1" dirty="0" err="1">
                <a:solidFill>
                  <a:srgbClr val="663300"/>
                </a:solidFill>
                <a:latin typeface="Garamond" pitchFamily="18" charset="0"/>
                <a:cs typeface="Times New Roman" pitchFamily="18" charset="0"/>
              </a:rPr>
              <a:t>micromechanims</a:t>
            </a:r>
            <a:r>
              <a:rPr lang="en-US" sz="1600" b="1" dirty="0">
                <a:solidFill>
                  <a:srgbClr val="663300"/>
                </a:solidFill>
                <a:latin typeface="Garamond" pitchFamily="18" charset="0"/>
                <a:cs typeface="Times New Roman" pitchFamily="18" charset="0"/>
              </a:rPr>
              <a:t>: graphite nodules role investigated by means of  image processing procedures</a:t>
            </a:r>
          </a:p>
          <a:p>
            <a:pPr algn="just"/>
            <a:r>
              <a:rPr lang="it-IT" sz="1600" b="1" dirty="0">
                <a:solidFill>
                  <a:srgbClr val="663300"/>
                </a:solidFill>
                <a:latin typeface="Garamond" pitchFamily="18" charset="0"/>
                <a:cs typeface="Times New Roman" pitchFamily="18" charset="0"/>
              </a:rPr>
              <a:t>IGF XXI, Cassino (FR), </a:t>
            </a:r>
            <a:r>
              <a:rPr lang="it-IT" sz="1600" b="1" dirty="0" err="1">
                <a:solidFill>
                  <a:srgbClr val="663300"/>
                </a:solidFill>
                <a:latin typeface="Garamond" pitchFamily="18" charset="0"/>
                <a:cs typeface="Times New Roman" pitchFamily="18" charset="0"/>
              </a:rPr>
              <a:t>Italy</a:t>
            </a:r>
            <a:r>
              <a:rPr lang="it-IT" sz="1600" b="1" dirty="0">
                <a:solidFill>
                  <a:srgbClr val="663300"/>
                </a:solidFill>
                <a:latin typeface="Garamond" pitchFamily="18" charset="0"/>
                <a:cs typeface="Times New Roman" pitchFamily="18" charset="0"/>
              </a:rPr>
              <a:t>, 2011, 415-423</a:t>
            </a:r>
            <a:endParaRPr lang="en-US" sz="1600" b="1" dirty="0">
              <a:solidFill>
                <a:srgbClr val="663300"/>
              </a:solidFill>
              <a:latin typeface="Garamond" pitchFamily="18" charset="0"/>
              <a:cs typeface="Times New Roman" pitchFamily="18" charset="0"/>
            </a:endParaRPr>
          </a:p>
        </p:txBody>
      </p:sp>
      <p:pic>
        <p:nvPicPr>
          <p:cNvPr id="10" name="Immagine 9">
            <a:extLst>
              <a:ext uri="{FF2B5EF4-FFF2-40B4-BE49-F238E27FC236}">
                <a16:creationId xmlns:a16="http://schemas.microsoft.com/office/drawing/2014/main" xmlns="" id="{84E47D1B-6AA8-4812-B45C-1297D6CE9184}"/>
              </a:ext>
            </a:extLst>
          </p:cNvPr>
          <p:cNvPicPr>
            <a:picLocks noChangeAspect="1"/>
          </p:cNvPicPr>
          <p:nvPr/>
        </p:nvPicPr>
        <p:blipFill>
          <a:blip r:embed="rId10"/>
          <a:stretch>
            <a:fillRect/>
          </a:stretch>
        </p:blipFill>
        <p:spPr>
          <a:xfrm>
            <a:off x="1203765" y="4009142"/>
            <a:ext cx="7095283" cy="2132032"/>
          </a:xfrm>
          <a:prstGeom prst="rect">
            <a:avLst/>
          </a:prstGeom>
        </p:spPr>
      </p:pic>
    </p:spTree>
    <p:extLst>
      <p:ext uri="{BB962C8B-B14F-4D97-AF65-F5344CB8AC3E}">
        <p14:creationId xmlns:p14="http://schemas.microsoft.com/office/powerpoint/2010/main" val="3217042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6">
            <a:extLst>
              <a:ext uri="{FF2B5EF4-FFF2-40B4-BE49-F238E27FC236}">
                <a16:creationId xmlns:a16="http://schemas.microsoft.com/office/drawing/2014/main" xmlns="" id="{525159F8-68ED-440F-9448-B8D44661F73A}"/>
              </a:ext>
            </a:extLst>
          </p:cNvPr>
          <p:cNvSpPr txBox="1">
            <a:spLocks noChangeArrowheads="1"/>
          </p:cNvSpPr>
          <p:nvPr/>
        </p:nvSpPr>
        <p:spPr bwMode="auto">
          <a:xfrm>
            <a:off x="2725750" y="287435"/>
            <a:ext cx="61931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s-ES" sz="1600" b="1" dirty="0">
                <a:solidFill>
                  <a:srgbClr val="663300"/>
                </a:solidFill>
                <a:latin typeface="Garamond" pitchFamily="18" charset="0"/>
                <a:cs typeface="Times New Roman" pitchFamily="18" charset="0"/>
              </a:rPr>
              <a:t>D.M. Stefanescu, G. Alonso, P. Larrañaga, E. De la Fuente, R. Suarez</a:t>
            </a:r>
          </a:p>
          <a:p>
            <a:pPr algn="just"/>
            <a:r>
              <a:rPr lang="en-US" sz="1600" b="1" dirty="0">
                <a:solidFill>
                  <a:srgbClr val="663300"/>
                </a:solidFill>
                <a:latin typeface="Garamond" pitchFamily="18" charset="0"/>
                <a:cs typeface="Times New Roman" pitchFamily="18" charset="0"/>
              </a:rPr>
              <a:t>Reexamination of crystal growth theory of graphite in iron-carbon alloys</a:t>
            </a:r>
            <a:endParaRPr lang="es-ES" sz="1600" b="1" dirty="0">
              <a:solidFill>
                <a:srgbClr val="663300"/>
              </a:solidFill>
              <a:latin typeface="Garamond" pitchFamily="18" charset="0"/>
              <a:cs typeface="Times New Roman" pitchFamily="18" charset="0"/>
            </a:endParaRPr>
          </a:p>
          <a:p>
            <a:pPr algn="just"/>
            <a:r>
              <a:rPr lang="pt-BR" sz="1600" b="1" dirty="0">
                <a:solidFill>
                  <a:srgbClr val="663300"/>
                </a:solidFill>
                <a:latin typeface="Garamond" pitchFamily="18" charset="0"/>
                <a:cs typeface="Times New Roman" pitchFamily="18" charset="0"/>
              </a:rPr>
              <a:t>Acta Materialia 139 (2017) 109-121</a:t>
            </a:r>
            <a:endParaRPr lang="en-US" sz="1600" b="1" dirty="0">
              <a:solidFill>
                <a:srgbClr val="663300"/>
              </a:solidFill>
              <a:latin typeface="Garamond" pitchFamily="18" charset="0"/>
              <a:cs typeface="Times New Roman" pitchFamily="18" charset="0"/>
            </a:endParaRPr>
          </a:p>
        </p:txBody>
      </p:sp>
      <p:pic>
        <p:nvPicPr>
          <p:cNvPr id="4" name="Immagine 3">
            <a:extLst>
              <a:ext uri="{FF2B5EF4-FFF2-40B4-BE49-F238E27FC236}">
                <a16:creationId xmlns:a16="http://schemas.microsoft.com/office/drawing/2014/main" xmlns="" id="{E830B330-CBAE-4865-BC67-02B0197D0FF9}"/>
              </a:ext>
            </a:extLst>
          </p:cNvPr>
          <p:cNvPicPr>
            <a:picLocks noChangeAspect="1"/>
          </p:cNvPicPr>
          <p:nvPr/>
        </p:nvPicPr>
        <p:blipFill>
          <a:blip r:embed="rId2"/>
          <a:stretch>
            <a:fillRect/>
          </a:stretch>
        </p:blipFill>
        <p:spPr>
          <a:xfrm>
            <a:off x="949070" y="1746348"/>
            <a:ext cx="2250066" cy="2192372"/>
          </a:xfrm>
          <a:prstGeom prst="rect">
            <a:avLst/>
          </a:prstGeom>
        </p:spPr>
      </p:pic>
      <p:pic>
        <p:nvPicPr>
          <p:cNvPr id="5" name="Immagine 4">
            <a:extLst>
              <a:ext uri="{FF2B5EF4-FFF2-40B4-BE49-F238E27FC236}">
                <a16:creationId xmlns:a16="http://schemas.microsoft.com/office/drawing/2014/main" xmlns="" id="{D335B3EC-3877-4508-83E5-393A52CE3A0E}"/>
              </a:ext>
            </a:extLst>
          </p:cNvPr>
          <p:cNvPicPr>
            <a:picLocks noChangeAspect="1"/>
          </p:cNvPicPr>
          <p:nvPr/>
        </p:nvPicPr>
        <p:blipFill>
          <a:blip r:embed="rId3"/>
          <a:stretch>
            <a:fillRect/>
          </a:stretch>
        </p:blipFill>
        <p:spPr>
          <a:xfrm>
            <a:off x="3586614" y="1733985"/>
            <a:ext cx="2250066" cy="2217098"/>
          </a:xfrm>
          <a:prstGeom prst="rect">
            <a:avLst/>
          </a:prstGeom>
        </p:spPr>
      </p:pic>
      <p:pic>
        <p:nvPicPr>
          <p:cNvPr id="6" name="Immagine 5">
            <a:extLst>
              <a:ext uri="{FF2B5EF4-FFF2-40B4-BE49-F238E27FC236}">
                <a16:creationId xmlns:a16="http://schemas.microsoft.com/office/drawing/2014/main" xmlns="" id="{1DBDD941-7F66-4B16-A7A9-848FD49A607D}"/>
              </a:ext>
            </a:extLst>
          </p:cNvPr>
          <p:cNvPicPr>
            <a:picLocks noChangeAspect="1"/>
          </p:cNvPicPr>
          <p:nvPr/>
        </p:nvPicPr>
        <p:blipFill>
          <a:blip r:embed="rId4"/>
          <a:stretch>
            <a:fillRect/>
          </a:stretch>
        </p:blipFill>
        <p:spPr>
          <a:xfrm>
            <a:off x="6221911" y="1698481"/>
            <a:ext cx="2360311" cy="2260884"/>
          </a:xfrm>
          <a:prstGeom prst="rect">
            <a:avLst/>
          </a:prstGeom>
        </p:spPr>
      </p:pic>
      <p:sp>
        <p:nvSpPr>
          <p:cNvPr id="7" name="CasellaDiTesto 6">
            <a:extLst>
              <a:ext uri="{FF2B5EF4-FFF2-40B4-BE49-F238E27FC236}">
                <a16:creationId xmlns:a16="http://schemas.microsoft.com/office/drawing/2014/main" xmlns="" id="{5DA2A57D-C92F-4251-87C3-16EF8EE2BFDE}"/>
              </a:ext>
            </a:extLst>
          </p:cNvPr>
          <p:cNvSpPr txBox="1"/>
          <p:nvPr/>
        </p:nvSpPr>
        <p:spPr>
          <a:xfrm>
            <a:off x="482177" y="1364653"/>
            <a:ext cx="2719206" cy="369332"/>
          </a:xfrm>
          <a:prstGeom prst="rect">
            <a:avLst/>
          </a:prstGeom>
          <a:noFill/>
        </p:spPr>
        <p:txBody>
          <a:bodyPr wrap="none" rtlCol="0">
            <a:spAutoFit/>
          </a:bodyPr>
          <a:lstStyle/>
          <a:p>
            <a:r>
              <a:rPr lang="it-IT" sz="1800" dirty="0" err="1">
                <a:latin typeface="Garamond" panose="02020404030301010803" pitchFamily="18" charset="0"/>
              </a:rPr>
              <a:t>Graphite</a:t>
            </a:r>
            <a:r>
              <a:rPr lang="it-IT" sz="1800" dirty="0">
                <a:latin typeface="Garamond" panose="02020404030301010803" pitchFamily="18" charset="0"/>
              </a:rPr>
              <a:t> </a:t>
            </a:r>
            <a:r>
              <a:rPr lang="it-IT" sz="1800" dirty="0" err="1">
                <a:latin typeface="Garamond" panose="02020404030301010803" pitchFamily="18" charset="0"/>
              </a:rPr>
              <a:t>nodules</a:t>
            </a:r>
            <a:r>
              <a:rPr lang="it-IT" sz="1800" dirty="0">
                <a:latin typeface="Garamond" panose="02020404030301010803" pitchFamily="18" charset="0"/>
              </a:rPr>
              <a:t> </a:t>
            </a:r>
            <a:r>
              <a:rPr lang="it-IT" sz="1800" dirty="0" err="1">
                <a:latin typeface="Garamond" panose="02020404030301010803" pitchFamily="18" charset="0"/>
              </a:rPr>
              <a:t>nucleation</a:t>
            </a:r>
            <a:endParaRPr lang="it-IT" sz="1800" dirty="0">
              <a:latin typeface="Garamond" panose="02020404030301010803" pitchFamily="18" charset="0"/>
            </a:endParaRPr>
          </a:p>
        </p:txBody>
      </p:sp>
      <p:pic>
        <p:nvPicPr>
          <p:cNvPr id="8" name="Immagine 7">
            <a:extLst>
              <a:ext uri="{FF2B5EF4-FFF2-40B4-BE49-F238E27FC236}">
                <a16:creationId xmlns:a16="http://schemas.microsoft.com/office/drawing/2014/main" xmlns="" id="{EB449B87-8C6F-4A5F-A6F9-FF572A44DAA8}"/>
              </a:ext>
            </a:extLst>
          </p:cNvPr>
          <p:cNvPicPr>
            <a:picLocks noChangeAspect="1"/>
          </p:cNvPicPr>
          <p:nvPr/>
        </p:nvPicPr>
        <p:blipFill>
          <a:blip r:embed="rId5"/>
          <a:stretch>
            <a:fillRect/>
          </a:stretch>
        </p:blipFill>
        <p:spPr>
          <a:xfrm>
            <a:off x="2129967" y="4012991"/>
            <a:ext cx="5550050" cy="2098665"/>
          </a:xfrm>
          <a:prstGeom prst="rect">
            <a:avLst/>
          </a:prstGeom>
        </p:spPr>
      </p:pic>
    </p:spTree>
    <p:extLst>
      <p:ext uri="{BB962C8B-B14F-4D97-AF65-F5344CB8AC3E}">
        <p14:creationId xmlns:p14="http://schemas.microsoft.com/office/powerpoint/2010/main" val="3176607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6">
            <a:extLst>
              <a:ext uri="{FF2B5EF4-FFF2-40B4-BE49-F238E27FC236}">
                <a16:creationId xmlns:a16="http://schemas.microsoft.com/office/drawing/2014/main" xmlns="" id="{525159F8-68ED-440F-9448-B8D44661F73A}"/>
              </a:ext>
            </a:extLst>
          </p:cNvPr>
          <p:cNvSpPr txBox="1">
            <a:spLocks noChangeArrowheads="1"/>
          </p:cNvSpPr>
          <p:nvPr/>
        </p:nvSpPr>
        <p:spPr bwMode="auto">
          <a:xfrm>
            <a:off x="2725750" y="287435"/>
            <a:ext cx="61931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s-ES" sz="1600" b="1" dirty="0">
                <a:solidFill>
                  <a:srgbClr val="663300"/>
                </a:solidFill>
                <a:latin typeface="Garamond" pitchFamily="18" charset="0"/>
                <a:cs typeface="Times New Roman" pitchFamily="18" charset="0"/>
              </a:rPr>
              <a:t>D.M. Stefanescu, G. Alonso, P. Larrañaga, E. De la Fuente, R. Suarez</a:t>
            </a:r>
          </a:p>
          <a:p>
            <a:pPr algn="just"/>
            <a:r>
              <a:rPr lang="en-US" sz="1600" b="1" dirty="0">
                <a:solidFill>
                  <a:srgbClr val="663300"/>
                </a:solidFill>
                <a:latin typeface="Garamond" pitchFamily="18" charset="0"/>
                <a:cs typeface="Times New Roman" pitchFamily="18" charset="0"/>
              </a:rPr>
              <a:t>Reexamination of crystal growth theory of graphite in iron-carbon alloys</a:t>
            </a:r>
            <a:endParaRPr lang="es-ES" sz="1600" b="1" dirty="0">
              <a:solidFill>
                <a:srgbClr val="663300"/>
              </a:solidFill>
              <a:latin typeface="Garamond" pitchFamily="18" charset="0"/>
              <a:cs typeface="Times New Roman" pitchFamily="18" charset="0"/>
            </a:endParaRPr>
          </a:p>
          <a:p>
            <a:pPr algn="just"/>
            <a:r>
              <a:rPr lang="pt-BR" sz="1600" b="1" dirty="0">
                <a:solidFill>
                  <a:srgbClr val="663300"/>
                </a:solidFill>
                <a:latin typeface="Garamond" pitchFamily="18" charset="0"/>
                <a:cs typeface="Times New Roman" pitchFamily="18" charset="0"/>
              </a:rPr>
              <a:t>Acta Materialia 139 (2017) 109-121</a:t>
            </a:r>
            <a:endParaRPr lang="en-US" sz="1600" b="1" dirty="0">
              <a:solidFill>
                <a:srgbClr val="663300"/>
              </a:solidFill>
              <a:latin typeface="Garamond" pitchFamily="18" charset="0"/>
              <a:cs typeface="Times New Roman" pitchFamily="18" charset="0"/>
            </a:endParaRPr>
          </a:p>
        </p:txBody>
      </p:sp>
      <p:pic>
        <p:nvPicPr>
          <p:cNvPr id="3" name="Immagine 2">
            <a:extLst>
              <a:ext uri="{FF2B5EF4-FFF2-40B4-BE49-F238E27FC236}">
                <a16:creationId xmlns:a16="http://schemas.microsoft.com/office/drawing/2014/main" xmlns="" id="{C40A3D8A-A183-4E72-9030-E31DDA1A97F6}"/>
              </a:ext>
            </a:extLst>
          </p:cNvPr>
          <p:cNvPicPr>
            <a:picLocks noChangeAspect="1"/>
          </p:cNvPicPr>
          <p:nvPr/>
        </p:nvPicPr>
        <p:blipFill>
          <a:blip r:embed="rId2"/>
          <a:stretch>
            <a:fillRect/>
          </a:stretch>
        </p:blipFill>
        <p:spPr>
          <a:xfrm>
            <a:off x="446314" y="1407106"/>
            <a:ext cx="8251371" cy="2867352"/>
          </a:xfrm>
          <a:prstGeom prst="rect">
            <a:avLst/>
          </a:prstGeom>
        </p:spPr>
      </p:pic>
      <p:sp>
        <p:nvSpPr>
          <p:cNvPr id="9" name="CasellaDiTesto 8">
            <a:extLst>
              <a:ext uri="{FF2B5EF4-FFF2-40B4-BE49-F238E27FC236}">
                <a16:creationId xmlns:a16="http://schemas.microsoft.com/office/drawing/2014/main" xmlns="" id="{F197A934-FA25-4607-8127-162731D16FC3}"/>
              </a:ext>
            </a:extLst>
          </p:cNvPr>
          <p:cNvSpPr txBox="1"/>
          <p:nvPr/>
        </p:nvSpPr>
        <p:spPr>
          <a:xfrm>
            <a:off x="329652" y="4316911"/>
            <a:ext cx="8484694" cy="1754326"/>
          </a:xfrm>
          <a:prstGeom prst="rect">
            <a:avLst/>
          </a:prstGeom>
          <a:noFill/>
        </p:spPr>
        <p:txBody>
          <a:bodyPr wrap="square" rtlCol="0">
            <a:spAutoFit/>
          </a:bodyPr>
          <a:lstStyle/>
          <a:p>
            <a:pPr algn="just"/>
            <a:r>
              <a:rPr lang="en-US" sz="1800" dirty="0">
                <a:latin typeface="Garamond" panose="02020404030301010803" pitchFamily="18" charset="0"/>
              </a:rPr>
              <a:t>The room temperature graphite spheroid is the product of three successive events: </a:t>
            </a:r>
          </a:p>
          <a:p>
            <a:pPr marL="342900" indent="-342900" algn="just">
              <a:buAutoNum type="arabicParenR"/>
            </a:pPr>
            <a:r>
              <a:rPr lang="en-US" sz="1800" dirty="0">
                <a:latin typeface="Garamond" panose="02020404030301010803" pitchFamily="18" charset="0"/>
              </a:rPr>
              <a:t>nucleation and growth in the liquid; </a:t>
            </a:r>
          </a:p>
          <a:p>
            <a:pPr marL="342900" indent="-342900" algn="just">
              <a:buAutoNum type="arabicParenR"/>
            </a:pPr>
            <a:r>
              <a:rPr lang="en-US" sz="1800" dirty="0">
                <a:latin typeface="Garamond" panose="02020404030301010803" pitchFamily="18" charset="0"/>
              </a:rPr>
              <a:t>growth during the eutectic transformation via carbon diffusion through the austenite shell; </a:t>
            </a:r>
          </a:p>
          <a:p>
            <a:pPr marL="342900" indent="-342900" algn="just">
              <a:buAutoNum type="arabicParenR"/>
            </a:pPr>
            <a:r>
              <a:rPr lang="en-US" sz="1800" dirty="0">
                <a:latin typeface="Garamond" panose="02020404030301010803" pitchFamily="18" charset="0"/>
              </a:rPr>
              <a:t>growth during cooling to room temperature as the solubility of carbon in austenite decreases.</a:t>
            </a:r>
            <a:endParaRPr lang="it-IT" sz="1800" dirty="0">
              <a:latin typeface="Garamond" panose="02020404030301010803" pitchFamily="18" charset="0"/>
            </a:endParaRPr>
          </a:p>
        </p:txBody>
      </p:sp>
    </p:spTree>
    <p:extLst>
      <p:ext uri="{BB962C8B-B14F-4D97-AF65-F5344CB8AC3E}">
        <p14:creationId xmlns:p14="http://schemas.microsoft.com/office/powerpoint/2010/main" val="2992517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6">
            <a:extLst>
              <a:ext uri="{FF2B5EF4-FFF2-40B4-BE49-F238E27FC236}">
                <a16:creationId xmlns:a16="http://schemas.microsoft.com/office/drawing/2014/main" xmlns="" id="{88B8D551-4C98-4963-B487-2A1B051A27C5}"/>
              </a:ext>
            </a:extLst>
          </p:cNvPr>
          <p:cNvSpPr txBox="1">
            <a:spLocks noChangeArrowheads="1"/>
          </p:cNvSpPr>
          <p:nvPr/>
        </p:nvSpPr>
        <p:spPr bwMode="auto">
          <a:xfrm>
            <a:off x="2685142" y="352750"/>
            <a:ext cx="620476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it-IT" sz="1350" b="1" dirty="0">
                <a:solidFill>
                  <a:srgbClr val="663300"/>
                </a:solidFill>
                <a:latin typeface="Garamond" pitchFamily="18" charset="0"/>
                <a:cs typeface="Times New Roman" pitchFamily="18" charset="0"/>
              </a:rPr>
              <a:t>T. </a:t>
            </a:r>
            <a:r>
              <a:rPr lang="it-IT" sz="1350" b="1" dirty="0" err="1">
                <a:solidFill>
                  <a:srgbClr val="663300"/>
                </a:solidFill>
                <a:latin typeface="Garamond" pitchFamily="18" charset="0"/>
                <a:cs typeface="Times New Roman" pitchFamily="18" charset="0"/>
              </a:rPr>
              <a:t>Andriollo</a:t>
            </a:r>
            <a:r>
              <a:rPr lang="it-IT" sz="1350" b="1" dirty="0">
                <a:solidFill>
                  <a:srgbClr val="663300"/>
                </a:solidFill>
                <a:latin typeface="Garamond" pitchFamily="18" charset="0"/>
                <a:cs typeface="Times New Roman" pitchFamily="18" charset="0"/>
              </a:rPr>
              <a:t>, J. </a:t>
            </a:r>
            <a:r>
              <a:rPr lang="it-IT" sz="1350" b="1" dirty="0" err="1">
                <a:solidFill>
                  <a:srgbClr val="663300"/>
                </a:solidFill>
                <a:latin typeface="Garamond" pitchFamily="18" charset="0"/>
                <a:cs typeface="Times New Roman" pitchFamily="18" charset="0"/>
              </a:rPr>
              <a:t>Thorborg</a:t>
            </a:r>
            <a:r>
              <a:rPr lang="it-IT" sz="1350" b="1" dirty="0">
                <a:solidFill>
                  <a:srgbClr val="663300"/>
                </a:solidFill>
                <a:latin typeface="Garamond" pitchFamily="18" charset="0"/>
                <a:cs typeface="Times New Roman" pitchFamily="18" charset="0"/>
              </a:rPr>
              <a:t>, N. </a:t>
            </a:r>
            <a:r>
              <a:rPr lang="it-IT" sz="1350" b="1" dirty="0" err="1">
                <a:solidFill>
                  <a:srgbClr val="663300"/>
                </a:solidFill>
                <a:latin typeface="Garamond" pitchFamily="18" charset="0"/>
                <a:cs typeface="Times New Roman" pitchFamily="18" charset="0"/>
              </a:rPr>
              <a:t>Tiedje</a:t>
            </a:r>
            <a:r>
              <a:rPr lang="it-IT" sz="1350" b="1" dirty="0">
                <a:solidFill>
                  <a:srgbClr val="663300"/>
                </a:solidFill>
                <a:latin typeface="Garamond" pitchFamily="18" charset="0"/>
                <a:cs typeface="Times New Roman" pitchFamily="18" charset="0"/>
              </a:rPr>
              <a:t>, J. </a:t>
            </a:r>
            <a:r>
              <a:rPr lang="it-IT" sz="1350" b="1" dirty="0" err="1">
                <a:solidFill>
                  <a:srgbClr val="663300"/>
                </a:solidFill>
                <a:latin typeface="Garamond" pitchFamily="18" charset="0"/>
                <a:cs typeface="Times New Roman" pitchFamily="18" charset="0"/>
              </a:rPr>
              <a:t>Hattel</a:t>
            </a:r>
            <a:endParaRPr lang="it-IT" sz="1350" b="1" dirty="0">
              <a:solidFill>
                <a:srgbClr val="663300"/>
              </a:solidFill>
              <a:latin typeface="Garamond" pitchFamily="18" charset="0"/>
              <a:cs typeface="Times New Roman" pitchFamily="18" charset="0"/>
            </a:endParaRPr>
          </a:p>
          <a:p>
            <a:pPr algn="just"/>
            <a:r>
              <a:rPr lang="en-US" sz="1350" b="1" dirty="0">
                <a:solidFill>
                  <a:srgbClr val="663300"/>
                </a:solidFill>
                <a:latin typeface="Garamond" pitchFamily="18" charset="0"/>
                <a:cs typeface="Times New Roman" pitchFamily="18" charset="0"/>
              </a:rPr>
              <a:t>A micro-mechanical analysis of thermo-elastic properties and local residual stresses in ductile iron based on a new anisotropic model for the graphite nodules</a:t>
            </a:r>
          </a:p>
          <a:p>
            <a:pPr algn="just"/>
            <a:r>
              <a:rPr lang="en-US" sz="1350" b="1" dirty="0">
                <a:solidFill>
                  <a:srgbClr val="663300"/>
                </a:solidFill>
                <a:latin typeface="Garamond" pitchFamily="18" charset="0"/>
                <a:cs typeface="Times New Roman" pitchFamily="18" charset="0"/>
              </a:rPr>
              <a:t>Modelling and Simulation in Materials Science and Engineering, 24 (2016) 0550112</a:t>
            </a:r>
          </a:p>
        </p:txBody>
      </p:sp>
      <p:pic>
        <p:nvPicPr>
          <p:cNvPr id="3" name="Immagine 2">
            <a:extLst>
              <a:ext uri="{FF2B5EF4-FFF2-40B4-BE49-F238E27FC236}">
                <a16:creationId xmlns:a16="http://schemas.microsoft.com/office/drawing/2014/main" xmlns="" id="{7490F46F-3000-43B3-8454-E0A9B5EF619E}"/>
              </a:ext>
            </a:extLst>
          </p:cNvPr>
          <p:cNvPicPr>
            <a:picLocks noChangeAspect="1"/>
          </p:cNvPicPr>
          <p:nvPr/>
        </p:nvPicPr>
        <p:blipFill>
          <a:blip r:embed="rId2"/>
          <a:stretch>
            <a:fillRect/>
          </a:stretch>
        </p:blipFill>
        <p:spPr>
          <a:xfrm>
            <a:off x="452619" y="1416351"/>
            <a:ext cx="5152571" cy="2421656"/>
          </a:xfrm>
          <a:prstGeom prst="rect">
            <a:avLst/>
          </a:prstGeom>
        </p:spPr>
      </p:pic>
      <p:pic>
        <p:nvPicPr>
          <p:cNvPr id="4" name="Immagine 3">
            <a:extLst>
              <a:ext uri="{FF2B5EF4-FFF2-40B4-BE49-F238E27FC236}">
                <a16:creationId xmlns:a16="http://schemas.microsoft.com/office/drawing/2014/main" xmlns="" id="{3B310EDA-909F-416C-9AE0-F58D46C46C06}"/>
              </a:ext>
            </a:extLst>
          </p:cNvPr>
          <p:cNvPicPr>
            <a:picLocks noChangeAspect="1"/>
          </p:cNvPicPr>
          <p:nvPr/>
        </p:nvPicPr>
        <p:blipFill>
          <a:blip r:embed="rId3"/>
          <a:stretch>
            <a:fillRect/>
          </a:stretch>
        </p:blipFill>
        <p:spPr>
          <a:xfrm>
            <a:off x="452619" y="3896063"/>
            <a:ext cx="5152571" cy="2245724"/>
          </a:xfrm>
          <a:prstGeom prst="rect">
            <a:avLst/>
          </a:prstGeom>
        </p:spPr>
      </p:pic>
      <p:sp>
        <p:nvSpPr>
          <p:cNvPr id="5" name="Rettangolo 4">
            <a:extLst>
              <a:ext uri="{FF2B5EF4-FFF2-40B4-BE49-F238E27FC236}">
                <a16:creationId xmlns:a16="http://schemas.microsoft.com/office/drawing/2014/main" xmlns="" id="{FF573068-1386-401D-AE5E-329D08DC8921}"/>
              </a:ext>
            </a:extLst>
          </p:cNvPr>
          <p:cNvSpPr/>
          <p:nvPr/>
        </p:nvSpPr>
        <p:spPr>
          <a:xfrm>
            <a:off x="5605191" y="1416351"/>
            <a:ext cx="3225962" cy="4524315"/>
          </a:xfrm>
          <a:prstGeom prst="rect">
            <a:avLst/>
          </a:prstGeom>
        </p:spPr>
        <p:txBody>
          <a:bodyPr wrap="square">
            <a:spAutoFit/>
          </a:bodyPr>
          <a:lstStyle/>
          <a:p>
            <a:pPr algn="just"/>
            <a:r>
              <a:rPr lang="en-US" sz="1800" dirty="0">
                <a:latin typeface="Garamond" panose="02020404030301010803" pitchFamily="18" charset="0"/>
              </a:rPr>
              <a:t>The thermo-elastic behavior of the graphite nodules contained in ductile iron was derived on the basis of recent transmission electron microscopy investigations of their real internal structure.</a:t>
            </a:r>
          </a:p>
          <a:p>
            <a:pPr algn="just"/>
            <a:endParaRPr lang="en-US" sz="1800" dirty="0">
              <a:latin typeface="Garamond" panose="02020404030301010803" pitchFamily="18" charset="0"/>
            </a:endParaRPr>
          </a:p>
          <a:p>
            <a:pPr algn="just"/>
            <a:r>
              <a:rPr lang="en-US" sz="1800" dirty="0">
                <a:latin typeface="Garamond" panose="02020404030301010803" pitchFamily="18" charset="0"/>
              </a:rPr>
              <a:t>The obtained accurate description of the stress &amp; strain field at the micro scale was used to shed light on common failure modes reported for the nodules and on some peculiar properties observed in ductile iron at both micro and macro scale</a:t>
            </a:r>
          </a:p>
        </p:txBody>
      </p:sp>
    </p:spTree>
    <p:extLst>
      <p:ext uri="{BB962C8B-B14F-4D97-AF65-F5344CB8AC3E}">
        <p14:creationId xmlns:p14="http://schemas.microsoft.com/office/powerpoint/2010/main" val="1250052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6">
            <a:extLst>
              <a:ext uri="{FF2B5EF4-FFF2-40B4-BE49-F238E27FC236}">
                <a16:creationId xmlns:a16="http://schemas.microsoft.com/office/drawing/2014/main" xmlns="" id="{525159F8-68ED-440F-9448-B8D44661F73A}"/>
              </a:ext>
            </a:extLst>
          </p:cNvPr>
          <p:cNvSpPr txBox="1">
            <a:spLocks noChangeArrowheads="1"/>
          </p:cNvSpPr>
          <p:nvPr/>
        </p:nvSpPr>
        <p:spPr bwMode="auto">
          <a:xfrm>
            <a:off x="2725750" y="287435"/>
            <a:ext cx="61931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s-ES" sz="1600" b="1" dirty="0">
                <a:solidFill>
                  <a:srgbClr val="663300"/>
                </a:solidFill>
                <a:latin typeface="Garamond" pitchFamily="18" charset="0"/>
                <a:cs typeface="Times New Roman" pitchFamily="18" charset="0"/>
              </a:rPr>
              <a:t>D.M. Stefanescu, G. Alonso, P. Larrañaga, E. De la Fuente, R. Suarez</a:t>
            </a:r>
          </a:p>
          <a:p>
            <a:pPr algn="just"/>
            <a:r>
              <a:rPr lang="en-US" sz="1600" b="1" dirty="0">
                <a:solidFill>
                  <a:srgbClr val="663300"/>
                </a:solidFill>
                <a:latin typeface="Garamond" pitchFamily="18" charset="0"/>
                <a:cs typeface="Times New Roman" pitchFamily="18" charset="0"/>
              </a:rPr>
              <a:t>Reexamination of crystal growth theory of graphite in iron-carbon alloys</a:t>
            </a:r>
            <a:endParaRPr lang="es-ES" sz="1600" b="1" dirty="0">
              <a:solidFill>
                <a:srgbClr val="663300"/>
              </a:solidFill>
              <a:latin typeface="Garamond" pitchFamily="18" charset="0"/>
              <a:cs typeface="Times New Roman" pitchFamily="18" charset="0"/>
            </a:endParaRPr>
          </a:p>
          <a:p>
            <a:pPr algn="just"/>
            <a:r>
              <a:rPr lang="pt-BR" sz="1600" b="1" dirty="0">
                <a:solidFill>
                  <a:srgbClr val="663300"/>
                </a:solidFill>
                <a:latin typeface="Garamond" pitchFamily="18" charset="0"/>
                <a:cs typeface="Times New Roman" pitchFamily="18" charset="0"/>
              </a:rPr>
              <a:t>Acta Materialia 139 (2017) 109-121</a:t>
            </a:r>
            <a:endParaRPr lang="en-US" sz="1600" b="1" dirty="0">
              <a:solidFill>
                <a:srgbClr val="663300"/>
              </a:solidFill>
              <a:latin typeface="Garamond" pitchFamily="18" charset="0"/>
              <a:cs typeface="Times New Roman" pitchFamily="18" charset="0"/>
            </a:endParaRPr>
          </a:p>
        </p:txBody>
      </p:sp>
      <p:pic>
        <p:nvPicPr>
          <p:cNvPr id="3" name="Immagine 2">
            <a:extLst>
              <a:ext uri="{FF2B5EF4-FFF2-40B4-BE49-F238E27FC236}">
                <a16:creationId xmlns:a16="http://schemas.microsoft.com/office/drawing/2014/main" xmlns="" id="{F376B103-0A91-4C34-AC0A-9C31D77789E9}"/>
              </a:ext>
            </a:extLst>
          </p:cNvPr>
          <p:cNvPicPr>
            <a:picLocks noChangeAspect="1"/>
          </p:cNvPicPr>
          <p:nvPr/>
        </p:nvPicPr>
        <p:blipFill>
          <a:blip r:embed="rId2"/>
          <a:stretch>
            <a:fillRect/>
          </a:stretch>
        </p:blipFill>
        <p:spPr>
          <a:xfrm>
            <a:off x="424543" y="1769635"/>
            <a:ext cx="8294914" cy="3956569"/>
          </a:xfrm>
          <a:prstGeom prst="rect">
            <a:avLst/>
          </a:prstGeom>
        </p:spPr>
      </p:pic>
    </p:spTree>
    <p:extLst>
      <p:ext uri="{BB962C8B-B14F-4D97-AF65-F5344CB8AC3E}">
        <p14:creationId xmlns:p14="http://schemas.microsoft.com/office/powerpoint/2010/main" val="2841851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C52F8D3F-2746-45E6-AA03-0530870E6B4A}"/>
              </a:ext>
            </a:extLst>
          </p:cNvPr>
          <p:cNvSpPr txBox="1"/>
          <p:nvPr/>
        </p:nvSpPr>
        <p:spPr>
          <a:xfrm>
            <a:off x="653142" y="2452232"/>
            <a:ext cx="4318001" cy="1323439"/>
          </a:xfrm>
          <a:prstGeom prst="rect">
            <a:avLst/>
          </a:prstGeom>
          <a:noFill/>
        </p:spPr>
        <p:txBody>
          <a:bodyPr wrap="square" rtlCol="0">
            <a:spAutoFit/>
          </a:bodyPr>
          <a:lstStyle/>
          <a:p>
            <a:r>
              <a:rPr lang="it-IT" sz="2000" b="1" dirty="0">
                <a:latin typeface="Garamond" panose="02020404030301010803" pitchFamily="18" charset="0"/>
              </a:rPr>
              <a:t>OK … </a:t>
            </a:r>
            <a:r>
              <a:rPr lang="it-IT" sz="2000" b="1" dirty="0" err="1">
                <a:latin typeface="Garamond" panose="02020404030301010803" pitchFamily="18" charset="0"/>
              </a:rPr>
              <a:t>graphite</a:t>
            </a:r>
            <a:r>
              <a:rPr lang="it-IT" sz="2000" b="1" dirty="0">
                <a:latin typeface="Garamond" panose="02020404030301010803" pitchFamily="18" charset="0"/>
              </a:rPr>
              <a:t> </a:t>
            </a:r>
            <a:r>
              <a:rPr lang="it-IT" sz="2000" b="1" dirty="0" err="1">
                <a:latin typeface="Garamond" panose="02020404030301010803" pitchFamily="18" charset="0"/>
              </a:rPr>
              <a:t>elements</a:t>
            </a:r>
            <a:r>
              <a:rPr lang="it-IT" sz="2000" b="1" dirty="0">
                <a:latin typeface="Garamond" panose="02020404030301010803" pitchFamily="18" charset="0"/>
              </a:rPr>
              <a:t> </a:t>
            </a:r>
            <a:r>
              <a:rPr lang="it-IT" sz="2000" b="1" dirty="0" err="1">
                <a:latin typeface="Garamond" panose="02020404030301010803" pitchFamily="18" charset="0"/>
              </a:rPr>
              <a:t>can’t</a:t>
            </a:r>
            <a:r>
              <a:rPr lang="it-IT" sz="2000" b="1" dirty="0">
                <a:latin typeface="Garamond" panose="02020404030301010803" pitchFamily="18" charset="0"/>
              </a:rPr>
              <a:t> be </a:t>
            </a:r>
            <a:r>
              <a:rPr lang="it-IT" sz="2000" b="1" dirty="0" err="1">
                <a:latin typeface="Garamond" panose="02020404030301010803" pitchFamily="18" charset="0"/>
              </a:rPr>
              <a:t>considered</a:t>
            </a:r>
            <a:r>
              <a:rPr lang="it-IT" sz="2000" b="1" dirty="0">
                <a:latin typeface="Garamond" panose="02020404030301010803" pitchFamily="18" charset="0"/>
              </a:rPr>
              <a:t> </a:t>
            </a:r>
            <a:r>
              <a:rPr lang="it-IT" sz="2000" b="1" dirty="0" err="1">
                <a:latin typeface="Garamond" panose="02020404030301010803" pitchFamily="18" charset="0"/>
              </a:rPr>
              <a:t>as</a:t>
            </a:r>
            <a:r>
              <a:rPr lang="it-IT" sz="2000" b="1" dirty="0">
                <a:latin typeface="Garamond" panose="02020404030301010803" pitchFamily="18" charset="0"/>
              </a:rPr>
              <a:t> </a:t>
            </a:r>
            <a:r>
              <a:rPr lang="it-IT" sz="2000" b="1" dirty="0" err="1">
                <a:latin typeface="Garamond" panose="02020404030301010803" pitchFamily="18" charset="0"/>
              </a:rPr>
              <a:t>voids</a:t>
            </a:r>
            <a:r>
              <a:rPr lang="it-IT" sz="2000" b="1" dirty="0">
                <a:latin typeface="Garamond" panose="02020404030301010803" pitchFamily="18" charset="0"/>
              </a:rPr>
              <a:t> …</a:t>
            </a:r>
          </a:p>
          <a:p>
            <a:r>
              <a:rPr lang="it-IT" sz="2000" b="1" dirty="0" err="1">
                <a:latin typeface="Garamond" panose="02020404030301010803" pitchFamily="18" charset="0"/>
              </a:rPr>
              <a:t>is</a:t>
            </a:r>
            <a:r>
              <a:rPr lang="it-IT" sz="2000" b="1" dirty="0">
                <a:latin typeface="Garamond" panose="02020404030301010803" pitchFamily="18" charset="0"/>
              </a:rPr>
              <a:t> </a:t>
            </a:r>
            <a:r>
              <a:rPr lang="it-IT" sz="2000" b="1" dirty="0" err="1">
                <a:latin typeface="Garamond" panose="02020404030301010803" pitchFamily="18" charset="0"/>
              </a:rPr>
              <a:t>this</a:t>
            </a:r>
            <a:r>
              <a:rPr lang="it-IT" sz="2000" b="1" dirty="0">
                <a:latin typeface="Garamond" panose="02020404030301010803" pitchFamily="18" charset="0"/>
              </a:rPr>
              <a:t> </a:t>
            </a:r>
            <a:r>
              <a:rPr lang="it-IT" sz="2000" b="1" dirty="0" err="1">
                <a:latin typeface="Garamond" panose="02020404030301010803" pitchFamily="18" charset="0"/>
              </a:rPr>
              <a:t>important</a:t>
            </a:r>
            <a:r>
              <a:rPr lang="it-IT" sz="2000" b="1" dirty="0">
                <a:latin typeface="Garamond" panose="02020404030301010803" pitchFamily="18" charset="0"/>
              </a:rPr>
              <a:t> for the </a:t>
            </a:r>
            <a:r>
              <a:rPr lang="it-IT" sz="2000" b="1" dirty="0" err="1">
                <a:latin typeface="Garamond" panose="02020404030301010803" pitchFamily="18" charset="0"/>
              </a:rPr>
              <a:t>fatigue</a:t>
            </a:r>
            <a:r>
              <a:rPr lang="it-IT" sz="2000" b="1" dirty="0">
                <a:latin typeface="Garamond" panose="02020404030301010803" pitchFamily="18" charset="0"/>
              </a:rPr>
              <a:t> crack </a:t>
            </a:r>
            <a:r>
              <a:rPr lang="it-IT" sz="2000" b="1" dirty="0" err="1">
                <a:latin typeface="Garamond" panose="02020404030301010803" pitchFamily="18" charset="0"/>
              </a:rPr>
              <a:t>propagation</a:t>
            </a:r>
            <a:r>
              <a:rPr lang="it-IT" sz="2000" b="1" dirty="0">
                <a:latin typeface="Garamond" panose="02020404030301010803" pitchFamily="18" charset="0"/>
              </a:rPr>
              <a:t> in </a:t>
            </a:r>
            <a:r>
              <a:rPr lang="it-IT" sz="2000" b="1" dirty="0" err="1">
                <a:latin typeface="Garamond" panose="02020404030301010803" pitchFamily="18" charset="0"/>
              </a:rPr>
              <a:t>DCIs</a:t>
            </a:r>
            <a:r>
              <a:rPr lang="it-IT" sz="2000" b="1" dirty="0">
                <a:latin typeface="Garamond" panose="02020404030301010803" pitchFamily="18" charset="0"/>
              </a:rPr>
              <a:t>?</a:t>
            </a:r>
          </a:p>
        </p:txBody>
      </p:sp>
      <p:pic>
        <p:nvPicPr>
          <p:cNvPr id="24578" name="Picture 2" descr="Risultati immagini per lemure sorridente">
            <a:extLst>
              <a:ext uri="{FF2B5EF4-FFF2-40B4-BE49-F238E27FC236}">
                <a16:creationId xmlns:a16="http://schemas.microsoft.com/office/drawing/2014/main" xmlns="" id="{DD6811F0-8771-4D12-9783-751C2AB4140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backgroundMark x1="67708" y1="41159" x2="67708" y2="41159"/>
                        <a14:backgroundMark x1="62708" y1="53659" x2="62708" y2="53659"/>
                      </a14:backgroundRemoval>
                    </a14:imgEffect>
                  </a14:imgLayer>
                </a14:imgProps>
              </a:ext>
              <a:ext uri="{28A0092B-C50C-407E-A947-70E740481C1C}">
                <a14:useLocalDpi xmlns:a14="http://schemas.microsoft.com/office/drawing/2010/main" val="0"/>
              </a:ext>
            </a:extLst>
          </a:blip>
          <a:srcRect/>
          <a:stretch>
            <a:fillRect/>
          </a:stretch>
        </p:blipFill>
        <p:spPr bwMode="auto">
          <a:xfrm>
            <a:off x="4296229" y="3046663"/>
            <a:ext cx="4572000" cy="3124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6">
            <a:extLst>
              <a:ext uri="{FF2B5EF4-FFF2-40B4-BE49-F238E27FC236}">
                <a16:creationId xmlns:a16="http://schemas.microsoft.com/office/drawing/2014/main" xmlns="" id="{D5A3EF49-A867-4DFF-A25A-EC2D57B74C6F}"/>
              </a:ext>
            </a:extLst>
          </p:cNvPr>
          <p:cNvSpPr txBox="1">
            <a:spLocks noChangeArrowheads="1"/>
          </p:cNvSpPr>
          <p:nvPr/>
        </p:nvSpPr>
        <p:spPr bwMode="auto">
          <a:xfrm>
            <a:off x="2688879" y="515938"/>
            <a:ext cx="61931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3200" b="1" dirty="0">
                <a:solidFill>
                  <a:srgbClr val="663300"/>
                </a:solidFill>
                <a:latin typeface="Garamond" pitchFamily="18" charset="0"/>
                <a:cs typeface="Times New Roman" pitchFamily="18" charset="0"/>
              </a:rPr>
              <a:t>Comments</a:t>
            </a:r>
          </a:p>
        </p:txBody>
      </p:sp>
    </p:spTree>
    <p:extLst>
      <p:ext uri="{BB962C8B-B14F-4D97-AF65-F5344CB8AC3E}">
        <p14:creationId xmlns:p14="http://schemas.microsoft.com/office/powerpoint/2010/main" val="1568926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6">
            <a:extLst>
              <a:ext uri="{FF2B5EF4-FFF2-40B4-BE49-F238E27FC236}">
                <a16:creationId xmlns:a16="http://schemas.microsoft.com/office/drawing/2014/main" xmlns="" id="{501A1925-97A9-4594-8D00-9C48CE77B46E}"/>
              </a:ext>
            </a:extLst>
          </p:cNvPr>
          <p:cNvSpPr txBox="1">
            <a:spLocks noChangeArrowheads="1"/>
          </p:cNvSpPr>
          <p:nvPr/>
        </p:nvSpPr>
        <p:spPr bwMode="auto">
          <a:xfrm>
            <a:off x="2718493" y="284285"/>
            <a:ext cx="61931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it-IT" sz="1600" b="1" dirty="0">
                <a:solidFill>
                  <a:srgbClr val="663300"/>
                </a:solidFill>
                <a:latin typeface="Garamond" pitchFamily="18" charset="0"/>
                <a:cs typeface="Times New Roman" pitchFamily="18" charset="0"/>
              </a:rPr>
              <a:t>M. Cavallini, O. Di Bartolomeo, F. Iacoviello</a:t>
            </a:r>
          </a:p>
          <a:p>
            <a:pPr algn="just"/>
            <a:r>
              <a:rPr lang="en-US" sz="1600" b="1" dirty="0">
                <a:solidFill>
                  <a:srgbClr val="663300"/>
                </a:solidFill>
                <a:latin typeface="Garamond" pitchFamily="18" charset="0"/>
                <a:cs typeface="Times New Roman" pitchFamily="18" charset="0"/>
              </a:rPr>
              <a:t>Fatigue crack propagation damaging micromechanisms in ductile cast irons</a:t>
            </a:r>
          </a:p>
          <a:p>
            <a:pPr algn="just"/>
            <a:r>
              <a:rPr lang="en-US" sz="1600" b="1" dirty="0">
                <a:solidFill>
                  <a:srgbClr val="663300"/>
                </a:solidFill>
                <a:latin typeface="Garamond" pitchFamily="18" charset="0"/>
                <a:cs typeface="Times New Roman" pitchFamily="18" charset="0"/>
              </a:rPr>
              <a:t>Engineering Fracture Mechanics 75 (2008) 694–704</a:t>
            </a:r>
          </a:p>
        </p:txBody>
      </p:sp>
      <p:pic>
        <p:nvPicPr>
          <p:cNvPr id="4" name="Immagine 3">
            <a:extLst>
              <a:ext uri="{FF2B5EF4-FFF2-40B4-BE49-F238E27FC236}">
                <a16:creationId xmlns:a16="http://schemas.microsoft.com/office/drawing/2014/main" xmlns="" id="{7CC9D6CA-9216-4EBB-A43E-078260810E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9125" y="1896127"/>
            <a:ext cx="5316279" cy="3759445"/>
          </a:xfrm>
          <a:prstGeom prst="rect">
            <a:avLst/>
          </a:prstGeom>
        </p:spPr>
      </p:pic>
      <p:pic>
        <p:nvPicPr>
          <p:cNvPr id="5" name="Immagine 4">
            <a:extLst>
              <a:ext uri="{FF2B5EF4-FFF2-40B4-BE49-F238E27FC236}">
                <a16:creationId xmlns:a16="http://schemas.microsoft.com/office/drawing/2014/main" xmlns="" id="{8C28049A-2C78-401A-A312-E6C08DB30288}"/>
              </a:ext>
            </a:extLst>
          </p:cNvPr>
          <p:cNvPicPr>
            <a:picLocks noChangeAspect="1"/>
          </p:cNvPicPr>
          <p:nvPr/>
        </p:nvPicPr>
        <p:blipFill>
          <a:blip r:embed="rId3"/>
          <a:stretch>
            <a:fillRect/>
          </a:stretch>
        </p:blipFill>
        <p:spPr>
          <a:xfrm>
            <a:off x="509477" y="1688323"/>
            <a:ext cx="2732392" cy="4175055"/>
          </a:xfrm>
          <a:prstGeom prst="rect">
            <a:avLst/>
          </a:prstGeom>
        </p:spPr>
      </p:pic>
    </p:spTree>
    <p:extLst>
      <p:ext uri="{BB962C8B-B14F-4D97-AF65-F5344CB8AC3E}">
        <p14:creationId xmlns:p14="http://schemas.microsoft.com/office/powerpoint/2010/main" val="2363266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628" name="Text Box 36"/>
          <p:cNvSpPr txBox="1">
            <a:spLocks noChangeArrowheads="1"/>
          </p:cNvSpPr>
          <p:nvPr/>
        </p:nvSpPr>
        <p:spPr bwMode="auto">
          <a:xfrm>
            <a:off x="2688879" y="515938"/>
            <a:ext cx="61931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3200" b="1" dirty="0">
                <a:solidFill>
                  <a:srgbClr val="663300"/>
                </a:solidFill>
                <a:latin typeface="Garamond" pitchFamily="18" charset="0"/>
                <a:cs typeface="Times New Roman" pitchFamily="18" charset="0"/>
              </a:rPr>
              <a:t>Introduction </a:t>
            </a:r>
          </a:p>
        </p:txBody>
      </p:sp>
      <p:sp>
        <p:nvSpPr>
          <p:cNvPr id="238629" name="Text Box 37"/>
          <p:cNvSpPr txBox="1">
            <a:spLocks noChangeArrowheads="1"/>
          </p:cNvSpPr>
          <p:nvPr/>
        </p:nvSpPr>
        <p:spPr bwMode="auto">
          <a:xfrm>
            <a:off x="345644" y="1451637"/>
            <a:ext cx="8327925"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sz="2400">
                <a:solidFill>
                  <a:schemeClr val="tx1"/>
                </a:solidFill>
                <a:latin typeface="Times New Roman" pitchFamily="18" charset="0"/>
              </a:defRPr>
            </a:lvl1pPr>
            <a:lvl2pPr marL="1130300" indent="-457200" algn="l">
              <a:defRPr sz="2400">
                <a:solidFill>
                  <a:schemeClr val="tx1"/>
                </a:solidFill>
                <a:latin typeface="Times New Roman" pitchFamily="18" charset="0"/>
              </a:defRPr>
            </a:lvl2pPr>
            <a:lvl3pPr marL="1778000" indent="-457200" algn="l">
              <a:defRPr sz="2400">
                <a:solidFill>
                  <a:schemeClr val="tx1"/>
                </a:solidFill>
                <a:latin typeface="Times New Roman" pitchFamily="18" charset="0"/>
              </a:defRPr>
            </a:lvl3pPr>
            <a:lvl4pPr marL="2425700" indent="-457200" algn="l">
              <a:defRPr sz="2400">
                <a:solidFill>
                  <a:schemeClr val="tx1"/>
                </a:solidFill>
                <a:latin typeface="Times New Roman" pitchFamily="18" charset="0"/>
              </a:defRPr>
            </a:lvl4pPr>
            <a:lvl5pPr marL="3073400" indent="-457200" algn="l">
              <a:defRPr sz="2400">
                <a:solidFill>
                  <a:schemeClr val="tx1"/>
                </a:solidFill>
                <a:latin typeface="Times New Roman" pitchFamily="18" charset="0"/>
              </a:defRPr>
            </a:lvl5pPr>
            <a:lvl6pPr marL="3530600" indent="-457200" eaLnBrk="0" fontAlgn="base" hangingPunct="0">
              <a:spcBef>
                <a:spcPct val="0"/>
              </a:spcBef>
              <a:spcAft>
                <a:spcPct val="0"/>
              </a:spcAft>
              <a:defRPr sz="2400">
                <a:solidFill>
                  <a:schemeClr val="tx1"/>
                </a:solidFill>
                <a:latin typeface="Times New Roman" pitchFamily="18" charset="0"/>
              </a:defRPr>
            </a:lvl6pPr>
            <a:lvl7pPr marL="3987800" indent="-457200" eaLnBrk="0" fontAlgn="base" hangingPunct="0">
              <a:spcBef>
                <a:spcPct val="0"/>
              </a:spcBef>
              <a:spcAft>
                <a:spcPct val="0"/>
              </a:spcAft>
              <a:defRPr sz="2400">
                <a:solidFill>
                  <a:schemeClr val="tx1"/>
                </a:solidFill>
                <a:latin typeface="Times New Roman" pitchFamily="18" charset="0"/>
              </a:defRPr>
            </a:lvl7pPr>
            <a:lvl8pPr marL="4445000" indent="-457200" eaLnBrk="0" fontAlgn="base" hangingPunct="0">
              <a:spcBef>
                <a:spcPct val="0"/>
              </a:spcBef>
              <a:spcAft>
                <a:spcPct val="0"/>
              </a:spcAft>
              <a:defRPr sz="2400">
                <a:solidFill>
                  <a:schemeClr val="tx1"/>
                </a:solidFill>
                <a:latin typeface="Times New Roman" pitchFamily="18" charset="0"/>
              </a:defRPr>
            </a:lvl8pPr>
            <a:lvl9pPr marL="4902200" indent="-457200" eaLnBrk="0" fontAlgn="base" hangingPunct="0">
              <a:spcBef>
                <a:spcPct val="0"/>
              </a:spcBef>
              <a:spcAft>
                <a:spcPct val="0"/>
              </a:spcAft>
              <a:defRPr sz="2400">
                <a:solidFill>
                  <a:schemeClr val="tx1"/>
                </a:solidFill>
                <a:latin typeface="Times New Roman" pitchFamily="18" charset="0"/>
              </a:defRPr>
            </a:lvl9pPr>
          </a:lstStyle>
          <a:p>
            <a:pPr marL="342900" indent="-342900" algn="just">
              <a:spcBef>
                <a:spcPts val="0"/>
              </a:spcBef>
              <a:buFont typeface="Arial" panose="020B0604020202020204" pitchFamily="34" charset="0"/>
              <a:buChar char="•"/>
            </a:pPr>
            <a:r>
              <a:rPr lang="en-US" sz="2000" dirty="0">
                <a:latin typeface="Garamond" pitchFamily="18" charset="0"/>
              </a:rPr>
              <a:t>Malleable iron was used as early as the 4</a:t>
            </a:r>
            <a:r>
              <a:rPr lang="en-US" sz="2000" baseline="30000" dirty="0">
                <a:latin typeface="Garamond" pitchFamily="18" charset="0"/>
              </a:rPr>
              <a:t>th</a:t>
            </a:r>
            <a:r>
              <a:rPr lang="en-US" sz="2000" dirty="0">
                <a:latin typeface="Garamond" pitchFamily="18" charset="0"/>
              </a:rPr>
              <a:t> century BCE, and malleable iron artifacts have been discovered by archaeologists between 4</a:t>
            </a:r>
            <a:r>
              <a:rPr lang="en-US" sz="2000" baseline="30000" dirty="0">
                <a:latin typeface="Garamond" pitchFamily="18" charset="0"/>
              </a:rPr>
              <a:t>th</a:t>
            </a:r>
            <a:r>
              <a:rPr lang="en-US" sz="2000" dirty="0">
                <a:latin typeface="Garamond" pitchFamily="18" charset="0"/>
              </a:rPr>
              <a:t> century BCE and 9</a:t>
            </a:r>
            <a:r>
              <a:rPr lang="en-US" sz="2000" baseline="30000" dirty="0">
                <a:latin typeface="Garamond" pitchFamily="18" charset="0"/>
              </a:rPr>
              <a:t>th</a:t>
            </a:r>
            <a:r>
              <a:rPr lang="en-US" sz="2000" dirty="0">
                <a:latin typeface="Garamond" pitchFamily="18" charset="0"/>
              </a:rPr>
              <a:t> century CE in China.</a:t>
            </a:r>
          </a:p>
          <a:p>
            <a:pPr marL="342900" indent="-342900" algn="just">
              <a:spcBef>
                <a:spcPts val="0"/>
              </a:spcBef>
              <a:buFont typeface="Arial" panose="020B0604020202020204" pitchFamily="34" charset="0"/>
              <a:buChar char="•"/>
            </a:pPr>
            <a:r>
              <a:rPr lang="en-US" sz="2000" dirty="0">
                <a:latin typeface="Garamond" pitchFamily="18" charset="0"/>
                <a:cs typeface="Times New Roman" pitchFamily="18" charset="0"/>
              </a:rPr>
              <a:t>Malleable iron is mentioned in England in a patent dating to the 1670s.</a:t>
            </a:r>
          </a:p>
          <a:p>
            <a:pPr marL="342900" indent="-342900" algn="just">
              <a:spcBef>
                <a:spcPts val="0"/>
              </a:spcBef>
              <a:buFont typeface="Arial" panose="020B0604020202020204" pitchFamily="34" charset="0"/>
              <a:buChar char="•"/>
            </a:pPr>
            <a:r>
              <a:rPr lang="en-US" sz="2000" dirty="0">
                <a:latin typeface="Garamond" pitchFamily="18" charset="0"/>
                <a:cs typeface="Times New Roman" pitchFamily="18" charset="0"/>
              </a:rPr>
              <a:t>Malleable irons have good ductility and good strength</a:t>
            </a:r>
          </a:p>
          <a:p>
            <a:pPr marL="342900" indent="-342900" algn="just">
              <a:spcBef>
                <a:spcPts val="0"/>
              </a:spcBef>
              <a:buFont typeface="Arial" panose="020B0604020202020204" pitchFamily="34" charset="0"/>
              <a:buChar char="•"/>
            </a:pPr>
            <a:r>
              <a:rPr lang="en-US" sz="2000" dirty="0">
                <a:latin typeface="Garamond" pitchFamily="18" charset="0"/>
                <a:cs typeface="Times New Roman" pitchFamily="18" charset="0"/>
              </a:rPr>
              <a:t>Matrix microstructure depends on the cooling rate from the graphitization annealing</a:t>
            </a:r>
          </a:p>
        </p:txBody>
      </p:sp>
      <p:pic>
        <p:nvPicPr>
          <p:cNvPr id="20484" name="Picture 4" descr="Risultati immagini per malleable cast iron">
            <a:extLst>
              <a:ext uri="{FF2B5EF4-FFF2-40B4-BE49-F238E27FC236}">
                <a16:creationId xmlns:a16="http://schemas.microsoft.com/office/drawing/2014/main" xmlns="" id="{B31462F2-0CC6-4A2D-9257-2F5A39B28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1942" y="3697488"/>
            <a:ext cx="3571627" cy="2419777"/>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xmlns="" id="{0610B7F5-A5A0-4B5A-9E18-E52CACE127E5}"/>
              </a:ext>
            </a:extLst>
          </p:cNvPr>
          <p:cNvSpPr txBox="1"/>
          <p:nvPr/>
        </p:nvSpPr>
        <p:spPr>
          <a:xfrm>
            <a:off x="345644" y="4439892"/>
            <a:ext cx="4631937" cy="1015663"/>
          </a:xfrm>
          <a:prstGeom prst="rect">
            <a:avLst/>
          </a:prstGeom>
          <a:noFill/>
        </p:spPr>
        <p:txBody>
          <a:bodyPr wrap="square" rtlCol="0">
            <a:spAutoFit/>
          </a:bodyPr>
          <a:lstStyle/>
          <a:p>
            <a:pPr algn="just"/>
            <a:r>
              <a:rPr lang="it-IT" sz="2000" dirty="0" err="1">
                <a:latin typeface="Garamond" pitchFamily="18" charset="0"/>
                <a:cs typeface="Times New Roman" pitchFamily="18" charset="0"/>
              </a:rPr>
              <a:t>Before</a:t>
            </a:r>
            <a:r>
              <a:rPr lang="it-IT" sz="2000" dirty="0">
                <a:latin typeface="Garamond" pitchFamily="18" charset="0"/>
                <a:cs typeface="Times New Roman" pitchFamily="18" charset="0"/>
              </a:rPr>
              <a:t> the </a:t>
            </a:r>
            <a:r>
              <a:rPr lang="it-IT" sz="2000" dirty="0" err="1">
                <a:latin typeface="Garamond" pitchFamily="18" charset="0"/>
                <a:cs typeface="Times New Roman" pitchFamily="18" charset="0"/>
              </a:rPr>
              <a:t>discovery</a:t>
            </a:r>
            <a:r>
              <a:rPr lang="it-IT" sz="2000" dirty="0">
                <a:latin typeface="Garamond" pitchFamily="18" charset="0"/>
                <a:cs typeface="Times New Roman" pitchFamily="18" charset="0"/>
              </a:rPr>
              <a:t> of </a:t>
            </a:r>
            <a:r>
              <a:rPr lang="it-IT" sz="2000" dirty="0" err="1">
                <a:latin typeface="Garamond" pitchFamily="18" charset="0"/>
                <a:cs typeface="Times New Roman" pitchFamily="18" charset="0"/>
              </a:rPr>
              <a:t>nodular</a:t>
            </a:r>
            <a:r>
              <a:rPr lang="it-IT" sz="2000" dirty="0">
                <a:latin typeface="Garamond" pitchFamily="18" charset="0"/>
                <a:cs typeface="Times New Roman" pitchFamily="18" charset="0"/>
              </a:rPr>
              <a:t> </a:t>
            </a:r>
            <a:r>
              <a:rPr lang="it-IT" sz="2000" dirty="0" err="1">
                <a:latin typeface="Garamond" pitchFamily="18" charset="0"/>
                <a:cs typeface="Times New Roman" pitchFamily="18" charset="0"/>
              </a:rPr>
              <a:t>irons</a:t>
            </a:r>
            <a:r>
              <a:rPr lang="it-IT" sz="2000" dirty="0">
                <a:latin typeface="Garamond" pitchFamily="18" charset="0"/>
                <a:cs typeface="Times New Roman" pitchFamily="18" charset="0"/>
              </a:rPr>
              <a:t>, </a:t>
            </a:r>
            <a:r>
              <a:rPr lang="it-IT" sz="2000" dirty="0" err="1">
                <a:latin typeface="Garamond" pitchFamily="18" charset="0"/>
                <a:cs typeface="Times New Roman" pitchFamily="18" charset="0"/>
              </a:rPr>
              <a:t>malleable</a:t>
            </a:r>
            <a:r>
              <a:rPr lang="it-IT" sz="2000" dirty="0">
                <a:latin typeface="Garamond" pitchFamily="18" charset="0"/>
                <a:cs typeface="Times New Roman" pitchFamily="18" charset="0"/>
              </a:rPr>
              <a:t> </a:t>
            </a:r>
            <a:r>
              <a:rPr lang="it-IT" sz="2000" dirty="0" err="1">
                <a:latin typeface="Garamond" pitchFamily="18" charset="0"/>
                <a:cs typeface="Times New Roman" pitchFamily="18" charset="0"/>
              </a:rPr>
              <a:t>irons</a:t>
            </a:r>
            <a:r>
              <a:rPr lang="it-IT" sz="2000" dirty="0">
                <a:latin typeface="Garamond" pitchFamily="18" charset="0"/>
                <a:cs typeface="Times New Roman" pitchFamily="18" charset="0"/>
              </a:rPr>
              <a:t> </a:t>
            </a:r>
            <a:r>
              <a:rPr lang="it-IT" sz="2000" dirty="0" err="1">
                <a:latin typeface="Garamond" pitchFamily="18" charset="0"/>
                <a:cs typeface="Times New Roman" pitchFamily="18" charset="0"/>
              </a:rPr>
              <a:t>were</a:t>
            </a:r>
            <a:r>
              <a:rPr lang="it-IT" sz="2000" dirty="0">
                <a:latin typeface="Garamond" pitchFamily="18" charset="0"/>
                <a:cs typeface="Times New Roman" pitchFamily="18" charset="0"/>
              </a:rPr>
              <a:t> the </a:t>
            </a:r>
            <a:r>
              <a:rPr lang="it-IT" sz="2000" dirty="0" err="1">
                <a:latin typeface="Garamond" pitchFamily="18" charset="0"/>
                <a:cs typeface="Times New Roman" pitchFamily="18" charset="0"/>
              </a:rPr>
              <a:t>only</a:t>
            </a:r>
            <a:r>
              <a:rPr lang="it-IT" sz="2000" dirty="0">
                <a:latin typeface="Garamond" pitchFamily="18" charset="0"/>
                <a:cs typeface="Times New Roman" pitchFamily="18" charset="0"/>
              </a:rPr>
              <a:t> </a:t>
            </a:r>
            <a:r>
              <a:rPr lang="it-IT" sz="2000" dirty="0" err="1">
                <a:latin typeface="Garamond" pitchFamily="18" charset="0"/>
                <a:cs typeface="Times New Roman" pitchFamily="18" charset="0"/>
              </a:rPr>
              <a:t>ductile</a:t>
            </a:r>
            <a:r>
              <a:rPr lang="it-IT" sz="2000" dirty="0">
                <a:latin typeface="Garamond" pitchFamily="18" charset="0"/>
                <a:cs typeface="Times New Roman" pitchFamily="18" charset="0"/>
              </a:rPr>
              <a:t> class of cast </a:t>
            </a:r>
            <a:r>
              <a:rPr lang="it-IT" sz="2000" dirty="0" err="1">
                <a:latin typeface="Garamond" pitchFamily="18" charset="0"/>
                <a:cs typeface="Times New Roman" pitchFamily="18" charset="0"/>
              </a:rPr>
              <a:t>irons</a:t>
            </a:r>
            <a:r>
              <a:rPr lang="it-IT" sz="2000" dirty="0">
                <a:latin typeface="Garamond" pitchFamily="18" charset="0"/>
                <a:cs typeface="Times New Roman" pitchFamily="18" charset="0"/>
              </a:rPr>
              <a:t>. </a:t>
            </a:r>
          </a:p>
        </p:txBody>
      </p:sp>
    </p:spTree>
    <p:extLst>
      <p:ext uri="{BB962C8B-B14F-4D97-AF65-F5344CB8AC3E}">
        <p14:creationId xmlns:p14="http://schemas.microsoft.com/office/powerpoint/2010/main" val="19722876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8629"/>
                                        </p:tgtEl>
                                        <p:attrNameLst>
                                          <p:attrName>style.visibility</p:attrName>
                                        </p:attrNameLst>
                                      </p:cBhvr>
                                      <p:to>
                                        <p:strVal val="visible"/>
                                      </p:to>
                                    </p:set>
                                    <p:animEffect transition="in" filter="dissolve">
                                      <p:cBhvr>
                                        <p:cTn id="7" dur="500"/>
                                        <p:tgtEl>
                                          <p:spTgt spid="238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629"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F9013233-3C22-43AC-9040-C52562794C60}"/>
              </a:ext>
            </a:extLst>
          </p:cNvPr>
          <p:cNvPicPr>
            <a:picLocks noChangeAspect="1"/>
          </p:cNvPicPr>
          <p:nvPr/>
        </p:nvPicPr>
        <p:blipFill>
          <a:blip r:embed="rId2"/>
          <a:stretch>
            <a:fillRect/>
          </a:stretch>
        </p:blipFill>
        <p:spPr>
          <a:xfrm>
            <a:off x="3098873" y="1897200"/>
            <a:ext cx="5649763" cy="3758400"/>
          </a:xfrm>
          <a:prstGeom prst="rect">
            <a:avLst/>
          </a:prstGeom>
        </p:spPr>
      </p:pic>
      <p:pic>
        <p:nvPicPr>
          <p:cNvPr id="3" name="Immagine 2">
            <a:extLst>
              <a:ext uri="{FF2B5EF4-FFF2-40B4-BE49-F238E27FC236}">
                <a16:creationId xmlns:a16="http://schemas.microsoft.com/office/drawing/2014/main" xmlns="" id="{74C35F83-596E-4F51-BFEB-61BC1A0C8B75}"/>
              </a:ext>
            </a:extLst>
          </p:cNvPr>
          <p:cNvPicPr>
            <a:picLocks noChangeAspect="1"/>
          </p:cNvPicPr>
          <p:nvPr/>
        </p:nvPicPr>
        <p:blipFill>
          <a:blip r:embed="rId3"/>
          <a:stretch>
            <a:fillRect/>
          </a:stretch>
        </p:blipFill>
        <p:spPr>
          <a:xfrm>
            <a:off x="395364" y="3597182"/>
            <a:ext cx="2591025" cy="2484335"/>
          </a:xfrm>
          <a:prstGeom prst="rect">
            <a:avLst/>
          </a:prstGeom>
        </p:spPr>
      </p:pic>
      <p:sp>
        <p:nvSpPr>
          <p:cNvPr id="4" name="Text Box 36">
            <a:extLst>
              <a:ext uri="{FF2B5EF4-FFF2-40B4-BE49-F238E27FC236}">
                <a16:creationId xmlns:a16="http://schemas.microsoft.com/office/drawing/2014/main" xmlns="" id="{FA665676-42AE-449B-A38F-556BA3F2BDAC}"/>
              </a:ext>
            </a:extLst>
          </p:cNvPr>
          <p:cNvSpPr txBox="1">
            <a:spLocks noChangeArrowheads="1"/>
          </p:cNvSpPr>
          <p:nvPr/>
        </p:nvSpPr>
        <p:spPr bwMode="auto">
          <a:xfrm>
            <a:off x="2718493" y="284285"/>
            <a:ext cx="61931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it-IT" sz="1600" b="1" dirty="0">
                <a:solidFill>
                  <a:srgbClr val="663300"/>
                </a:solidFill>
                <a:latin typeface="Garamond" pitchFamily="18" charset="0"/>
                <a:cs typeface="Times New Roman" pitchFamily="18" charset="0"/>
              </a:rPr>
              <a:t>F. Iacoviello, V. Di Cocco, M. Cavallini</a:t>
            </a:r>
          </a:p>
          <a:p>
            <a:pPr algn="just"/>
            <a:r>
              <a:rPr lang="fr-FR" sz="1600" b="1" dirty="0">
                <a:solidFill>
                  <a:srgbClr val="663300"/>
                </a:solidFill>
                <a:latin typeface="Garamond" pitchFamily="18" charset="0"/>
                <a:cs typeface="Times New Roman" pitchFamily="18" charset="0"/>
              </a:rPr>
              <a:t>Ductile </a:t>
            </a:r>
            <a:r>
              <a:rPr lang="fr-FR" sz="1600" b="1" dirty="0" err="1">
                <a:solidFill>
                  <a:srgbClr val="663300"/>
                </a:solidFill>
                <a:latin typeface="Garamond" pitchFamily="18" charset="0"/>
                <a:cs typeface="Times New Roman" pitchFamily="18" charset="0"/>
              </a:rPr>
              <a:t>cast</a:t>
            </a:r>
            <a:r>
              <a:rPr lang="fr-FR" sz="1600" b="1" dirty="0">
                <a:solidFill>
                  <a:srgbClr val="663300"/>
                </a:solidFill>
                <a:latin typeface="Garamond" pitchFamily="18" charset="0"/>
                <a:cs typeface="Times New Roman" pitchFamily="18" charset="0"/>
              </a:rPr>
              <a:t> irons: microstructure influence on fatigue crack propagation </a:t>
            </a:r>
            <a:r>
              <a:rPr lang="fr-FR" sz="1600" b="1" dirty="0" err="1">
                <a:solidFill>
                  <a:srgbClr val="663300"/>
                </a:solidFill>
                <a:latin typeface="Garamond" pitchFamily="18" charset="0"/>
                <a:cs typeface="Times New Roman" pitchFamily="18" charset="0"/>
              </a:rPr>
              <a:t>resistance</a:t>
            </a:r>
            <a:endParaRPr lang="fr-FR" sz="1600" b="1" dirty="0">
              <a:solidFill>
                <a:srgbClr val="663300"/>
              </a:solidFill>
              <a:latin typeface="Garamond" pitchFamily="18" charset="0"/>
              <a:cs typeface="Times New Roman" pitchFamily="18" charset="0"/>
            </a:endParaRPr>
          </a:p>
          <a:p>
            <a:pPr algn="just"/>
            <a:r>
              <a:rPr lang="it-IT" sz="1600" b="1" dirty="0">
                <a:solidFill>
                  <a:srgbClr val="663300"/>
                </a:solidFill>
                <a:latin typeface="Garamond" pitchFamily="18" charset="0"/>
                <a:cs typeface="Times New Roman" pitchFamily="18" charset="0"/>
              </a:rPr>
              <a:t>Frattura ed Integrità Strutturale, 13 (2010) 3-16</a:t>
            </a:r>
            <a:endParaRPr lang="en-US" sz="1600" b="1" dirty="0">
              <a:solidFill>
                <a:srgbClr val="663300"/>
              </a:solidFill>
              <a:latin typeface="Garamond" pitchFamily="18" charset="0"/>
              <a:cs typeface="Times New Roman" pitchFamily="18" charset="0"/>
            </a:endParaRPr>
          </a:p>
        </p:txBody>
      </p:sp>
      <p:pic>
        <p:nvPicPr>
          <p:cNvPr id="5" name="Immagine 4">
            <a:extLst>
              <a:ext uri="{FF2B5EF4-FFF2-40B4-BE49-F238E27FC236}">
                <a16:creationId xmlns:a16="http://schemas.microsoft.com/office/drawing/2014/main" xmlns="" id="{5E60FDDF-4636-4D2F-BD9B-15AAA3EB898C}"/>
              </a:ext>
            </a:extLst>
          </p:cNvPr>
          <p:cNvPicPr>
            <a:picLocks noChangeAspect="1"/>
          </p:cNvPicPr>
          <p:nvPr/>
        </p:nvPicPr>
        <p:blipFill rotWithShape="1">
          <a:blip r:embed="rId4"/>
          <a:srcRect b="51442"/>
          <a:stretch/>
        </p:blipFill>
        <p:spPr>
          <a:xfrm>
            <a:off x="366481" y="1465675"/>
            <a:ext cx="2732392" cy="2027334"/>
          </a:xfrm>
          <a:prstGeom prst="rect">
            <a:avLst/>
          </a:prstGeom>
        </p:spPr>
      </p:pic>
    </p:spTree>
    <p:extLst>
      <p:ext uri="{BB962C8B-B14F-4D97-AF65-F5344CB8AC3E}">
        <p14:creationId xmlns:p14="http://schemas.microsoft.com/office/powerpoint/2010/main" val="1293334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Fig1">
            <a:extLst>
              <a:ext uri="{FF2B5EF4-FFF2-40B4-BE49-F238E27FC236}">
                <a16:creationId xmlns:a16="http://schemas.microsoft.com/office/drawing/2014/main" xmlns="" id="{DFA288AE-CD33-4BE8-B2FD-DD53A9A015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4878" y="1528303"/>
            <a:ext cx="6564529" cy="164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a:extLst>
              <a:ext uri="{FF2B5EF4-FFF2-40B4-BE49-F238E27FC236}">
                <a16:creationId xmlns:a16="http://schemas.microsoft.com/office/drawing/2014/main" xmlns="" id="{2F67022F-50F9-42DA-9012-5E1B0F4CBC6D}"/>
              </a:ext>
            </a:extLst>
          </p:cNvPr>
          <p:cNvSpPr txBox="1"/>
          <p:nvPr/>
        </p:nvSpPr>
        <p:spPr>
          <a:xfrm>
            <a:off x="1453312" y="1528303"/>
            <a:ext cx="829073" cy="253916"/>
          </a:xfrm>
          <a:prstGeom prst="rect">
            <a:avLst/>
          </a:prstGeom>
          <a:solidFill>
            <a:schemeClr val="bg1"/>
          </a:solidFill>
        </p:spPr>
        <p:txBody>
          <a:bodyPr wrap="none" rtlCol="0">
            <a:spAutoFit/>
          </a:bodyPr>
          <a:lstStyle/>
          <a:p>
            <a:r>
              <a:rPr lang="it-IT" sz="1050" b="1" dirty="0">
                <a:latin typeface="Garamond" panose="02020404030301010803" pitchFamily="18" charset="0"/>
              </a:rPr>
              <a:t>Debonding</a:t>
            </a:r>
          </a:p>
        </p:txBody>
      </p:sp>
      <p:sp>
        <p:nvSpPr>
          <p:cNvPr id="8" name="CasellaDiTesto 7">
            <a:extLst>
              <a:ext uri="{FF2B5EF4-FFF2-40B4-BE49-F238E27FC236}">
                <a16:creationId xmlns:a16="http://schemas.microsoft.com/office/drawing/2014/main" xmlns="" id="{6178EE7E-663C-4747-B5BF-16FF525C008B}"/>
              </a:ext>
            </a:extLst>
          </p:cNvPr>
          <p:cNvSpPr txBox="1"/>
          <p:nvPr/>
        </p:nvSpPr>
        <p:spPr>
          <a:xfrm>
            <a:off x="3632406" y="1528303"/>
            <a:ext cx="800219" cy="253916"/>
          </a:xfrm>
          <a:prstGeom prst="rect">
            <a:avLst/>
          </a:prstGeom>
          <a:solidFill>
            <a:schemeClr val="bg1"/>
          </a:solidFill>
        </p:spPr>
        <p:txBody>
          <a:bodyPr wrap="none" rtlCol="0">
            <a:spAutoFit/>
          </a:bodyPr>
          <a:lstStyle/>
          <a:p>
            <a:r>
              <a:rPr lang="it-IT" sz="1050" b="1" dirty="0" err="1">
                <a:latin typeface="Garamond" panose="02020404030301010803" pitchFamily="18" charset="0"/>
              </a:rPr>
              <a:t>Onion-like</a:t>
            </a:r>
            <a:endParaRPr lang="it-IT" sz="1050" b="1" dirty="0">
              <a:latin typeface="Garamond" panose="02020404030301010803" pitchFamily="18" charset="0"/>
            </a:endParaRPr>
          </a:p>
        </p:txBody>
      </p:sp>
      <p:sp>
        <p:nvSpPr>
          <p:cNvPr id="9" name="CasellaDiTesto 8">
            <a:extLst>
              <a:ext uri="{FF2B5EF4-FFF2-40B4-BE49-F238E27FC236}">
                <a16:creationId xmlns:a16="http://schemas.microsoft.com/office/drawing/2014/main" xmlns="" id="{3406AEF7-8FB6-43E1-8ABE-636CC11EDA62}"/>
              </a:ext>
            </a:extLst>
          </p:cNvPr>
          <p:cNvSpPr txBox="1"/>
          <p:nvPr/>
        </p:nvSpPr>
        <p:spPr>
          <a:xfrm>
            <a:off x="5783532" y="1535997"/>
            <a:ext cx="1063112" cy="253916"/>
          </a:xfrm>
          <a:prstGeom prst="rect">
            <a:avLst/>
          </a:prstGeom>
          <a:solidFill>
            <a:schemeClr val="bg1"/>
          </a:solidFill>
        </p:spPr>
        <p:txBody>
          <a:bodyPr wrap="none" rtlCol="0">
            <a:spAutoFit/>
          </a:bodyPr>
          <a:lstStyle/>
          <a:p>
            <a:r>
              <a:rPr lang="it-IT" sz="1000" b="1" dirty="0" err="1">
                <a:latin typeface="Garamond" panose="02020404030301010803" pitchFamily="18" charset="0"/>
              </a:rPr>
              <a:t>Disaggregation</a:t>
            </a:r>
            <a:endParaRPr lang="it-IT" sz="1000" b="1" dirty="0">
              <a:latin typeface="Garamond" panose="02020404030301010803" pitchFamily="18" charset="0"/>
            </a:endParaRPr>
          </a:p>
        </p:txBody>
      </p:sp>
      <p:sp>
        <p:nvSpPr>
          <p:cNvPr id="4" name="Rettangolo 3">
            <a:extLst>
              <a:ext uri="{FF2B5EF4-FFF2-40B4-BE49-F238E27FC236}">
                <a16:creationId xmlns:a16="http://schemas.microsoft.com/office/drawing/2014/main" xmlns="" id="{6B4C4686-AAAE-4412-954A-1770D3D9C685}"/>
              </a:ext>
            </a:extLst>
          </p:cNvPr>
          <p:cNvSpPr/>
          <p:nvPr/>
        </p:nvSpPr>
        <p:spPr>
          <a:xfrm>
            <a:off x="2799825" y="515441"/>
            <a:ext cx="5967413" cy="584775"/>
          </a:xfrm>
          <a:prstGeom prst="rect">
            <a:avLst/>
          </a:prstGeom>
        </p:spPr>
        <p:txBody>
          <a:bodyPr wrap="square">
            <a:spAutoFit/>
          </a:bodyPr>
          <a:lstStyle/>
          <a:p>
            <a:pPr algn="just"/>
            <a:r>
              <a:rPr lang="it-IT" sz="1600" b="1" dirty="0">
                <a:solidFill>
                  <a:srgbClr val="663300"/>
                </a:solidFill>
                <a:latin typeface="Garamond" pitchFamily="18" charset="0"/>
                <a:cs typeface="Times New Roman" pitchFamily="18" charset="0"/>
              </a:rPr>
              <a:t>F. Iacoviello, V. Di Cocco</a:t>
            </a:r>
          </a:p>
          <a:p>
            <a:pPr algn="just"/>
            <a:r>
              <a:rPr lang="it-IT" sz="1600" b="1" dirty="0">
                <a:solidFill>
                  <a:srgbClr val="663300"/>
                </a:solidFill>
                <a:latin typeface="Garamond" pitchFamily="18" charset="0"/>
                <a:cs typeface="Times New Roman" pitchFamily="18" charset="0"/>
              </a:rPr>
              <a:t>To be </a:t>
            </a:r>
            <a:r>
              <a:rPr lang="it-IT" sz="1600" b="1" dirty="0" err="1">
                <a:solidFill>
                  <a:srgbClr val="663300"/>
                </a:solidFill>
                <a:latin typeface="Garamond" pitchFamily="18" charset="0"/>
                <a:cs typeface="Times New Roman" pitchFamily="18" charset="0"/>
              </a:rPr>
              <a:t>published</a:t>
            </a:r>
            <a:endParaRPr lang="en-US" sz="1600" b="1" dirty="0">
              <a:solidFill>
                <a:srgbClr val="663300"/>
              </a:solidFill>
              <a:latin typeface="Garamond" pitchFamily="18" charset="0"/>
              <a:cs typeface="Times New Roman" pitchFamily="18" charset="0"/>
            </a:endParaRPr>
          </a:p>
        </p:txBody>
      </p:sp>
      <p:pic>
        <p:nvPicPr>
          <p:cNvPr id="6" name="Immagine 5">
            <a:extLst>
              <a:ext uri="{FF2B5EF4-FFF2-40B4-BE49-F238E27FC236}">
                <a16:creationId xmlns:a16="http://schemas.microsoft.com/office/drawing/2014/main" xmlns="" id="{DB5FEA03-BDD7-4D5A-8353-B5552E34C783}"/>
              </a:ext>
            </a:extLst>
          </p:cNvPr>
          <p:cNvPicPr>
            <a:picLocks noChangeAspect="1"/>
          </p:cNvPicPr>
          <p:nvPr/>
        </p:nvPicPr>
        <p:blipFill>
          <a:blip r:embed="rId3"/>
          <a:stretch>
            <a:fillRect/>
          </a:stretch>
        </p:blipFill>
        <p:spPr>
          <a:xfrm>
            <a:off x="1339388" y="3277296"/>
            <a:ext cx="6755269" cy="2830948"/>
          </a:xfrm>
          <a:prstGeom prst="rect">
            <a:avLst/>
          </a:prstGeom>
        </p:spPr>
      </p:pic>
      <p:sp>
        <p:nvSpPr>
          <p:cNvPr id="10" name="Rettangolo 9">
            <a:extLst>
              <a:ext uri="{FF2B5EF4-FFF2-40B4-BE49-F238E27FC236}">
                <a16:creationId xmlns:a16="http://schemas.microsoft.com/office/drawing/2014/main" xmlns="" id="{712A57A6-1E16-4F9F-A78D-8F3D72433B7E}"/>
              </a:ext>
            </a:extLst>
          </p:cNvPr>
          <p:cNvSpPr/>
          <p:nvPr/>
        </p:nvSpPr>
        <p:spPr bwMode="auto">
          <a:xfrm>
            <a:off x="1434878" y="1528303"/>
            <a:ext cx="2197528" cy="1642316"/>
          </a:xfrm>
          <a:prstGeom prst="rect">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56388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Fig1">
            <a:extLst>
              <a:ext uri="{FF2B5EF4-FFF2-40B4-BE49-F238E27FC236}">
                <a16:creationId xmlns:a16="http://schemas.microsoft.com/office/drawing/2014/main" xmlns="" id="{DFA288AE-CD33-4BE8-B2FD-DD53A9A015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4878" y="1528303"/>
            <a:ext cx="6564529" cy="164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a:extLst>
              <a:ext uri="{FF2B5EF4-FFF2-40B4-BE49-F238E27FC236}">
                <a16:creationId xmlns:a16="http://schemas.microsoft.com/office/drawing/2014/main" xmlns="" id="{2F67022F-50F9-42DA-9012-5E1B0F4CBC6D}"/>
              </a:ext>
            </a:extLst>
          </p:cNvPr>
          <p:cNvSpPr txBox="1"/>
          <p:nvPr/>
        </p:nvSpPr>
        <p:spPr>
          <a:xfrm>
            <a:off x="1453312" y="1528303"/>
            <a:ext cx="829073" cy="253916"/>
          </a:xfrm>
          <a:prstGeom prst="rect">
            <a:avLst/>
          </a:prstGeom>
          <a:solidFill>
            <a:schemeClr val="bg1"/>
          </a:solidFill>
        </p:spPr>
        <p:txBody>
          <a:bodyPr wrap="none" rtlCol="0">
            <a:spAutoFit/>
          </a:bodyPr>
          <a:lstStyle/>
          <a:p>
            <a:r>
              <a:rPr lang="it-IT" sz="1050" b="1" dirty="0">
                <a:latin typeface="Garamond" panose="02020404030301010803" pitchFamily="18" charset="0"/>
              </a:rPr>
              <a:t>Debonding</a:t>
            </a:r>
          </a:p>
        </p:txBody>
      </p:sp>
      <p:sp>
        <p:nvSpPr>
          <p:cNvPr id="8" name="CasellaDiTesto 7">
            <a:extLst>
              <a:ext uri="{FF2B5EF4-FFF2-40B4-BE49-F238E27FC236}">
                <a16:creationId xmlns:a16="http://schemas.microsoft.com/office/drawing/2014/main" xmlns="" id="{6178EE7E-663C-4747-B5BF-16FF525C008B}"/>
              </a:ext>
            </a:extLst>
          </p:cNvPr>
          <p:cNvSpPr txBox="1"/>
          <p:nvPr/>
        </p:nvSpPr>
        <p:spPr>
          <a:xfrm>
            <a:off x="3632406" y="1528303"/>
            <a:ext cx="800219" cy="253916"/>
          </a:xfrm>
          <a:prstGeom prst="rect">
            <a:avLst/>
          </a:prstGeom>
          <a:solidFill>
            <a:schemeClr val="bg1"/>
          </a:solidFill>
        </p:spPr>
        <p:txBody>
          <a:bodyPr wrap="none" rtlCol="0">
            <a:spAutoFit/>
          </a:bodyPr>
          <a:lstStyle/>
          <a:p>
            <a:r>
              <a:rPr lang="it-IT" sz="1050" b="1" dirty="0" err="1">
                <a:latin typeface="Garamond" panose="02020404030301010803" pitchFamily="18" charset="0"/>
              </a:rPr>
              <a:t>Onion-like</a:t>
            </a:r>
            <a:endParaRPr lang="it-IT" sz="1050" b="1" dirty="0">
              <a:latin typeface="Garamond" panose="02020404030301010803" pitchFamily="18" charset="0"/>
            </a:endParaRPr>
          </a:p>
        </p:txBody>
      </p:sp>
      <p:sp>
        <p:nvSpPr>
          <p:cNvPr id="9" name="CasellaDiTesto 8">
            <a:extLst>
              <a:ext uri="{FF2B5EF4-FFF2-40B4-BE49-F238E27FC236}">
                <a16:creationId xmlns:a16="http://schemas.microsoft.com/office/drawing/2014/main" xmlns="" id="{3406AEF7-8FB6-43E1-8ABE-636CC11EDA62}"/>
              </a:ext>
            </a:extLst>
          </p:cNvPr>
          <p:cNvSpPr txBox="1"/>
          <p:nvPr/>
        </p:nvSpPr>
        <p:spPr>
          <a:xfrm>
            <a:off x="5783532" y="1535997"/>
            <a:ext cx="1063112" cy="253916"/>
          </a:xfrm>
          <a:prstGeom prst="rect">
            <a:avLst/>
          </a:prstGeom>
          <a:solidFill>
            <a:schemeClr val="bg1"/>
          </a:solidFill>
        </p:spPr>
        <p:txBody>
          <a:bodyPr wrap="none" rtlCol="0">
            <a:spAutoFit/>
          </a:bodyPr>
          <a:lstStyle/>
          <a:p>
            <a:r>
              <a:rPr lang="it-IT" sz="1000" b="1" dirty="0" err="1">
                <a:latin typeface="Garamond" panose="02020404030301010803" pitchFamily="18" charset="0"/>
              </a:rPr>
              <a:t>Disaggregation</a:t>
            </a:r>
            <a:endParaRPr lang="it-IT" sz="1000" b="1" dirty="0">
              <a:latin typeface="Garamond" panose="02020404030301010803" pitchFamily="18" charset="0"/>
            </a:endParaRPr>
          </a:p>
        </p:txBody>
      </p:sp>
      <p:sp>
        <p:nvSpPr>
          <p:cNvPr id="4" name="Rettangolo 3">
            <a:extLst>
              <a:ext uri="{FF2B5EF4-FFF2-40B4-BE49-F238E27FC236}">
                <a16:creationId xmlns:a16="http://schemas.microsoft.com/office/drawing/2014/main" xmlns="" id="{6B4C4686-AAAE-4412-954A-1770D3D9C685}"/>
              </a:ext>
            </a:extLst>
          </p:cNvPr>
          <p:cNvSpPr/>
          <p:nvPr/>
        </p:nvSpPr>
        <p:spPr>
          <a:xfrm>
            <a:off x="2799825" y="515441"/>
            <a:ext cx="5967413" cy="584775"/>
          </a:xfrm>
          <a:prstGeom prst="rect">
            <a:avLst/>
          </a:prstGeom>
        </p:spPr>
        <p:txBody>
          <a:bodyPr wrap="square">
            <a:spAutoFit/>
          </a:bodyPr>
          <a:lstStyle/>
          <a:p>
            <a:pPr algn="just"/>
            <a:r>
              <a:rPr lang="it-IT" sz="1600" b="1" dirty="0">
                <a:solidFill>
                  <a:srgbClr val="663300"/>
                </a:solidFill>
                <a:latin typeface="Garamond" pitchFamily="18" charset="0"/>
                <a:cs typeface="Times New Roman" pitchFamily="18" charset="0"/>
              </a:rPr>
              <a:t>F. Iacoviello, V. Di Cocco</a:t>
            </a:r>
          </a:p>
          <a:p>
            <a:pPr algn="just"/>
            <a:r>
              <a:rPr lang="it-IT" sz="1600" b="1" dirty="0">
                <a:solidFill>
                  <a:srgbClr val="663300"/>
                </a:solidFill>
                <a:latin typeface="Garamond" pitchFamily="18" charset="0"/>
                <a:cs typeface="Times New Roman" pitchFamily="18" charset="0"/>
              </a:rPr>
              <a:t>To be </a:t>
            </a:r>
            <a:r>
              <a:rPr lang="it-IT" sz="1600" b="1" dirty="0" err="1">
                <a:solidFill>
                  <a:srgbClr val="663300"/>
                </a:solidFill>
                <a:latin typeface="Garamond" pitchFamily="18" charset="0"/>
                <a:cs typeface="Times New Roman" pitchFamily="18" charset="0"/>
              </a:rPr>
              <a:t>published</a:t>
            </a:r>
            <a:endParaRPr lang="en-US" sz="1600" b="1" dirty="0">
              <a:solidFill>
                <a:srgbClr val="663300"/>
              </a:solidFill>
              <a:latin typeface="Garamond" pitchFamily="18" charset="0"/>
              <a:cs typeface="Times New Roman" pitchFamily="18" charset="0"/>
            </a:endParaRPr>
          </a:p>
        </p:txBody>
      </p:sp>
      <p:pic>
        <p:nvPicPr>
          <p:cNvPr id="2" name="Immagine 1">
            <a:extLst>
              <a:ext uri="{FF2B5EF4-FFF2-40B4-BE49-F238E27FC236}">
                <a16:creationId xmlns:a16="http://schemas.microsoft.com/office/drawing/2014/main" xmlns="" id="{1C7E6215-24EE-4042-9309-413C267C35B7}"/>
              </a:ext>
            </a:extLst>
          </p:cNvPr>
          <p:cNvPicPr>
            <a:picLocks noChangeAspect="1"/>
          </p:cNvPicPr>
          <p:nvPr/>
        </p:nvPicPr>
        <p:blipFill>
          <a:blip r:embed="rId3"/>
          <a:stretch>
            <a:fillRect/>
          </a:stretch>
        </p:blipFill>
        <p:spPr>
          <a:xfrm>
            <a:off x="970977" y="3274598"/>
            <a:ext cx="7492329" cy="2871076"/>
          </a:xfrm>
          <a:prstGeom prst="rect">
            <a:avLst/>
          </a:prstGeom>
        </p:spPr>
      </p:pic>
      <p:sp>
        <p:nvSpPr>
          <p:cNvPr id="10" name="Rettangolo 9">
            <a:extLst>
              <a:ext uri="{FF2B5EF4-FFF2-40B4-BE49-F238E27FC236}">
                <a16:creationId xmlns:a16="http://schemas.microsoft.com/office/drawing/2014/main" xmlns="" id="{A2D1C93B-BEC8-4ED7-A8F1-6351B9F1EB52}"/>
              </a:ext>
            </a:extLst>
          </p:cNvPr>
          <p:cNvSpPr/>
          <p:nvPr/>
        </p:nvSpPr>
        <p:spPr bwMode="auto">
          <a:xfrm>
            <a:off x="3587528" y="1528303"/>
            <a:ext cx="2197528" cy="1642316"/>
          </a:xfrm>
          <a:prstGeom prst="rect">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280443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Fig1">
            <a:extLst>
              <a:ext uri="{FF2B5EF4-FFF2-40B4-BE49-F238E27FC236}">
                <a16:creationId xmlns:a16="http://schemas.microsoft.com/office/drawing/2014/main" xmlns="" id="{DFA288AE-CD33-4BE8-B2FD-DD53A9A015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4878" y="1528303"/>
            <a:ext cx="6564529" cy="164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a:extLst>
              <a:ext uri="{FF2B5EF4-FFF2-40B4-BE49-F238E27FC236}">
                <a16:creationId xmlns:a16="http://schemas.microsoft.com/office/drawing/2014/main" xmlns="" id="{2F67022F-50F9-42DA-9012-5E1B0F4CBC6D}"/>
              </a:ext>
            </a:extLst>
          </p:cNvPr>
          <p:cNvSpPr txBox="1"/>
          <p:nvPr/>
        </p:nvSpPr>
        <p:spPr>
          <a:xfrm>
            <a:off x="1453312" y="1528303"/>
            <a:ext cx="829073" cy="253916"/>
          </a:xfrm>
          <a:prstGeom prst="rect">
            <a:avLst/>
          </a:prstGeom>
          <a:solidFill>
            <a:schemeClr val="bg1"/>
          </a:solidFill>
        </p:spPr>
        <p:txBody>
          <a:bodyPr wrap="none" rtlCol="0">
            <a:spAutoFit/>
          </a:bodyPr>
          <a:lstStyle/>
          <a:p>
            <a:r>
              <a:rPr lang="it-IT" sz="1050" b="1" dirty="0">
                <a:latin typeface="Garamond" panose="02020404030301010803" pitchFamily="18" charset="0"/>
              </a:rPr>
              <a:t>Debonding</a:t>
            </a:r>
          </a:p>
        </p:txBody>
      </p:sp>
      <p:sp>
        <p:nvSpPr>
          <p:cNvPr id="8" name="CasellaDiTesto 7">
            <a:extLst>
              <a:ext uri="{FF2B5EF4-FFF2-40B4-BE49-F238E27FC236}">
                <a16:creationId xmlns:a16="http://schemas.microsoft.com/office/drawing/2014/main" xmlns="" id="{6178EE7E-663C-4747-B5BF-16FF525C008B}"/>
              </a:ext>
            </a:extLst>
          </p:cNvPr>
          <p:cNvSpPr txBox="1"/>
          <p:nvPr/>
        </p:nvSpPr>
        <p:spPr>
          <a:xfrm>
            <a:off x="3632406" y="1528303"/>
            <a:ext cx="800219" cy="253916"/>
          </a:xfrm>
          <a:prstGeom prst="rect">
            <a:avLst/>
          </a:prstGeom>
          <a:solidFill>
            <a:schemeClr val="bg1"/>
          </a:solidFill>
        </p:spPr>
        <p:txBody>
          <a:bodyPr wrap="none" rtlCol="0">
            <a:spAutoFit/>
          </a:bodyPr>
          <a:lstStyle/>
          <a:p>
            <a:r>
              <a:rPr lang="it-IT" sz="1050" b="1" dirty="0" err="1">
                <a:latin typeface="Garamond" panose="02020404030301010803" pitchFamily="18" charset="0"/>
              </a:rPr>
              <a:t>Onion-like</a:t>
            </a:r>
            <a:endParaRPr lang="it-IT" sz="1050" b="1" dirty="0">
              <a:latin typeface="Garamond" panose="02020404030301010803" pitchFamily="18" charset="0"/>
            </a:endParaRPr>
          </a:p>
        </p:txBody>
      </p:sp>
      <p:sp>
        <p:nvSpPr>
          <p:cNvPr id="9" name="CasellaDiTesto 8">
            <a:extLst>
              <a:ext uri="{FF2B5EF4-FFF2-40B4-BE49-F238E27FC236}">
                <a16:creationId xmlns:a16="http://schemas.microsoft.com/office/drawing/2014/main" xmlns="" id="{3406AEF7-8FB6-43E1-8ABE-636CC11EDA62}"/>
              </a:ext>
            </a:extLst>
          </p:cNvPr>
          <p:cNvSpPr txBox="1"/>
          <p:nvPr/>
        </p:nvSpPr>
        <p:spPr>
          <a:xfrm>
            <a:off x="5783532" y="1535997"/>
            <a:ext cx="1063112" cy="253916"/>
          </a:xfrm>
          <a:prstGeom prst="rect">
            <a:avLst/>
          </a:prstGeom>
          <a:solidFill>
            <a:schemeClr val="bg1"/>
          </a:solidFill>
        </p:spPr>
        <p:txBody>
          <a:bodyPr wrap="none" rtlCol="0">
            <a:spAutoFit/>
          </a:bodyPr>
          <a:lstStyle/>
          <a:p>
            <a:r>
              <a:rPr lang="it-IT" sz="1000" b="1" dirty="0" err="1">
                <a:latin typeface="Garamond" panose="02020404030301010803" pitchFamily="18" charset="0"/>
              </a:rPr>
              <a:t>Disaggregation</a:t>
            </a:r>
            <a:endParaRPr lang="it-IT" sz="1000" b="1" dirty="0">
              <a:latin typeface="Garamond" panose="02020404030301010803" pitchFamily="18" charset="0"/>
            </a:endParaRPr>
          </a:p>
        </p:txBody>
      </p:sp>
      <p:sp>
        <p:nvSpPr>
          <p:cNvPr id="4" name="Rettangolo 3">
            <a:extLst>
              <a:ext uri="{FF2B5EF4-FFF2-40B4-BE49-F238E27FC236}">
                <a16:creationId xmlns:a16="http://schemas.microsoft.com/office/drawing/2014/main" xmlns="" id="{6B4C4686-AAAE-4412-954A-1770D3D9C685}"/>
              </a:ext>
            </a:extLst>
          </p:cNvPr>
          <p:cNvSpPr/>
          <p:nvPr/>
        </p:nvSpPr>
        <p:spPr>
          <a:xfrm>
            <a:off x="2799825" y="515441"/>
            <a:ext cx="5967413" cy="584775"/>
          </a:xfrm>
          <a:prstGeom prst="rect">
            <a:avLst/>
          </a:prstGeom>
        </p:spPr>
        <p:txBody>
          <a:bodyPr wrap="square">
            <a:spAutoFit/>
          </a:bodyPr>
          <a:lstStyle/>
          <a:p>
            <a:pPr algn="just"/>
            <a:r>
              <a:rPr lang="it-IT" sz="1600" b="1" dirty="0">
                <a:solidFill>
                  <a:srgbClr val="663300"/>
                </a:solidFill>
                <a:latin typeface="Garamond" pitchFamily="18" charset="0"/>
                <a:cs typeface="Times New Roman" pitchFamily="18" charset="0"/>
              </a:rPr>
              <a:t>F. Iacoviello, V. Di Cocco</a:t>
            </a:r>
          </a:p>
          <a:p>
            <a:pPr algn="just"/>
            <a:r>
              <a:rPr lang="it-IT" sz="1600" b="1" dirty="0">
                <a:solidFill>
                  <a:srgbClr val="663300"/>
                </a:solidFill>
                <a:latin typeface="Garamond" pitchFamily="18" charset="0"/>
                <a:cs typeface="Times New Roman" pitchFamily="18" charset="0"/>
              </a:rPr>
              <a:t>To be </a:t>
            </a:r>
            <a:r>
              <a:rPr lang="it-IT" sz="1600" b="1" dirty="0" err="1">
                <a:solidFill>
                  <a:srgbClr val="663300"/>
                </a:solidFill>
                <a:latin typeface="Garamond" pitchFamily="18" charset="0"/>
                <a:cs typeface="Times New Roman" pitchFamily="18" charset="0"/>
              </a:rPr>
              <a:t>published</a:t>
            </a:r>
            <a:endParaRPr lang="en-US" sz="1600" b="1" dirty="0">
              <a:solidFill>
                <a:srgbClr val="663300"/>
              </a:solidFill>
              <a:latin typeface="Garamond" pitchFamily="18" charset="0"/>
              <a:cs typeface="Times New Roman" pitchFamily="18" charset="0"/>
            </a:endParaRPr>
          </a:p>
        </p:txBody>
      </p:sp>
      <p:pic>
        <p:nvPicPr>
          <p:cNvPr id="2" name="Immagine 1">
            <a:extLst>
              <a:ext uri="{FF2B5EF4-FFF2-40B4-BE49-F238E27FC236}">
                <a16:creationId xmlns:a16="http://schemas.microsoft.com/office/drawing/2014/main" xmlns="" id="{DC6ACDD4-1C33-4E4A-A10C-B1793BB72CEE}"/>
              </a:ext>
            </a:extLst>
          </p:cNvPr>
          <p:cNvPicPr>
            <a:picLocks noChangeAspect="1"/>
          </p:cNvPicPr>
          <p:nvPr/>
        </p:nvPicPr>
        <p:blipFill>
          <a:blip r:embed="rId3"/>
          <a:stretch>
            <a:fillRect/>
          </a:stretch>
        </p:blipFill>
        <p:spPr>
          <a:xfrm>
            <a:off x="1655343" y="3265034"/>
            <a:ext cx="5833313" cy="2788378"/>
          </a:xfrm>
          <a:prstGeom prst="rect">
            <a:avLst/>
          </a:prstGeom>
        </p:spPr>
      </p:pic>
      <p:sp>
        <p:nvSpPr>
          <p:cNvPr id="10" name="Rettangolo 9">
            <a:extLst>
              <a:ext uri="{FF2B5EF4-FFF2-40B4-BE49-F238E27FC236}">
                <a16:creationId xmlns:a16="http://schemas.microsoft.com/office/drawing/2014/main" xmlns="" id="{1C406A9F-CB23-4A1C-B2DA-6626D319B109}"/>
              </a:ext>
            </a:extLst>
          </p:cNvPr>
          <p:cNvSpPr/>
          <p:nvPr/>
        </p:nvSpPr>
        <p:spPr bwMode="auto">
          <a:xfrm>
            <a:off x="5797328" y="1528303"/>
            <a:ext cx="2197528" cy="1642316"/>
          </a:xfrm>
          <a:prstGeom prst="rect">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29671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6B4C4686-AAAE-4412-954A-1770D3D9C685}"/>
              </a:ext>
            </a:extLst>
          </p:cNvPr>
          <p:cNvSpPr/>
          <p:nvPr/>
        </p:nvSpPr>
        <p:spPr>
          <a:xfrm>
            <a:off x="2799825" y="515441"/>
            <a:ext cx="5967413" cy="584775"/>
          </a:xfrm>
          <a:prstGeom prst="rect">
            <a:avLst/>
          </a:prstGeom>
        </p:spPr>
        <p:txBody>
          <a:bodyPr wrap="square">
            <a:spAutoFit/>
          </a:bodyPr>
          <a:lstStyle/>
          <a:p>
            <a:pPr algn="just"/>
            <a:r>
              <a:rPr lang="it-IT" sz="1600" b="1" dirty="0">
                <a:solidFill>
                  <a:srgbClr val="663300"/>
                </a:solidFill>
                <a:latin typeface="Garamond" pitchFamily="18" charset="0"/>
                <a:cs typeface="Times New Roman" pitchFamily="18" charset="0"/>
              </a:rPr>
              <a:t>F. Iacoviello, V. Di Cocco</a:t>
            </a:r>
          </a:p>
          <a:p>
            <a:pPr algn="just"/>
            <a:r>
              <a:rPr lang="it-IT" sz="1600" b="1" dirty="0">
                <a:solidFill>
                  <a:srgbClr val="663300"/>
                </a:solidFill>
                <a:latin typeface="Garamond" pitchFamily="18" charset="0"/>
                <a:cs typeface="Times New Roman" pitchFamily="18" charset="0"/>
              </a:rPr>
              <a:t>To be </a:t>
            </a:r>
            <a:r>
              <a:rPr lang="it-IT" sz="1600" b="1" dirty="0" err="1">
                <a:solidFill>
                  <a:srgbClr val="663300"/>
                </a:solidFill>
                <a:latin typeface="Garamond" pitchFamily="18" charset="0"/>
                <a:cs typeface="Times New Roman" pitchFamily="18" charset="0"/>
              </a:rPr>
              <a:t>published</a:t>
            </a:r>
            <a:endParaRPr lang="en-US" sz="1600" b="1" dirty="0">
              <a:solidFill>
                <a:srgbClr val="663300"/>
              </a:solidFill>
              <a:latin typeface="Garamond" pitchFamily="18" charset="0"/>
              <a:cs typeface="Times New Roman" pitchFamily="18" charset="0"/>
            </a:endParaRPr>
          </a:p>
        </p:txBody>
      </p:sp>
      <p:sp>
        <p:nvSpPr>
          <p:cNvPr id="10" name="CasellaDiTesto 9">
            <a:extLst>
              <a:ext uri="{FF2B5EF4-FFF2-40B4-BE49-F238E27FC236}">
                <a16:creationId xmlns:a16="http://schemas.microsoft.com/office/drawing/2014/main" xmlns="" id="{D571E4CA-6FC0-4B9D-9030-FD0E771CE2FB}"/>
              </a:ext>
            </a:extLst>
          </p:cNvPr>
          <p:cNvSpPr txBox="1"/>
          <p:nvPr/>
        </p:nvSpPr>
        <p:spPr>
          <a:xfrm>
            <a:off x="370955" y="5069693"/>
            <a:ext cx="8325223" cy="707886"/>
          </a:xfrm>
          <a:prstGeom prst="rect">
            <a:avLst/>
          </a:prstGeom>
          <a:noFill/>
        </p:spPr>
        <p:txBody>
          <a:bodyPr wrap="square" rtlCol="0">
            <a:spAutoFit/>
          </a:bodyPr>
          <a:lstStyle/>
          <a:p>
            <a:pPr algn="just"/>
            <a:r>
              <a:rPr lang="it-IT" sz="2000" dirty="0">
                <a:latin typeface="Garamond" panose="02020404030301010803" pitchFamily="18" charset="0"/>
              </a:rPr>
              <a:t>The </a:t>
            </a:r>
            <a:r>
              <a:rPr lang="it-IT" sz="2000" dirty="0" err="1">
                <a:latin typeface="Garamond" panose="02020404030301010803" pitchFamily="18" charset="0"/>
              </a:rPr>
              <a:t>number</a:t>
            </a:r>
            <a:r>
              <a:rPr lang="it-IT" sz="2000" dirty="0">
                <a:latin typeface="Garamond" panose="02020404030301010803" pitchFamily="18" charset="0"/>
              </a:rPr>
              <a:t> of </a:t>
            </a:r>
            <a:r>
              <a:rPr lang="it-IT" sz="2000" dirty="0" err="1">
                <a:latin typeface="Garamond" panose="02020404030301010803" pitchFamily="18" charset="0"/>
              </a:rPr>
              <a:t>graphite</a:t>
            </a:r>
            <a:r>
              <a:rPr lang="it-IT" sz="2000" dirty="0">
                <a:latin typeface="Garamond" panose="02020404030301010803" pitchFamily="18" charset="0"/>
              </a:rPr>
              <a:t> </a:t>
            </a:r>
            <a:r>
              <a:rPr lang="it-IT" sz="2000" dirty="0" err="1">
                <a:latin typeface="Garamond" panose="02020404030301010803" pitchFamily="18" charset="0"/>
              </a:rPr>
              <a:t>nodules</a:t>
            </a:r>
            <a:r>
              <a:rPr lang="it-IT" sz="2000" dirty="0">
                <a:latin typeface="Garamond" panose="02020404030301010803" pitchFamily="18" charset="0"/>
              </a:rPr>
              <a:t> on the </a:t>
            </a:r>
            <a:r>
              <a:rPr lang="it-IT" sz="2000" dirty="0" err="1">
                <a:latin typeface="Garamond" panose="02020404030301010803" pitchFamily="18" charset="0"/>
              </a:rPr>
              <a:t>fracture</a:t>
            </a:r>
            <a:r>
              <a:rPr lang="it-IT" sz="2000" dirty="0">
                <a:latin typeface="Garamond" panose="02020404030301010803" pitchFamily="18" charset="0"/>
              </a:rPr>
              <a:t> </a:t>
            </a:r>
            <a:r>
              <a:rPr lang="it-IT" sz="2000" dirty="0" err="1">
                <a:latin typeface="Garamond" panose="02020404030301010803" pitchFamily="18" charset="0"/>
              </a:rPr>
              <a:t>surface</a:t>
            </a:r>
            <a:r>
              <a:rPr lang="it-IT" sz="2000" dirty="0">
                <a:latin typeface="Garamond" panose="02020404030301010803" pitchFamily="18" charset="0"/>
              </a:rPr>
              <a:t> </a:t>
            </a:r>
            <a:r>
              <a:rPr lang="it-IT" sz="2000" dirty="0" err="1">
                <a:latin typeface="Garamond" panose="02020404030301010803" pitchFamily="18" charset="0"/>
              </a:rPr>
              <a:t>increases</a:t>
            </a:r>
            <a:r>
              <a:rPr lang="it-IT" sz="2000" dirty="0">
                <a:latin typeface="Garamond" panose="02020404030301010803" pitchFamily="18" charset="0"/>
              </a:rPr>
              <a:t> with the </a:t>
            </a:r>
            <a:r>
              <a:rPr lang="it-IT" sz="2000" dirty="0" err="1">
                <a:latin typeface="Garamond" panose="02020404030301010803" pitchFamily="18" charset="0"/>
              </a:rPr>
              <a:t>applied</a:t>
            </a:r>
            <a:r>
              <a:rPr lang="it-IT" sz="2000" dirty="0">
                <a:latin typeface="Garamond" panose="02020404030301010803" pitchFamily="18" charset="0"/>
              </a:rPr>
              <a:t> </a:t>
            </a:r>
            <a:r>
              <a:rPr lang="it-IT" sz="2000" dirty="0">
                <a:latin typeface="Symbol" panose="05050102010706020507" pitchFamily="18" charset="2"/>
              </a:rPr>
              <a:t>D</a:t>
            </a:r>
            <a:r>
              <a:rPr lang="it-IT" sz="2000" dirty="0">
                <a:latin typeface="Garamond" panose="02020404030301010803" pitchFamily="18" charset="0"/>
              </a:rPr>
              <a:t>K </a:t>
            </a:r>
            <a:r>
              <a:rPr lang="it-IT" sz="2000" dirty="0" err="1">
                <a:latin typeface="Garamond" panose="02020404030301010803" pitchFamily="18" charset="0"/>
              </a:rPr>
              <a:t>value</a:t>
            </a:r>
            <a:r>
              <a:rPr lang="it-IT" sz="2000" dirty="0">
                <a:latin typeface="Garamond" panose="02020404030301010803" pitchFamily="18" charset="0"/>
              </a:rPr>
              <a:t>. </a:t>
            </a:r>
          </a:p>
        </p:txBody>
      </p:sp>
      <p:pic>
        <p:nvPicPr>
          <p:cNvPr id="11" name="Immagine 10">
            <a:extLst>
              <a:ext uri="{FF2B5EF4-FFF2-40B4-BE49-F238E27FC236}">
                <a16:creationId xmlns:a16="http://schemas.microsoft.com/office/drawing/2014/main" xmlns="" id="{920AD28E-659C-45E6-B88A-96381F248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434" y="1957774"/>
            <a:ext cx="4199316" cy="2942452"/>
          </a:xfrm>
          <a:prstGeom prst="rect">
            <a:avLst/>
          </a:prstGeom>
        </p:spPr>
      </p:pic>
      <p:pic>
        <p:nvPicPr>
          <p:cNvPr id="13" name="Immagine 12">
            <a:extLst>
              <a:ext uri="{FF2B5EF4-FFF2-40B4-BE49-F238E27FC236}">
                <a16:creationId xmlns:a16="http://schemas.microsoft.com/office/drawing/2014/main" xmlns="" id="{7120FF24-D7E9-434A-88AB-66DEB135F3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4601" y="1957773"/>
            <a:ext cx="4162637" cy="2942452"/>
          </a:xfrm>
          <a:prstGeom prst="rect">
            <a:avLst/>
          </a:prstGeom>
        </p:spPr>
      </p:pic>
    </p:spTree>
    <p:extLst>
      <p:ext uri="{BB962C8B-B14F-4D97-AF65-F5344CB8AC3E}">
        <p14:creationId xmlns:p14="http://schemas.microsoft.com/office/powerpoint/2010/main" val="3384291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D6A42F6F-8BB1-4937-AB80-71CF415494CC}"/>
              </a:ext>
            </a:extLst>
          </p:cNvPr>
          <p:cNvPicPr>
            <a:picLocks noChangeAspect="1"/>
          </p:cNvPicPr>
          <p:nvPr/>
        </p:nvPicPr>
        <p:blipFill>
          <a:blip r:embed="rId2"/>
          <a:stretch>
            <a:fillRect/>
          </a:stretch>
        </p:blipFill>
        <p:spPr>
          <a:xfrm>
            <a:off x="5211871" y="1403497"/>
            <a:ext cx="3499738" cy="4729076"/>
          </a:xfrm>
          <a:prstGeom prst="rect">
            <a:avLst/>
          </a:prstGeom>
        </p:spPr>
      </p:pic>
      <p:sp>
        <p:nvSpPr>
          <p:cNvPr id="3" name="Text Box 36">
            <a:extLst>
              <a:ext uri="{FF2B5EF4-FFF2-40B4-BE49-F238E27FC236}">
                <a16:creationId xmlns:a16="http://schemas.microsoft.com/office/drawing/2014/main" xmlns="" id="{DA5F6FE6-3B8B-4EFC-B808-BD316670C550}"/>
              </a:ext>
            </a:extLst>
          </p:cNvPr>
          <p:cNvSpPr txBox="1">
            <a:spLocks noChangeArrowheads="1"/>
          </p:cNvSpPr>
          <p:nvPr/>
        </p:nvSpPr>
        <p:spPr bwMode="auto">
          <a:xfrm>
            <a:off x="2718493" y="284285"/>
            <a:ext cx="61931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it-IT" sz="1600" b="1" dirty="0">
                <a:solidFill>
                  <a:srgbClr val="663300"/>
                </a:solidFill>
                <a:latin typeface="Garamond" pitchFamily="18" charset="0"/>
                <a:cs typeface="Times New Roman" pitchFamily="18" charset="0"/>
              </a:rPr>
              <a:t>F. Iacoviello, V. Di Cocco, M. Cavallini</a:t>
            </a:r>
          </a:p>
          <a:p>
            <a:pPr algn="just"/>
            <a:r>
              <a:rPr lang="en-US" sz="1600" b="1" dirty="0">
                <a:solidFill>
                  <a:srgbClr val="663300"/>
                </a:solidFill>
                <a:latin typeface="Garamond" pitchFamily="18" charset="0"/>
                <a:cs typeface="Times New Roman" pitchFamily="18" charset="0"/>
              </a:rPr>
              <a:t>Fatigue crack propagation and overload damaging micromechanisms in a ferritic–pearlitic ductile cast iron</a:t>
            </a:r>
          </a:p>
          <a:p>
            <a:pPr algn="just"/>
            <a:r>
              <a:rPr lang="fr-FR" sz="1600" b="1" dirty="0">
                <a:solidFill>
                  <a:srgbClr val="663300"/>
                </a:solidFill>
                <a:latin typeface="Garamond" pitchFamily="18" charset="0"/>
                <a:cs typeface="Times New Roman" pitchFamily="18" charset="0"/>
              </a:rPr>
              <a:t>Fatigue </a:t>
            </a:r>
            <a:r>
              <a:rPr lang="fr-FR" sz="1600" b="1" dirty="0" err="1">
                <a:solidFill>
                  <a:srgbClr val="663300"/>
                </a:solidFill>
                <a:latin typeface="Garamond" pitchFamily="18" charset="0"/>
                <a:cs typeface="Times New Roman" pitchFamily="18" charset="0"/>
              </a:rPr>
              <a:t>Fract</a:t>
            </a:r>
            <a:r>
              <a:rPr lang="fr-FR" sz="1600" b="1" dirty="0">
                <a:solidFill>
                  <a:srgbClr val="663300"/>
                </a:solidFill>
                <a:latin typeface="Garamond" pitchFamily="18" charset="0"/>
                <a:cs typeface="Times New Roman" pitchFamily="18" charset="0"/>
              </a:rPr>
              <a:t> </a:t>
            </a:r>
            <a:r>
              <a:rPr lang="fr-FR" sz="1600" b="1" dirty="0" err="1">
                <a:solidFill>
                  <a:srgbClr val="663300"/>
                </a:solidFill>
                <a:latin typeface="Garamond" pitchFamily="18" charset="0"/>
                <a:cs typeface="Times New Roman" pitchFamily="18" charset="0"/>
              </a:rPr>
              <a:t>Engng</a:t>
            </a:r>
            <a:r>
              <a:rPr lang="fr-FR" sz="1600" b="1" dirty="0">
                <a:solidFill>
                  <a:srgbClr val="663300"/>
                </a:solidFill>
                <a:latin typeface="Garamond" pitchFamily="18" charset="0"/>
                <a:cs typeface="Times New Roman" pitchFamily="18" charset="0"/>
              </a:rPr>
              <a:t> Mater </a:t>
            </a:r>
            <a:r>
              <a:rPr lang="fr-FR" sz="1600" b="1" dirty="0" err="1">
                <a:solidFill>
                  <a:srgbClr val="663300"/>
                </a:solidFill>
                <a:latin typeface="Garamond" pitchFamily="18" charset="0"/>
                <a:cs typeface="Times New Roman" pitchFamily="18" charset="0"/>
              </a:rPr>
              <a:t>Struct</a:t>
            </a:r>
            <a:r>
              <a:rPr lang="fr-FR" sz="1600" b="1" dirty="0">
                <a:solidFill>
                  <a:srgbClr val="663300"/>
                </a:solidFill>
                <a:latin typeface="Garamond" pitchFamily="18" charset="0"/>
                <a:cs typeface="Times New Roman" pitchFamily="18" charset="0"/>
              </a:rPr>
              <a:t>, 39 (2016) 999–1011</a:t>
            </a:r>
            <a:endParaRPr lang="en-US" sz="1600" b="1" dirty="0">
              <a:solidFill>
                <a:srgbClr val="663300"/>
              </a:solidFill>
              <a:latin typeface="Garamond" pitchFamily="18" charset="0"/>
              <a:cs typeface="Times New Roman" pitchFamily="18" charset="0"/>
            </a:endParaRPr>
          </a:p>
        </p:txBody>
      </p:sp>
      <p:sp>
        <p:nvSpPr>
          <p:cNvPr id="4" name="Rettangolo 3">
            <a:extLst>
              <a:ext uri="{FF2B5EF4-FFF2-40B4-BE49-F238E27FC236}">
                <a16:creationId xmlns:a16="http://schemas.microsoft.com/office/drawing/2014/main" xmlns="" id="{300819E0-C93B-40D0-B447-16038F387348}"/>
              </a:ext>
            </a:extLst>
          </p:cNvPr>
          <p:cNvSpPr/>
          <p:nvPr/>
        </p:nvSpPr>
        <p:spPr>
          <a:xfrm>
            <a:off x="317306" y="1608258"/>
            <a:ext cx="4802373" cy="4524315"/>
          </a:xfrm>
          <a:prstGeom prst="rect">
            <a:avLst/>
          </a:prstGeom>
        </p:spPr>
        <p:txBody>
          <a:bodyPr wrap="square">
            <a:spAutoFit/>
          </a:bodyPr>
          <a:lstStyle/>
          <a:p>
            <a:pPr algn="just"/>
            <a:r>
              <a:rPr lang="en-US" sz="1600" dirty="0">
                <a:latin typeface="Garamond" panose="02020404030301010803" pitchFamily="18" charset="0"/>
              </a:rPr>
              <a:t>The influence of graphite nodules presence and of phases distribution on crack closure:</a:t>
            </a:r>
          </a:p>
          <a:p>
            <a:pPr algn="just"/>
            <a:r>
              <a:rPr lang="en-US" sz="1600" dirty="0">
                <a:latin typeface="Garamond" panose="02020404030301010803" pitchFamily="18" charset="0"/>
              </a:rPr>
              <a:t>- </a:t>
            </a:r>
            <a:r>
              <a:rPr lang="en-US" sz="1600" b="1" dirty="0">
                <a:latin typeface="Garamond" panose="02020404030301010803" pitchFamily="18" charset="0"/>
              </a:rPr>
              <a:t>ferritic DCI</a:t>
            </a:r>
            <a:r>
              <a:rPr lang="en-US" sz="1600" dirty="0">
                <a:latin typeface="Garamond" panose="02020404030301010803" pitchFamily="18" charset="0"/>
              </a:rPr>
              <a:t>: a ‘ductile debonding’ is observed; as a consequence, corresponding to lower K values, it is possible to propose the activation of a crack closure effect</a:t>
            </a:r>
          </a:p>
          <a:p>
            <a:pPr algn="just"/>
            <a:r>
              <a:rPr lang="en-US" sz="1600" dirty="0">
                <a:latin typeface="Garamond" panose="02020404030301010803" pitchFamily="18" charset="0"/>
              </a:rPr>
              <a:t>induced by crack tip plasticity and enhanced by the nodules presence;</a:t>
            </a:r>
          </a:p>
          <a:p>
            <a:pPr algn="just"/>
            <a:r>
              <a:rPr lang="en-US" sz="1600" dirty="0">
                <a:latin typeface="Garamond" panose="02020404030301010803" pitchFamily="18" charset="0"/>
              </a:rPr>
              <a:t>‐ </a:t>
            </a:r>
            <a:r>
              <a:rPr lang="en-US" sz="1600" b="1" dirty="0">
                <a:latin typeface="Garamond" panose="02020404030301010803" pitchFamily="18" charset="0"/>
              </a:rPr>
              <a:t>pearlitic DCI</a:t>
            </a:r>
            <a:r>
              <a:rPr lang="en-US" sz="1600" dirty="0">
                <a:latin typeface="Garamond" panose="02020404030301010803" pitchFamily="18" charset="0"/>
              </a:rPr>
              <a:t>: no ‘ductile debonding’ is observed; the graphite nodules contribution to the crack closure effect is lower if compared with the ferritic grade;</a:t>
            </a:r>
          </a:p>
          <a:p>
            <a:pPr algn="just"/>
            <a:r>
              <a:rPr lang="en-US" sz="1600" dirty="0">
                <a:latin typeface="Garamond" panose="02020404030301010803" pitchFamily="18" charset="0"/>
              </a:rPr>
              <a:t>‐ </a:t>
            </a:r>
            <a:r>
              <a:rPr lang="en-US" sz="1600" b="1" dirty="0">
                <a:latin typeface="Garamond" panose="02020404030301010803" pitchFamily="18" charset="0"/>
              </a:rPr>
              <a:t>ferritic–pearlitic DCI or ADI </a:t>
            </a:r>
            <a:r>
              <a:rPr lang="en-US" sz="1600" dirty="0">
                <a:latin typeface="Garamond" panose="02020404030301010803" pitchFamily="18" charset="0"/>
              </a:rPr>
              <a:t>(with ferritic shell around the graphite nodules embedded in a bainitic matrix): as in ferritic DCI, graphite nodules act as crack closure effect raisers but a second peculiar crack closure effect based on the phases distribution and on the differences in the ferrite and pearlite (or bainite) mechanical </a:t>
            </a:r>
            <a:r>
              <a:rPr lang="en-US" sz="1600" dirty="0" err="1">
                <a:latin typeface="Garamond" panose="02020404030301010803" pitchFamily="18" charset="0"/>
              </a:rPr>
              <a:t>behaviour</a:t>
            </a:r>
            <a:r>
              <a:rPr lang="en-US" sz="1600" dirty="0">
                <a:latin typeface="Garamond" panose="02020404030301010803" pitchFamily="18" charset="0"/>
              </a:rPr>
              <a:t> implies lower crack growth rates especially corresponding to higher R and ΔK values</a:t>
            </a:r>
            <a:endParaRPr lang="it-IT" sz="1600" dirty="0">
              <a:latin typeface="Garamond" panose="02020404030301010803" pitchFamily="18" charset="0"/>
            </a:endParaRPr>
          </a:p>
        </p:txBody>
      </p:sp>
    </p:spTree>
    <p:extLst>
      <p:ext uri="{BB962C8B-B14F-4D97-AF65-F5344CB8AC3E}">
        <p14:creationId xmlns:p14="http://schemas.microsoft.com/office/powerpoint/2010/main" val="3969920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6">
            <a:extLst>
              <a:ext uri="{FF2B5EF4-FFF2-40B4-BE49-F238E27FC236}">
                <a16:creationId xmlns:a16="http://schemas.microsoft.com/office/drawing/2014/main" xmlns="" id="{D2B256A7-07CB-4368-9C08-A4CB4EF0B5BA}"/>
              </a:ext>
            </a:extLst>
          </p:cNvPr>
          <p:cNvSpPr txBox="1">
            <a:spLocks noChangeArrowheads="1"/>
          </p:cNvSpPr>
          <p:nvPr/>
        </p:nvSpPr>
        <p:spPr bwMode="auto">
          <a:xfrm>
            <a:off x="2718493" y="284285"/>
            <a:ext cx="619318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1500" b="1" dirty="0">
                <a:solidFill>
                  <a:srgbClr val="663300"/>
                </a:solidFill>
                <a:latin typeface="Garamond" pitchFamily="18" charset="0"/>
                <a:cs typeface="Times New Roman" pitchFamily="18" charset="0"/>
              </a:rPr>
              <a:t>L. </a:t>
            </a:r>
            <a:r>
              <a:rPr lang="en-US" sz="1500" b="1" dirty="0" err="1">
                <a:solidFill>
                  <a:srgbClr val="663300"/>
                </a:solidFill>
                <a:latin typeface="Garamond" pitchFamily="18" charset="0"/>
                <a:cs typeface="Times New Roman" pitchFamily="18" charset="0"/>
              </a:rPr>
              <a:t>Zybell</a:t>
            </a:r>
            <a:r>
              <a:rPr lang="en-US" sz="1500" b="1" dirty="0">
                <a:solidFill>
                  <a:srgbClr val="663300"/>
                </a:solidFill>
                <a:latin typeface="Garamond" pitchFamily="18" charset="0"/>
                <a:cs typeface="Times New Roman" pitchFamily="18" charset="0"/>
              </a:rPr>
              <a:t>, H. Chaves, M. Kuna, T. </a:t>
            </a:r>
            <a:r>
              <a:rPr lang="en-US" sz="1500" b="1" dirty="0" err="1">
                <a:solidFill>
                  <a:srgbClr val="663300"/>
                </a:solidFill>
                <a:latin typeface="Garamond" pitchFamily="18" charset="0"/>
                <a:cs typeface="Times New Roman" pitchFamily="18" charset="0"/>
              </a:rPr>
              <a:t>Mottitschka</a:t>
            </a:r>
            <a:r>
              <a:rPr lang="en-US" sz="1500" b="1" dirty="0">
                <a:solidFill>
                  <a:srgbClr val="663300"/>
                </a:solidFill>
                <a:latin typeface="Garamond" pitchFamily="18" charset="0"/>
                <a:cs typeface="Times New Roman" pitchFamily="18" charset="0"/>
              </a:rPr>
              <a:t>, G. </a:t>
            </a:r>
            <a:r>
              <a:rPr lang="en-US" sz="1500" b="1" dirty="0" err="1">
                <a:solidFill>
                  <a:srgbClr val="663300"/>
                </a:solidFill>
                <a:latin typeface="Garamond" pitchFamily="18" charset="0"/>
                <a:cs typeface="Times New Roman" pitchFamily="18" charset="0"/>
              </a:rPr>
              <a:t>Pusch</a:t>
            </a:r>
            <a:r>
              <a:rPr lang="en-US" sz="1500" b="1" dirty="0">
                <a:solidFill>
                  <a:srgbClr val="663300"/>
                </a:solidFill>
                <a:latin typeface="Garamond" pitchFamily="18" charset="0"/>
                <a:cs typeface="Times New Roman" pitchFamily="18" charset="0"/>
              </a:rPr>
              <a:t>, H. Biermann</a:t>
            </a:r>
          </a:p>
          <a:p>
            <a:pPr algn="just"/>
            <a:r>
              <a:rPr lang="en-US" sz="1500" b="1" dirty="0">
                <a:solidFill>
                  <a:srgbClr val="663300"/>
                </a:solidFill>
                <a:latin typeface="Garamond" pitchFamily="18" charset="0"/>
                <a:cs typeface="Times New Roman" pitchFamily="18" charset="0"/>
              </a:rPr>
              <a:t>Optical in situ investigations of overload effects during fatigue crack growth in nodular cast iron</a:t>
            </a:r>
          </a:p>
          <a:p>
            <a:pPr algn="just"/>
            <a:r>
              <a:rPr lang="en-US" sz="1500" b="1" dirty="0">
                <a:solidFill>
                  <a:srgbClr val="663300"/>
                </a:solidFill>
                <a:latin typeface="Garamond" pitchFamily="18" charset="0"/>
                <a:cs typeface="Times New Roman" pitchFamily="18" charset="0"/>
              </a:rPr>
              <a:t>Engineering Fracture Mechanics 95 (2012) 45–56</a:t>
            </a:r>
          </a:p>
        </p:txBody>
      </p:sp>
      <p:pic>
        <p:nvPicPr>
          <p:cNvPr id="3" name="Immagine 2">
            <a:extLst>
              <a:ext uri="{FF2B5EF4-FFF2-40B4-BE49-F238E27FC236}">
                <a16:creationId xmlns:a16="http://schemas.microsoft.com/office/drawing/2014/main" xmlns="" id="{D930F8EB-EB8D-41C2-9F64-95671F31C89D}"/>
              </a:ext>
            </a:extLst>
          </p:cNvPr>
          <p:cNvPicPr>
            <a:picLocks noChangeAspect="1"/>
          </p:cNvPicPr>
          <p:nvPr/>
        </p:nvPicPr>
        <p:blipFill>
          <a:blip r:embed="rId2"/>
          <a:stretch>
            <a:fillRect/>
          </a:stretch>
        </p:blipFill>
        <p:spPr>
          <a:xfrm>
            <a:off x="2625600" y="1488064"/>
            <a:ext cx="5972596" cy="4664643"/>
          </a:xfrm>
          <a:prstGeom prst="rect">
            <a:avLst/>
          </a:prstGeom>
        </p:spPr>
      </p:pic>
      <p:pic>
        <p:nvPicPr>
          <p:cNvPr id="8" name="Immagine 7">
            <a:extLst>
              <a:ext uri="{FF2B5EF4-FFF2-40B4-BE49-F238E27FC236}">
                <a16:creationId xmlns:a16="http://schemas.microsoft.com/office/drawing/2014/main" xmlns="" id="{1B96F9B4-2369-4C69-8BEF-1813E43DA778}"/>
              </a:ext>
            </a:extLst>
          </p:cNvPr>
          <p:cNvPicPr>
            <a:picLocks noChangeAspect="1"/>
          </p:cNvPicPr>
          <p:nvPr/>
        </p:nvPicPr>
        <p:blipFill>
          <a:blip r:embed="rId3"/>
          <a:stretch>
            <a:fillRect/>
          </a:stretch>
        </p:blipFill>
        <p:spPr>
          <a:xfrm>
            <a:off x="411125" y="1564756"/>
            <a:ext cx="2062717" cy="1546005"/>
          </a:xfrm>
          <a:prstGeom prst="rect">
            <a:avLst/>
          </a:prstGeom>
        </p:spPr>
      </p:pic>
      <p:sp>
        <p:nvSpPr>
          <p:cNvPr id="9" name="Rettangolo 8">
            <a:extLst>
              <a:ext uri="{FF2B5EF4-FFF2-40B4-BE49-F238E27FC236}">
                <a16:creationId xmlns:a16="http://schemas.microsoft.com/office/drawing/2014/main" xmlns="" id="{3470987F-6AFE-4E3C-9F4B-18D0CAB5A5EE}"/>
              </a:ext>
            </a:extLst>
          </p:cNvPr>
          <p:cNvSpPr/>
          <p:nvPr/>
        </p:nvSpPr>
        <p:spPr>
          <a:xfrm>
            <a:off x="339600" y="3231768"/>
            <a:ext cx="2233479" cy="1600438"/>
          </a:xfrm>
          <a:prstGeom prst="rect">
            <a:avLst/>
          </a:prstGeom>
        </p:spPr>
        <p:txBody>
          <a:bodyPr wrap="square">
            <a:spAutoFit/>
          </a:bodyPr>
          <a:lstStyle/>
          <a:p>
            <a:pPr algn="just"/>
            <a:r>
              <a:rPr lang="it-IT" sz="1400" dirty="0">
                <a:latin typeface="Garamond" panose="02020404030301010803" pitchFamily="18" charset="0"/>
              </a:rPr>
              <a:t>A large crack </a:t>
            </a:r>
            <a:r>
              <a:rPr lang="it-IT" sz="1400" dirty="0" err="1">
                <a:latin typeface="Garamond" panose="02020404030301010803" pitchFamily="18" charset="0"/>
              </a:rPr>
              <a:t>growth</a:t>
            </a:r>
            <a:r>
              <a:rPr lang="it-IT" sz="1400" dirty="0">
                <a:latin typeface="Garamond" panose="02020404030301010803" pitchFamily="18" charset="0"/>
              </a:rPr>
              <a:t> </a:t>
            </a:r>
            <a:r>
              <a:rPr lang="it-IT" sz="1400" dirty="0" err="1">
                <a:latin typeface="Garamond" panose="02020404030301010803" pitchFamily="18" charset="0"/>
              </a:rPr>
              <a:t>acceleration</a:t>
            </a:r>
            <a:r>
              <a:rPr lang="it-IT" sz="1400" dirty="0">
                <a:latin typeface="Garamond" panose="02020404030301010803" pitchFamily="18" charset="0"/>
              </a:rPr>
              <a:t> </a:t>
            </a:r>
            <a:r>
              <a:rPr lang="it-IT" sz="1400" dirty="0" err="1">
                <a:latin typeface="Garamond" panose="02020404030301010803" pitchFamily="18" charset="0"/>
              </a:rPr>
              <a:t>when</a:t>
            </a:r>
            <a:r>
              <a:rPr lang="it-IT" sz="1400" dirty="0">
                <a:latin typeface="Garamond" panose="02020404030301010803" pitchFamily="18" charset="0"/>
              </a:rPr>
              <a:t> an </a:t>
            </a:r>
            <a:r>
              <a:rPr lang="it-IT" sz="1400" dirty="0" err="1">
                <a:latin typeface="Garamond" panose="02020404030301010803" pitchFamily="18" charset="0"/>
              </a:rPr>
              <a:t>overload</a:t>
            </a:r>
            <a:r>
              <a:rPr lang="it-IT" sz="1400" dirty="0">
                <a:latin typeface="Garamond" panose="02020404030301010803" pitchFamily="18" charset="0"/>
              </a:rPr>
              <a:t> </a:t>
            </a:r>
            <a:r>
              <a:rPr lang="it-IT" sz="1400" dirty="0" err="1">
                <a:latin typeface="Garamond" panose="02020404030301010803" pitchFamily="18" charset="0"/>
              </a:rPr>
              <a:t>is</a:t>
            </a:r>
            <a:r>
              <a:rPr lang="it-IT" sz="1400" dirty="0">
                <a:latin typeface="Garamond" panose="02020404030301010803" pitchFamily="18" charset="0"/>
              </a:rPr>
              <a:t> </a:t>
            </a:r>
            <a:r>
              <a:rPr lang="it-IT" sz="1400" dirty="0" err="1">
                <a:latin typeface="Garamond" panose="02020404030301010803" pitchFamily="18" charset="0"/>
              </a:rPr>
              <a:t>applied</a:t>
            </a:r>
            <a:r>
              <a:rPr lang="it-IT" sz="1400" dirty="0">
                <a:latin typeface="Garamond" panose="02020404030301010803" pitchFamily="18" charset="0"/>
              </a:rPr>
              <a:t>. </a:t>
            </a:r>
          </a:p>
          <a:p>
            <a:pPr algn="just"/>
            <a:r>
              <a:rPr lang="it-IT" sz="1400" dirty="0" err="1">
                <a:latin typeface="Garamond" panose="02020404030301010803" pitchFamily="18" charset="0"/>
              </a:rPr>
              <a:t>This</a:t>
            </a:r>
            <a:r>
              <a:rPr lang="it-IT" sz="1400" dirty="0">
                <a:latin typeface="Garamond" panose="02020404030301010803" pitchFamily="18" charset="0"/>
              </a:rPr>
              <a:t> </a:t>
            </a:r>
            <a:r>
              <a:rPr lang="it-IT" sz="1400" dirty="0" err="1">
                <a:latin typeface="Garamond" panose="02020404030301010803" pitchFamily="18" charset="0"/>
              </a:rPr>
              <a:t>acceleration</a:t>
            </a:r>
            <a:r>
              <a:rPr lang="it-IT" sz="1400" dirty="0">
                <a:latin typeface="Garamond" panose="02020404030301010803" pitchFamily="18" charset="0"/>
              </a:rPr>
              <a:t> </a:t>
            </a:r>
            <a:r>
              <a:rPr lang="it-IT" sz="1400" dirty="0" err="1">
                <a:latin typeface="Garamond" panose="02020404030301010803" pitchFamily="18" charset="0"/>
              </a:rPr>
              <a:t>is</a:t>
            </a:r>
            <a:r>
              <a:rPr lang="it-IT" sz="1400" dirty="0">
                <a:latin typeface="Garamond" panose="02020404030301010803" pitchFamily="18" charset="0"/>
              </a:rPr>
              <a:t> </a:t>
            </a:r>
            <a:r>
              <a:rPr lang="it-IT" sz="1400" dirty="0" err="1">
                <a:latin typeface="Garamond" panose="02020404030301010803" pitchFamily="18" charset="0"/>
              </a:rPr>
              <a:t>caused</a:t>
            </a:r>
            <a:r>
              <a:rPr lang="it-IT" sz="1400" dirty="0">
                <a:latin typeface="Garamond" panose="02020404030301010803" pitchFamily="18" charset="0"/>
              </a:rPr>
              <a:t> by </a:t>
            </a:r>
            <a:r>
              <a:rPr lang="it-IT" sz="1400" dirty="0" err="1">
                <a:latin typeface="Garamond" panose="02020404030301010803" pitchFamily="18" charset="0"/>
              </a:rPr>
              <a:t>limited</a:t>
            </a:r>
            <a:r>
              <a:rPr lang="it-IT" sz="1400" dirty="0">
                <a:latin typeface="Garamond" panose="02020404030301010803" pitchFamily="18" charset="0"/>
              </a:rPr>
              <a:t> </a:t>
            </a:r>
            <a:r>
              <a:rPr lang="it-IT" sz="1400" dirty="0" err="1">
                <a:latin typeface="Garamond" panose="02020404030301010803" pitchFamily="18" charset="0"/>
              </a:rPr>
              <a:t>ductile</a:t>
            </a:r>
            <a:r>
              <a:rPr lang="it-IT" sz="1400" dirty="0">
                <a:latin typeface="Garamond" panose="02020404030301010803" pitchFamily="18" charset="0"/>
              </a:rPr>
              <a:t> </a:t>
            </a:r>
            <a:r>
              <a:rPr lang="it-IT" sz="1400" dirty="0" err="1">
                <a:latin typeface="Garamond" panose="02020404030301010803" pitchFamily="18" charset="0"/>
              </a:rPr>
              <a:t>growth</a:t>
            </a:r>
            <a:r>
              <a:rPr lang="it-IT" sz="1400" dirty="0">
                <a:latin typeface="Garamond" panose="02020404030301010803" pitchFamily="18" charset="0"/>
              </a:rPr>
              <a:t> of </a:t>
            </a:r>
            <a:r>
              <a:rPr lang="it-IT" sz="1400" dirty="0" err="1">
                <a:latin typeface="Garamond" panose="02020404030301010803" pitchFamily="18" charset="0"/>
              </a:rPr>
              <a:t>two</a:t>
            </a:r>
            <a:r>
              <a:rPr lang="it-IT" sz="1400" dirty="0">
                <a:latin typeface="Garamond" panose="02020404030301010803" pitchFamily="18" charset="0"/>
              </a:rPr>
              <a:t> </a:t>
            </a:r>
            <a:r>
              <a:rPr lang="it-IT" sz="1400" dirty="0" err="1">
                <a:latin typeface="Garamond" panose="02020404030301010803" pitchFamily="18" charset="0"/>
              </a:rPr>
              <a:t>cracks</a:t>
            </a:r>
            <a:r>
              <a:rPr lang="it-IT" sz="1400" dirty="0">
                <a:latin typeface="Garamond" panose="02020404030301010803" pitchFamily="18" charset="0"/>
              </a:rPr>
              <a:t> </a:t>
            </a:r>
            <a:r>
              <a:rPr lang="it-IT" sz="1400" dirty="0" err="1">
                <a:latin typeface="Garamond" panose="02020404030301010803" pitchFamily="18" charset="0"/>
              </a:rPr>
              <a:t>towards</a:t>
            </a:r>
            <a:r>
              <a:rPr lang="it-IT" sz="1400" dirty="0">
                <a:latin typeface="Garamond" panose="02020404030301010803" pitchFamily="18" charset="0"/>
              </a:rPr>
              <a:t> the </a:t>
            </a:r>
            <a:r>
              <a:rPr lang="it-IT" sz="1400" dirty="0" err="1">
                <a:latin typeface="Garamond" panose="02020404030301010803" pitchFamily="18" charset="0"/>
              </a:rPr>
              <a:t>next</a:t>
            </a:r>
            <a:r>
              <a:rPr lang="it-IT" sz="1400" dirty="0">
                <a:latin typeface="Garamond" panose="02020404030301010803" pitchFamily="18" charset="0"/>
              </a:rPr>
              <a:t> </a:t>
            </a:r>
            <a:r>
              <a:rPr lang="it-IT" sz="1400" dirty="0" err="1">
                <a:latin typeface="Garamond" panose="02020404030301010803" pitchFamily="18" charset="0"/>
              </a:rPr>
              <a:t>particles</a:t>
            </a:r>
            <a:r>
              <a:rPr lang="it-IT" sz="1400" dirty="0">
                <a:latin typeface="Garamond" panose="02020404030301010803" pitchFamily="18" charset="0"/>
              </a:rPr>
              <a:t> by crack branching.</a:t>
            </a:r>
          </a:p>
        </p:txBody>
      </p:sp>
    </p:spTree>
    <p:extLst>
      <p:ext uri="{BB962C8B-B14F-4D97-AF65-F5344CB8AC3E}">
        <p14:creationId xmlns:p14="http://schemas.microsoft.com/office/powerpoint/2010/main" val="1938057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6">
            <a:extLst>
              <a:ext uri="{FF2B5EF4-FFF2-40B4-BE49-F238E27FC236}">
                <a16:creationId xmlns:a16="http://schemas.microsoft.com/office/drawing/2014/main" xmlns="" id="{D2B256A7-07CB-4368-9C08-A4CB4EF0B5BA}"/>
              </a:ext>
            </a:extLst>
          </p:cNvPr>
          <p:cNvSpPr txBox="1">
            <a:spLocks noChangeArrowheads="1"/>
          </p:cNvSpPr>
          <p:nvPr/>
        </p:nvSpPr>
        <p:spPr bwMode="auto">
          <a:xfrm>
            <a:off x="2718493" y="284285"/>
            <a:ext cx="619318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1500" b="1" dirty="0">
                <a:solidFill>
                  <a:srgbClr val="663300"/>
                </a:solidFill>
                <a:latin typeface="Garamond" pitchFamily="18" charset="0"/>
                <a:cs typeface="Times New Roman" pitchFamily="18" charset="0"/>
              </a:rPr>
              <a:t>L. </a:t>
            </a:r>
            <a:r>
              <a:rPr lang="en-US" sz="1500" b="1" dirty="0" err="1">
                <a:solidFill>
                  <a:srgbClr val="663300"/>
                </a:solidFill>
                <a:latin typeface="Garamond" pitchFamily="18" charset="0"/>
                <a:cs typeface="Times New Roman" pitchFamily="18" charset="0"/>
              </a:rPr>
              <a:t>Zybell</a:t>
            </a:r>
            <a:r>
              <a:rPr lang="en-US" sz="1500" b="1" dirty="0">
                <a:solidFill>
                  <a:srgbClr val="663300"/>
                </a:solidFill>
                <a:latin typeface="Garamond" pitchFamily="18" charset="0"/>
                <a:cs typeface="Times New Roman" pitchFamily="18" charset="0"/>
              </a:rPr>
              <a:t>, H. Chaves, M. Kuna, T. </a:t>
            </a:r>
            <a:r>
              <a:rPr lang="en-US" sz="1500" b="1" dirty="0" err="1">
                <a:solidFill>
                  <a:srgbClr val="663300"/>
                </a:solidFill>
                <a:latin typeface="Garamond" pitchFamily="18" charset="0"/>
                <a:cs typeface="Times New Roman" pitchFamily="18" charset="0"/>
              </a:rPr>
              <a:t>Mottitschka</a:t>
            </a:r>
            <a:r>
              <a:rPr lang="en-US" sz="1500" b="1" dirty="0">
                <a:solidFill>
                  <a:srgbClr val="663300"/>
                </a:solidFill>
                <a:latin typeface="Garamond" pitchFamily="18" charset="0"/>
                <a:cs typeface="Times New Roman" pitchFamily="18" charset="0"/>
              </a:rPr>
              <a:t>, G. </a:t>
            </a:r>
            <a:r>
              <a:rPr lang="en-US" sz="1500" b="1" dirty="0" err="1">
                <a:solidFill>
                  <a:srgbClr val="663300"/>
                </a:solidFill>
                <a:latin typeface="Garamond" pitchFamily="18" charset="0"/>
                <a:cs typeface="Times New Roman" pitchFamily="18" charset="0"/>
              </a:rPr>
              <a:t>Pusch</a:t>
            </a:r>
            <a:r>
              <a:rPr lang="en-US" sz="1500" b="1" dirty="0">
                <a:solidFill>
                  <a:srgbClr val="663300"/>
                </a:solidFill>
                <a:latin typeface="Garamond" pitchFamily="18" charset="0"/>
                <a:cs typeface="Times New Roman" pitchFamily="18" charset="0"/>
              </a:rPr>
              <a:t>, H. Biermann</a:t>
            </a:r>
          </a:p>
          <a:p>
            <a:pPr algn="just"/>
            <a:r>
              <a:rPr lang="en-US" sz="1500" b="1" dirty="0">
                <a:solidFill>
                  <a:srgbClr val="663300"/>
                </a:solidFill>
                <a:latin typeface="Garamond" pitchFamily="18" charset="0"/>
                <a:cs typeface="Times New Roman" pitchFamily="18" charset="0"/>
              </a:rPr>
              <a:t>Optical in situ investigations of overload effects during fatigue crack growth in nodular cast iron</a:t>
            </a:r>
          </a:p>
          <a:p>
            <a:pPr algn="just"/>
            <a:r>
              <a:rPr lang="en-US" sz="1500" b="1" dirty="0">
                <a:solidFill>
                  <a:srgbClr val="663300"/>
                </a:solidFill>
                <a:latin typeface="Garamond" pitchFamily="18" charset="0"/>
                <a:cs typeface="Times New Roman" pitchFamily="18" charset="0"/>
              </a:rPr>
              <a:t>Engineering Fracture Mechanics 95 (2012) 45–56</a:t>
            </a:r>
          </a:p>
        </p:txBody>
      </p:sp>
      <p:pic>
        <p:nvPicPr>
          <p:cNvPr id="4" name="Immagine 3">
            <a:extLst>
              <a:ext uri="{FF2B5EF4-FFF2-40B4-BE49-F238E27FC236}">
                <a16:creationId xmlns:a16="http://schemas.microsoft.com/office/drawing/2014/main" xmlns="" id="{99728D48-CF2E-480C-90F7-28637F7B89E3}"/>
              </a:ext>
            </a:extLst>
          </p:cNvPr>
          <p:cNvPicPr>
            <a:picLocks noChangeAspect="1"/>
          </p:cNvPicPr>
          <p:nvPr/>
        </p:nvPicPr>
        <p:blipFill>
          <a:blip r:embed="rId2"/>
          <a:stretch>
            <a:fillRect/>
          </a:stretch>
        </p:blipFill>
        <p:spPr>
          <a:xfrm>
            <a:off x="602169" y="1998313"/>
            <a:ext cx="7939662" cy="4148069"/>
          </a:xfrm>
          <a:prstGeom prst="rect">
            <a:avLst/>
          </a:prstGeom>
        </p:spPr>
      </p:pic>
      <p:sp>
        <p:nvSpPr>
          <p:cNvPr id="5" name="Rettangolo 4">
            <a:extLst>
              <a:ext uri="{FF2B5EF4-FFF2-40B4-BE49-F238E27FC236}">
                <a16:creationId xmlns:a16="http://schemas.microsoft.com/office/drawing/2014/main" xmlns="" id="{B6F891A0-DE31-404B-9686-5DA34B6002A5}"/>
              </a:ext>
            </a:extLst>
          </p:cNvPr>
          <p:cNvSpPr/>
          <p:nvPr/>
        </p:nvSpPr>
        <p:spPr>
          <a:xfrm>
            <a:off x="304800" y="1367895"/>
            <a:ext cx="8606877" cy="646331"/>
          </a:xfrm>
          <a:prstGeom prst="rect">
            <a:avLst/>
          </a:prstGeom>
        </p:spPr>
        <p:txBody>
          <a:bodyPr wrap="square">
            <a:spAutoFit/>
          </a:bodyPr>
          <a:lstStyle/>
          <a:p>
            <a:pPr algn="just"/>
            <a:r>
              <a:rPr lang="it-IT" sz="1800" dirty="0">
                <a:latin typeface="Garamond" panose="02020404030301010803" pitchFamily="18" charset="0"/>
              </a:rPr>
              <a:t>The </a:t>
            </a:r>
            <a:r>
              <a:rPr lang="it-IT" sz="1800" dirty="0" err="1">
                <a:latin typeface="Garamond" panose="02020404030301010803" pitchFamily="18" charset="0"/>
              </a:rPr>
              <a:t>surfaces</a:t>
            </a:r>
            <a:r>
              <a:rPr lang="it-IT" sz="1800" dirty="0">
                <a:latin typeface="Garamond" panose="02020404030301010803" pitchFamily="18" charset="0"/>
              </a:rPr>
              <a:t> of the </a:t>
            </a:r>
            <a:r>
              <a:rPr lang="it-IT" sz="1800" dirty="0" err="1">
                <a:latin typeface="Garamond" panose="02020404030301010803" pitchFamily="18" charset="0"/>
              </a:rPr>
              <a:t>fatigue</a:t>
            </a:r>
            <a:r>
              <a:rPr lang="it-IT" sz="1800" dirty="0">
                <a:latin typeface="Garamond" panose="02020404030301010803" pitchFamily="18" charset="0"/>
              </a:rPr>
              <a:t> crack </a:t>
            </a:r>
            <a:r>
              <a:rPr lang="it-IT" sz="1800" dirty="0" err="1">
                <a:latin typeface="Garamond" panose="02020404030301010803" pitchFamily="18" charset="0"/>
              </a:rPr>
              <a:t>prior</a:t>
            </a:r>
            <a:r>
              <a:rPr lang="it-IT" sz="1800" dirty="0">
                <a:latin typeface="Garamond" panose="02020404030301010803" pitchFamily="18" charset="0"/>
              </a:rPr>
              <a:t> to the </a:t>
            </a:r>
            <a:r>
              <a:rPr lang="it-IT" sz="1800" dirty="0" err="1">
                <a:latin typeface="Garamond" panose="02020404030301010803" pitchFamily="18" charset="0"/>
              </a:rPr>
              <a:t>overload</a:t>
            </a:r>
            <a:r>
              <a:rPr lang="it-IT" sz="1800" dirty="0">
                <a:latin typeface="Garamond" panose="02020404030301010803" pitchFamily="18" charset="0"/>
              </a:rPr>
              <a:t> do </a:t>
            </a:r>
            <a:r>
              <a:rPr lang="it-IT" sz="1800" dirty="0" err="1">
                <a:latin typeface="Garamond" panose="02020404030301010803" pitchFamily="18" charset="0"/>
              </a:rPr>
              <a:t>not</a:t>
            </a:r>
            <a:r>
              <a:rPr lang="it-IT" sz="1800" dirty="0">
                <a:latin typeface="Garamond" panose="02020404030301010803" pitchFamily="18" charset="0"/>
              </a:rPr>
              <a:t> come in </a:t>
            </a:r>
            <a:r>
              <a:rPr lang="it-IT" sz="1800" dirty="0" err="1">
                <a:latin typeface="Garamond" panose="02020404030301010803" pitchFamily="18" charset="0"/>
              </a:rPr>
              <a:t>contact</a:t>
            </a:r>
            <a:r>
              <a:rPr lang="it-IT" sz="1800" dirty="0">
                <a:latin typeface="Garamond" panose="02020404030301010803" pitchFamily="18" charset="0"/>
              </a:rPr>
              <a:t> </a:t>
            </a:r>
            <a:r>
              <a:rPr lang="it-IT" sz="1800" dirty="0" err="1">
                <a:latin typeface="Garamond" panose="02020404030301010803" pitchFamily="18" charset="0"/>
              </a:rPr>
              <a:t>any</a:t>
            </a:r>
            <a:r>
              <a:rPr lang="it-IT" sz="1800" dirty="0">
                <a:latin typeface="Garamond" panose="02020404030301010803" pitchFamily="18" charset="0"/>
              </a:rPr>
              <a:t> more </a:t>
            </a:r>
            <a:r>
              <a:rPr lang="it-IT" sz="1800" dirty="0" err="1">
                <a:latin typeface="Garamond" panose="02020404030301010803" pitchFamily="18" charset="0"/>
              </a:rPr>
              <a:t>after</a:t>
            </a:r>
            <a:r>
              <a:rPr lang="it-IT" sz="1800" dirty="0">
                <a:latin typeface="Garamond" panose="02020404030301010803" pitchFamily="18" charset="0"/>
              </a:rPr>
              <a:t> the </a:t>
            </a:r>
            <a:r>
              <a:rPr lang="it-IT" sz="1800" dirty="0" err="1">
                <a:latin typeface="Garamond" panose="02020404030301010803" pitchFamily="18" charset="0"/>
              </a:rPr>
              <a:t>overload</a:t>
            </a:r>
            <a:r>
              <a:rPr lang="it-IT" sz="1800" dirty="0">
                <a:latin typeface="Garamond" panose="02020404030301010803" pitchFamily="18" charset="0"/>
              </a:rPr>
              <a:t> and so </a:t>
            </a:r>
            <a:r>
              <a:rPr lang="it-IT" sz="1800" dirty="0" err="1">
                <a:latin typeface="Garamond" panose="02020404030301010803" pitchFamily="18" charset="0"/>
              </a:rPr>
              <a:t>roughness</a:t>
            </a:r>
            <a:r>
              <a:rPr lang="it-IT" sz="1800" dirty="0">
                <a:latin typeface="Garamond" panose="02020404030301010803" pitchFamily="18" charset="0"/>
              </a:rPr>
              <a:t> </a:t>
            </a:r>
            <a:r>
              <a:rPr lang="it-IT" sz="1800" dirty="0" err="1">
                <a:latin typeface="Garamond" panose="02020404030301010803" pitchFamily="18" charset="0"/>
              </a:rPr>
              <a:t>induced</a:t>
            </a:r>
            <a:r>
              <a:rPr lang="it-IT" sz="1800" dirty="0">
                <a:latin typeface="Garamond" panose="02020404030301010803" pitchFamily="18" charset="0"/>
              </a:rPr>
              <a:t> crack </a:t>
            </a:r>
            <a:r>
              <a:rPr lang="it-IT" sz="1800" dirty="0" err="1">
                <a:latin typeface="Garamond" panose="02020404030301010803" pitchFamily="18" charset="0"/>
              </a:rPr>
              <a:t>closure</a:t>
            </a:r>
            <a:r>
              <a:rPr lang="it-IT" sz="1800" dirty="0">
                <a:latin typeface="Garamond" panose="02020404030301010803" pitchFamily="18" charset="0"/>
              </a:rPr>
              <a:t> </a:t>
            </a:r>
            <a:r>
              <a:rPr lang="it-IT" sz="1800" dirty="0" err="1">
                <a:latin typeface="Garamond" panose="02020404030301010803" pitchFamily="18" charset="0"/>
              </a:rPr>
              <a:t>is</a:t>
            </a:r>
            <a:r>
              <a:rPr lang="it-IT" sz="1800" dirty="0">
                <a:latin typeface="Garamond" panose="02020404030301010803" pitchFamily="18" charset="0"/>
              </a:rPr>
              <a:t> </a:t>
            </a:r>
            <a:r>
              <a:rPr lang="it-IT" sz="1800" dirty="0" err="1">
                <a:latin typeface="Garamond" panose="02020404030301010803" pitchFamily="18" charset="0"/>
              </a:rPr>
              <a:t>reduced</a:t>
            </a:r>
            <a:r>
              <a:rPr lang="it-IT" sz="1800" dirty="0">
                <a:latin typeface="Garamond" panose="02020404030301010803" pitchFamily="18" charset="0"/>
              </a:rPr>
              <a:t> to a minimum.</a:t>
            </a:r>
          </a:p>
        </p:txBody>
      </p:sp>
    </p:spTree>
    <p:extLst>
      <p:ext uri="{BB962C8B-B14F-4D97-AF65-F5344CB8AC3E}">
        <p14:creationId xmlns:p14="http://schemas.microsoft.com/office/powerpoint/2010/main" val="3501817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6">
            <a:extLst>
              <a:ext uri="{FF2B5EF4-FFF2-40B4-BE49-F238E27FC236}">
                <a16:creationId xmlns:a16="http://schemas.microsoft.com/office/drawing/2014/main" xmlns="" id="{CE44B7BB-CAED-47B7-81D2-C3446A38D6EF}"/>
              </a:ext>
            </a:extLst>
          </p:cNvPr>
          <p:cNvSpPr txBox="1">
            <a:spLocks noChangeArrowheads="1"/>
          </p:cNvSpPr>
          <p:nvPr/>
        </p:nvSpPr>
        <p:spPr bwMode="auto">
          <a:xfrm>
            <a:off x="2718493" y="309452"/>
            <a:ext cx="61931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it-IT" sz="1600" b="1" dirty="0">
                <a:solidFill>
                  <a:srgbClr val="663300"/>
                </a:solidFill>
                <a:latin typeface="Garamond" pitchFamily="18" charset="0"/>
                <a:cs typeface="Times New Roman" pitchFamily="18" charset="0"/>
              </a:rPr>
              <a:t>F. Iacoviello, V. Di Cocco</a:t>
            </a:r>
          </a:p>
          <a:p>
            <a:pPr algn="just"/>
            <a:r>
              <a:rPr lang="en-US" sz="1600" b="1" dirty="0">
                <a:solidFill>
                  <a:srgbClr val="663300"/>
                </a:solidFill>
                <a:latin typeface="Garamond" pitchFamily="18" charset="0"/>
                <a:cs typeface="Times New Roman" pitchFamily="18" charset="0"/>
              </a:rPr>
              <a:t>Influence of the graphite elements morphology on the fatigue crack propagation mechanisms in a ferritic ductile cast iron</a:t>
            </a:r>
          </a:p>
          <a:p>
            <a:pPr algn="just"/>
            <a:r>
              <a:rPr lang="fr-FR" sz="1600" b="1" dirty="0">
                <a:solidFill>
                  <a:srgbClr val="663300"/>
                </a:solidFill>
                <a:latin typeface="Garamond" pitchFamily="18" charset="0"/>
                <a:cs typeface="Times New Roman" pitchFamily="18" charset="0"/>
              </a:rPr>
              <a:t>Engineering Fracture </a:t>
            </a:r>
            <a:r>
              <a:rPr lang="fr-FR" sz="1600" b="1" dirty="0" err="1">
                <a:solidFill>
                  <a:srgbClr val="663300"/>
                </a:solidFill>
                <a:latin typeface="Garamond" pitchFamily="18" charset="0"/>
                <a:cs typeface="Times New Roman" pitchFamily="18" charset="0"/>
              </a:rPr>
              <a:t>Mechanics</a:t>
            </a:r>
            <a:r>
              <a:rPr lang="fr-FR" sz="1600" b="1" dirty="0">
                <a:solidFill>
                  <a:srgbClr val="663300"/>
                </a:solidFill>
                <a:latin typeface="Garamond" pitchFamily="18" charset="0"/>
                <a:cs typeface="Times New Roman" pitchFamily="18" charset="0"/>
              </a:rPr>
              <a:t>, 167 (2016) 248-258</a:t>
            </a:r>
            <a:endParaRPr lang="en-US" sz="1600" b="1" dirty="0">
              <a:solidFill>
                <a:srgbClr val="663300"/>
              </a:solidFill>
              <a:latin typeface="Garamond" pitchFamily="18" charset="0"/>
              <a:cs typeface="Times New Roman" pitchFamily="18" charset="0"/>
            </a:endParaRPr>
          </a:p>
        </p:txBody>
      </p:sp>
      <p:sp>
        <p:nvSpPr>
          <p:cNvPr id="8" name="Rettangolo 7">
            <a:extLst>
              <a:ext uri="{FF2B5EF4-FFF2-40B4-BE49-F238E27FC236}">
                <a16:creationId xmlns:a16="http://schemas.microsoft.com/office/drawing/2014/main" xmlns="" id="{18AEAD0F-0F98-460E-AE22-8F80524B9CB3}"/>
              </a:ext>
            </a:extLst>
          </p:cNvPr>
          <p:cNvSpPr/>
          <p:nvPr/>
        </p:nvSpPr>
        <p:spPr>
          <a:xfrm>
            <a:off x="476725" y="1512504"/>
            <a:ext cx="2241768" cy="307777"/>
          </a:xfrm>
          <a:prstGeom prst="rect">
            <a:avLst/>
          </a:prstGeom>
        </p:spPr>
        <p:txBody>
          <a:bodyPr wrap="none">
            <a:spAutoFit/>
          </a:bodyPr>
          <a:lstStyle/>
          <a:p>
            <a:pPr algn="just"/>
            <a:r>
              <a:rPr lang="it-IT" sz="1400" b="1" dirty="0" err="1">
                <a:latin typeface="Garamond" panose="02020404030301010803" pitchFamily="18" charset="0"/>
              </a:rPr>
              <a:t>Ferritic</a:t>
            </a:r>
            <a:r>
              <a:rPr lang="it-IT" sz="1400" b="1" dirty="0">
                <a:latin typeface="Garamond" panose="02020404030301010803" pitchFamily="18" charset="0"/>
              </a:rPr>
              <a:t> vs </a:t>
            </a:r>
            <a:r>
              <a:rPr lang="it-IT" sz="1400" b="1" dirty="0" err="1">
                <a:latin typeface="Garamond" panose="02020404030301010803" pitchFamily="18" charset="0"/>
              </a:rPr>
              <a:t>Ferritized</a:t>
            </a:r>
            <a:r>
              <a:rPr lang="it-IT" sz="1400" b="1" dirty="0">
                <a:latin typeface="Garamond" panose="02020404030301010803" pitchFamily="18" charset="0"/>
              </a:rPr>
              <a:t> </a:t>
            </a:r>
            <a:r>
              <a:rPr lang="it-IT" sz="1400" b="1" dirty="0" err="1">
                <a:latin typeface="Garamond" panose="02020404030301010803" pitchFamily="18" charset="0"/>
              </a:rPr>
              <a:t>DCIs</a:t>
            </a:r>
            <a:r>
              <a:rPr lang="it-IT" sz="1400" b="1" dirty="0">
                <a:latin typeface="Garamond" panose="02020404030301010803" pitchFamily="18" charset="0"/>
              </a:rPr>
              <a:t> </a:t>
            </a:r>
          </a:p>
        </p:txBody>
      </p:sp>
      <p:pic>
        <p:nvPicPr>
          <p:cNvPr id="3" name="Immagine 2">
            <a:extLst>
              <a:ext uri="{FF2B5EF4-FFF2-40B4-BE49-F238E27FC236}">
                <a16:creationId xmlns:a16="http://schemas.microsoft.com/office/drawing/2014/main" xmlns="" id="{90B3A6E7-A9BB-4E02-B579-9D67B020DC44}"/>
              </a:ext>
            </a:extLst>
          </p:cNvPr>
          <p:cNvPicPr>
            <a:picLocks noChangeAspect="1"/>
          </p:cNvPicPr>
          <p:nvPr/>
        </p:nvPicPr>
        <p:blipFill rotWithShape="1">
          <a:blip r:embed="rId2"/>
          <a:srcRect l="8798" r="8639" b="52538"/>
          <a:stretch/>
        </p:blipFill>
        <p:spPr>
          <a:xfrm>
            <a:off x="388178" y="2558576"/>
            <a:ext cx="3781455" cy="2805363"/>
          </a:xfrm>
          <a:prstGeom prst="rect">
            <a:avLst/>
          </a:prstGeom>
        </p:spPr>
      </p:pic>
      <p:pic>
        <p:nvPicPr>
          <p:cNvPr id="9" name="Immagine 8">
            <a:extLst>
              <a:ext uri="{FF2B5EF4-FFF2-40B4-BE49-F238E27FC236}">
                <a16:creationId xmlns:a16="http://schemas.microsoft.com/office/drawing/2014/main" xmlns="" id="{E752F250-78EA-4520-8625-E770E7872470}"/>
              </a:ext>
            </a:extLst>
          </p:cNvPr>
          <p:cNvPicPr>
            <a:picLocks noChangeAspect="1"/>
          </p:cNvPicPr>
          <p:nvPr/>
        </p:nvPicPr>
        <p:blipFill rotWithShape="1">
          <a:blip r:embed="rId2"/>
          <a:srcRect t="52538"/>
          <a:stretch/>
        </p:blipFill>
        <p:spPr>
          <a:xfrm>
            <a:off x="4228356" y="2558576"/>
            <a:ext cx="4580084" cy="2805363"/>
          </a:xfrm>
          <a:prstGeom prst="rect">
            <a:avLst/>
          </a:prstGeom>
        </p:spPr>
      </p:pic>
    </p:spTree>
    <p:extLst>
      <p:ext uri="{BB962C8B-B14F-4D97-AF65-F5344CB8AC3E}">
        <p14:creationId xmlns:p14="http://schemas.microsoft.com/office/powerpoint/2010/main" val="1251276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6">
            <a:extLst>
              <a:ext uri="{FF2B5EF4-FFF2-40B4-BE49-F238E27FC236}">
                <a16:creationId xmlns:a16="http://schemas.microsoft.com/office/drawing/2014/main" xmlns="" id="{50ACC0E2-D73B-4EC8-BE92-BFFD35A5AD8D}"/>
              </a:ext>
            </a:extLst>
          </p:cNvPr>
          <p:cNvSpPr txBox="1">
            <a:spLocks noChangeArrowheads="1"/>
          </p:cNvSpPr>
          <p:nvPr/>
        </p:nvSpPr>
        <p:spPr bwMode="auto">
          <a:xfrm>
            <a:off x="2983964" y="508556"/>
            <a:ext cx="526775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it-IT" sz="3200" b="1" dirty="0" err="1">
                <a:solidFill>
                  <a:srgbClr val="663300"/>
                </a:solidFill>
                <a:latin typeface="Garamond" pitchFamily="18" charset="0"/>
                <a:cs typeface="Times New Roman" pitchFamily="18" charset="0"/>
              </a:rPr>
              <a:t>Finally</a:t>
            </a:r>
            <a:r>
              <a:rPr lang="it-IT" sz="3200" b="1" dirty="0">
                <a:solidFill>
                  <a:srgbClr val="663300"/>
                </a:solidFill>
                <a:latin typeface="Garamond" pitchFamily="18" charset="0"/>
                <a:cs typeface="Times New Roman" pitchFamily="18" charset="0"/>
              </a:rPr>
              <a:t> … </a:t>
            </a:r>
            <a:r>
              <a:rPr lang="it-IT" sz="3200" b="1" dirty="0" err="1">
                <a:solidFill>
                  <a:srgbClr val="663300"/>
                </a:solidFill>
                <a:latin typeface="Garamond" pitchFamily="18" charset="0"/>
                <a:cs typeface="Times New Roman" pitchFamily="18" charset="0"/>
              </a:rPr>
              <a:t>conclusions</a:t>
            </a:r>
            <a:r>
              <a:rPr lang="it-IT" sz="3200" b="1" dirty="0">
                <a:solidFill>
                  <a:srgbClr val="663300"/>
                </a:solidFill>
                <a:latin typeface="Garamond" pitchFamily="18" charset="0"/>
                <a:cs typeface="Times New Roman" pitchFamily="18" charset="0"/>
              </a:rPr>
              <a:t>!!</a:t>
            </a:r>
            <a:endParaRPr lang="en-US" sz="3200" b="1" dirty="0">
              <a:solidFill>
                <a:srgbClr val="663300"/>
              </a:solidFill>
              <a:latin typeface="Garamond" pitchFamily="18" charset="0"/>
              <a:cs typeface="Times New Roman" pitchFamily="18" charset="0"/>
            </a:endParaRPr>
          </a:p>
        </p:txBody>
      </p:sp>
      <p:pic>
        <p:nvPicPr>
          <p:cNvPr id="22530" name="Picture 2" descr="Risultati immagini per dubbi">
            <a:extLst>
              <a:ext uri="{FF2B5EF4-FFF2-40B4-BE49-F238E27FC236}">
                <a16:creationId xmlns:a16="http://schemas.microsoft.com/office/drawing/2014/main" xmlns="" id="{9782CA4D-2308-4E28-BDE8-A0E63DE0B6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9242" y="3244738"/>
            <a:ext cx="4530706" cy="29248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532" name="Picture 4" descr="Risultati immagini per fumetto">
            <a:extLst>
              <a:ext uri="{FF2B5EF4-FFF2-40B4-BE49-F238E27FC236}">
                <a16:creationId xmlns:a16="http://schemas.microsoft.com/office/drawing/2014/main" xmlns="" id="{C75B2003-67F5-453E-BECB-3A68C611A1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3545" y="1482214"/>
            <a:ext cx="3669899" cy="1972571"/>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xmlns="" id="{C9D9CEC2-F7E6-4F41-989A-7C314494B1C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135545" y="1692783"/>
            <a:ext cx="1666352" cy="1551431"/>
          </a:xfrm>
          <a:prstGeom prst="rect">
            <a:avLst/>
          </a:prstGeom>
        </p:spPr>
      </p:pic>
    </p:spTree>
    <p:extLst>
      <p:ext uri="{BB962C8B-B14F-4D97-AF65-F5344CB8AC3E}">
        <p14:creationId xmlns:p14="http://schemas.microsoft.com/office/powerpoint/2010/main" val="1433747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6">
            <a:extLst>
              <a:ext uri="{FF2B5EF4-FFF2-40B4-BE49-F238E27FC236}">
                <a16:creationId xmlns:a16="http://schemas.microsoft.com/office/drawing/2014/main" xmlns="" id="{2A4EF50C-0F90-44F0-A171-1E10F00565E8}"/>
              </a:ext>
            </a:extLst>
          </p:cNvPr>
          <p:cNvSpPr txBox="1">
            <a:spLocks noChangeArrowheads="1"/>
          </p:cNvSpPr>
          <p:nvPr/>
        </p:nvSpPr>
        <p:spPr bwMode="auto">
          <a:xfrm>
            <a:off x="2688879" y="515938"/>
            <a:ext cx="61931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3200" b="1" dirty="0">
                <a:solidFill>
                  <a:srgbClr val="663300"/>
                </a:solidFill>
                <a:latin typeface="Garamond" pitchFamily="18" charset="0"/>
                <a:cs typeface="Times New Roman" pitchFamily="18" charset="0"/>
              </a:rPr>
              <a:t>Introduction </a:t>
            </a:r>
          </a:p>
        </p:txBody>
      </p:sp>
      <p:sp>
        <p:nvSpPr>
          <p:cNvPr id="3" name="CasellaDiTesto 2">
            <a:extLst>
              <a:ext uri="{FF2B5EF4-FFF2-40B4-BE49-F238E27FC236}">
                <a16:creationId xmlns:a16="http://schemas.microsoft.com/office/drawing/2014/main" xmlns="" id="{5ECCC3CF-C29E-48A9-9C16-0245D1467045}"/>
              </a:ext>
            </a:extLst>
          </p:cNvPr>
          <p:cNvSpPr txBox="1"/>
          <p:nvPr/>
        </p:nvSpPr>
        <p:spPr>
          <a:xfrm>
            <a:off x="409268" y="1525781"/>
            <a:ext cx="8325464" cy="4401205"/>
          </a:xfrm>
          <a:prstGeom prst="rect">
            <a:avLst/>
          </a:prstGeom>
          <a:noFill/>
        </p:spPr>
        <p:txBody>
          <a:bodyPr wrap="square" rtlCol="0">
            <a:spAutoFit/>
          </a:bodyPr>
          <a:lstStyle/>
          <a:p>
            <a:pPr algn="just"/>
            <a:r>
              <a:rPr lang="en-US" sz="2000" dirty="0">
                <a:latin typeface="Garamond" panose="02020404030301010803" pitchFamily="18" charset="0"/>
              </a:rPr>
              <a:t>In 1943, during the American Foundry Society (AFS) convention, J. W. Bolton made the following statements: </a:t>
            </a:r>
          </a:p>
          <a:p>
            <a:pPr algn="just"/>
            <a:r>
              <a:rPr lang="en-US" sz="2000" i="1" dirty="0">
                <a:latin typeface="Garamond" panose="02020404030301010803" pitchFamily="18" charset="0"/>
              </a:rPr>
              <a:t>Your indulgence is requested to permit the posing of one question. Will real control of graphite shape be realized in gray iron? Visualize a material, possessing (as-cast) graphite flakes or groupings resembling those of malleable iron instead of elongated flakes. </a:t>
            </a:r>
          </a:p>
          <a:p>
            <a:pPr algn="just"/>
            <a:endParaRPr lang="en-US" sz="2000" dirty="0">
              <a:latin typeface="Garamond" panose="02020404030301010803" pitchFamily="18" charset="0"/>
            </a:endParaRPr>
          </a:p>
          <a:p>
            <a:pPr algn="just"/>
            <a:r>
              <a:rPr lang="en-US" sz="2000" dirty="0">
                <a:latin typeface="Garamond" panose="02020404030301010803" pitchFamily="18" charset="0"/>
              </a:rPr>
              <a:t>A few weeks later, in the International Nickel Company Research Laboratory, an addition of magnesium (as a copper-magnesium alloy) allowed to obtain nearly perfect spheres of graphite and, consequently, the first ductile cast iron, also known as nodular cast iron. </a:t>
            </a:r>
          </a:p>
          <a:p>
            <a:pPr algn="just"/>
            <a:endParaRPr lang="en-US" sz="2000" dirty="0">
              <a:latin typeface="Garamond" panose="02020404030301010803" pitchFamily="18" charset="0"/>
            </a:endParaRPr>
          </a:p>
          <a:p>
            <a:pPr algn="just"/>
            <a:r>
              <a:rPr lang="en-US" sz="2000" dirty="0">
                <a:latin typeface="Garamond" panose="02020404030301010803" pitchFamily="18" charset="0"/>
              </a:rPr>
              <a:t>In 1948, always in the AFS Convention, the production of spherical graphite in iron by the addition of small amounts of cerium was announced by </a:t>
            </a:r>
            <a:r>
              <a:rPr lang="en-US" sz="2000" dirty="0" err="1">
                <a:latin typeface="Garamond" panose="02020404030301010803" pitchFamily="18" charset="0"/>
              </a:rPr>
              <a:t>Henton</a:t>
            </a:r>
            <a:r>
              <a:rPr lang="en-US" sz="2000" dirty="0">
                <a:latin typeface="Garamond" panose="02020404030301010803" pitchFamily="18" charset="0"/>
              </a:rPr>
              <a:t> </a:t>
            </a:r>
            <a:r>
              <a:rPr lang="en-US" sz="2000" dirty="0" err="1">
                <a:latin typeface="Garamond" panose="02020404030301010803" pitchFamily="18" charset="0"/>
              </a:rPr>
              <a:t>Morrogh</a:t>
            </a:r>
            <a:r>
              <a:rPr lang="en-US" sz="2000" dirty="0">
                <a:latin typeface="Garamond" panose="02020404030301010803" pitchFamily="18" charset="0"/>
              </a:rPr>
              <a:t> of the British Cast Iron Research Association. </a:t>
            </a:r>
            <a:endParaRPr lang="it-IT" sz="2000" dirty="0">
              <a:latin typeface="Garamond" panose="02020404030301010803" pitchFamily="18" charset="0"/>
            </a:endParaRPr>
          </a:p>
        </p:txBody>
      </p:sp>
    </p:spTree>
    <p:extLst>
      <p:ext uri="{BB962C8B-B14F-4D97-AF65-F5344CB8AC3E}">
        <p14:creationId xmlns:p14="http://schemas.microsoft.com/office/powerpoint/2010/main" val="3330067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o 4"/>
          <p:cNvGrpSpPr>
            <a:grpSpLocks/>
          </p:cNvGrpSpPr>
          <p:nvPr/>
        </p:nvGrpSpPr>
        <p:grpSpPr bwMode="auto">
          <a:xfrm>
            <a:off x="625293" y="1774477"/>
            <a:ext cx="3228975" cy="3200400"/>
            <a:chOff x="343780" y="548680"/>
            <a:chExt cx="3228975" cy="3200400"/>
          </a:xfrm>
        </p:grpSpPr>
        <p:pic>
          <p:nvPicPr>
            <p:cNvPr id="16"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780" y="548680"/>
              <a:ext cx="32289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asellaDiTesto 16"/>
            <p:cNvSpPr txBox="1">
              <a:spLocks noChangeArrowheads="1"/>
            </p:cNvSpPr>
            <p:nvPr/>
          </p:nvSpPr>
          <p:spPr bwMode="auto">
            <a:xfrm>
              <a:off x="683568" y="2492896"/>
              <a:ext cx="26786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r>
                <a:rPr lang="it-IT" sz="2400">
                  <a:latin typeface="Garamond" pitchFamily="18" charset="0"/>
                </a:rPr>
                <a:t>Hoping you enjoyed </a:t>
              </a:r>
            </a:p>
            <a:p>
              <a:pPr algn="ctr" eaLnBrk="1" hangingPunct="1"/>
              <a:r>
                <a:rPr lang="it-IT" sz="2400">
                  <a:latin typeface="Garamond" pitchFamily="18" charset="0"/>
                </a:rPr>
                <a:t>the presentation …</a:t>
              </a:r>
            </a:p>
          </p:txBody>
        </p:sp>
      </p:grpSp>
      <p:grpSp>
        <p:nvGrpSpPr>
          <p:cNvPr id="18" name="Gruppo 5"/>
          <p:cNvGrpSpPr>
            <a:grpSpLocks/>
          </p:cNvGrpSpPr>
          <p:nvPr/>
        </p:nvGrpSpPr>
        <p:grpSpPr bwMode="auto">
          <a:xfrm>
            <a:off x="4173633" y="1774476"/>
            <a:ext cx="4502865" cy="4273235"/>
            <a:chOff x="3572935" y="483576"/>
            <a:chExt cx="3089425" cy="3228975"/>
          </a:xfrm>
        </p:grpSpPr>
        <p:pic>
          <p:nvPicPr>
            <p:cNvPr id="19" name="Immagin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2935" y="483576"/>
              <a:ext cx="30480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asellaDiTesto 12"/>
            <p:cNvSpPr txBox="1">
              <a:spLocks noChangeArrowheads="1"/>
            </p:cNvSpPr>
            <p:nvPr/>
          </p:nvSpPr>
          <p:spPr bwMode="auto">
            <a:xfrm>
              <a:off x="3572935" y="1760839"/>
              <a:ext cx="3089425" cy="36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r>
                <a:rPr lang="it-IT" dirty="0">
                  <a:latin typeface="Garamond" pitchFamily="18" charset="0"/>
                </a:rPr>
                <a:t>… </a:t>
              </a:r>
              <a:r>
                <a:rPr lang="it-IT" dirty="0" err="1">
                  <a:latin typeface="Garamond" pitchFamily="18" charset="0"/>
                </a:rPr>
                <a:t>thank</a:t>
              </a:r>
              <a:r>
                <a:rPr lang="it-IT" dirty="0">
                  <a:latin typeface="Garamond" pitchFamily="18" charset="0"/>
                </a:rPr>
                <a:t> </a:t>
              </a:r>
              <a:r>
                <a:rPr lang="it-IT" dirty="0" err="1">
                  <a:latin typeface="Garamond" pitchFamily="18" charset="0"/>
                </a:rPr>
                <a:t>you</a:t>
              </a:r>
              <a:r>
                <a:rPr lang="it-IT" dirty="0">
                  <a:latin typeface="Garamond" pitchFamily="18" charset="0"/>
                </a:rPr>
                <a:t> for </a:t>
              </a:r>
              <a:r>
                <a:rPr lang="it-IT" dirty="0" err="1">
                  <a:latin typeface="Garamond" pitchFamily="18" charset="0"/>
                </a:rPr>
                <a:t>your</a:t>
              </a:r>
              <a:r>
                <a:rPr lang="it-IT" dirty="0">
                  <a:latin typeface="Garamond" pitchFamily="18" charset="0"/>
                </a:rPr>
                <a:t> </a:t>
              </a:r>
              <a:r>
                <a:rPr lang="it-IT" dirty="0" err="1">
                  <a:latin typeface="Garamond" pitchFamily="18" charset="0"/>
                </a:rPr>
                <a:t>attention</a:t>
              </a:r>
              <a:r>
                <a:rPr lang="it-IT" dirty="0">
                  <a:latin typeface="Garamond" pitchFamily="18" charset="0"/>
                </a:rPr>
                <a:t>!!</a:t>
              </a:r>
            </a:p>
          </p:txBody>
        </p:sp>
      </p:grpSp>
      <p:sp>
        <p:nvSpPr>
          <p:cNvPr id="11" name="Text Box 4">
            <a:extLst>
              <a:ext uri="{FF2B5EF4-FFF2-40B4-BE49-F238E27FC236}">
                <a16:creationId xmlns:a16="http://schemas.microsoft.com/office/drawing/2014/main" xmlns="" id="{3AA20561-B046-44F6-8443-31A98656DE73}"/>
              </a:ext>
            </a:extLst>
          </p:cNvPr>
          <p:cNvSpPr txBox="1">
            <a:spLocks noChangeArrowheads="1"/>
          </p:cNvSpPr>
          <p:nvPr/>
        </p:nvSpPr>
        <p:spPr bwMode="auto">
          <a:xfrm>
            <a:off x="2781300" y="309113"/>
            <a:ext cx="532267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3200" b="1" u="sng" dirty="0" err="1">
                <a:solidFill>
                  <a:srgbClr val="663300"/>
                </a:solidFill>
                <a:latin typeface="Garamond" pitchFamily="18" charset="0"/>
              </a:rPr>
              <a:t>Giornate</a:t>
            </a:r>
            <a:r>
              <a:rPr lang="en-US" sz="3200" b="1" u="sng" dirty="0">
                <a:solidFill>
                  <a:srgbClr val="663300"/>
                </a:solidFill>
                <a:latin typeface="Garamond" pitchFamily="18" charset="0"/>
              </a:rPr>
              <a:t> CUIA</a:t>
            </a:r>
          </a:p>
          <a:p>
            <a:pPr algn="l"/>
            <a:r>
              <a:rPr lang="en-US" sz="1800" i="1" dirty="0">
                <a:latin typeface="Garamond" pitchFamily="18" charset="0"/>
                <a:cs typeface="Times New Roman" pitchFamily="18" charset="0"/>
              </a:rPr>
              <a:t>Bari, Italy, 11-12 October 2018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628" name="Text Box 36"/>
          <p:cNvSpPr txBox="1">
            <a:spLocks noChangeArrowheads="1"/>
          </p:cNvSpPr>
          <p:nvPr/>
        </p:nvSpPr>
        <p:spPr bwMode="auto">
          <a:xfrm>
            <a:off x="2688879" y="515938"/>
            <a:ext cx="61931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3200" b="1" dirty="0">
                <a:solidFill>
                  <a:srgbClr val="663300"/>
                </a:solidFill>
                <a:latin typeface="Garamond" pitchFamily="18" charset="0"/>
                <a:cs typeface="Times New Roman" pitchFamily="18" charset="0"/>
              </a:rPr>
              <a:t>Introduction </a:t>
            </a:r>
          </a:p>
        </p:txBody>
      </p:sp>
      <p:sp>
        <p:nvSpPr>
          <p:cNvPr id="238629" name="Text Box 37"/>
          <p:cNvSpPr txBox="1">
            <a:spLocks noChangeArrowheads="1"/>
          </p:cNvSpPr>
          <p:nvPr/>
        </p:nvSpPr>
        <p:spPr bwMode="auto">
          <a:xfrm>
            <a:off x="383458" y="1529609"/>
            <a:ext cx="434886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sz="2400">
                <a:solidFill>
                  <a:schemeClr val="tx1"/>
                </a:solidFill>
                <a:latin typeface="Times New Roman" pitchFamily="18" charset="0"/>
              </a:defRPr>
            </a:lvl1pPr>
            <a:lvl2pPr marL="1130300" indent="-457200" algn="l">
              <a:defRPr sz="2400">
                <a:solidFill>
                  <a:schemeClr val="tx1"/>
                </a:solidFill>
                <a:latin typeface="Times New Roman" pitchFamily="18" charset="0"/>
              </a:defRPr>
            </a:lvl2pPr>
            <a:lvl3pPr marL="1778000" indent="-457200" algn="l">
              <a:defRPr sz="2400">
                <a:solidFill>
                  <a:schemeClr val="tx1"/>
                </a:solidFill>
                <a:latin typeface="Times New Roman" pitchFamily="18" charset="0"/>
              </a:defRPr>
            </a:lvl3pPr>
            <a:lvl4pPr marL="2425700" indent="-457200" algn="l">
              <a:defRPr sz="2400">
                <a:solidFill>
                  <a:schemeClr val="tx1"/>
                </a:solidFill>
                <a:latin typeface="Times New Roman" pitchFamily="18" charset="0"/>
              </a:defRPr>
            </a:lvl4pPr>
            <a:lvl5pPr marL="3073400" indent="-457200" algn="l">
              <a:defRPr sz="2400">
                <a:solidFill>
                  <a:schemeClr val="tx1"/>
                </a:solidFill>
                <a:latin typeface="Times New Roman" pitchFamily="18" charset="0"/>
              </a:defRPr>
            </a:lvl5pPr>
            <a:lvl6pPr marL="3530600" indent="-457200" eaLnBrk="0" fontAlgn="base" hangingPunct="0">
              <a:spcBef>
                <a:spcPct val="0"/>
              </a:spcBef>
              <a:spcAft>
                <a:spcPct val="0"/>
              </a:spcAft>
              <a:defRPr sz="2400">
                <a:solidFill>
                  <a:schemeClr val="tx1"/>
                </a:solidFill>
                <a:latin typeface="Times New Roman" pitchFamily="18" charset="0"/>
              </a:defRPr>
            </a:lvl6pPr>
            <a:lvl7pPr marL="3987800" indent="-457200" eaLnBrk="0" fontAlgn="base" hangingPunct="0">
              <a:spcBef>
                <a:spcPct val="0"/>
              </a:spcBef>
              <a:spcAft>
                <a:spcPct val="0"/>
              </a:spcAft>
              <a:defRPr sz="2400">
                <a:solidFill>
                  <a:schemeClr val="tx1"/>
                </a:solidFill>
                <a:latin typeface="Times New Roman" pitchFamily="18" charset="0"/>
              </a:defRPr>
            </a:lvl7pPr>
            <a:lvl8pPr marL="4445000" indent="-457200" eaLnBrk="0" fontAlgn="base" hangingPunct="0">
              <a:spcBef>
                <a:spcPct val="0"/>
              </a:spcBef>
              <a:spcAft>
                <a:spcPct val="0"/>
              </a:spcAft>
              <a:defRPr sz="2400">
                <a:solidFill>
                  <a:schemeClr val="tx1"/>
                </a:solidFill>
                <a:latin typeface="Times New Roman" pitchFamily="18" charset="0"/>
              </a:defRPr>
            </a:lvl8pPr>
            <a:lvl9pPr marL="4902200" indent="-457200" eaLnBrk="0" fontAlgn="base" hangingPunct="0">
              <a:spcBef>
                <a:spcPct val="0"/>
              </a:spcBef>
              <a:spcAft>
                <a:spcPct val="0"/>
              </a:spcAft>
              <a:defRPr sz="2400">
                <a:solidFill>
                  <a:schemeClr val="tx1"/>
                </a:solidFill>
                <a:latin typeface="Times New Roman" pitchFamily="18" charset="0"/>
              </a:defRPr>
            </a:lvl9pPr>
          </a:lstStyle>
          <a:p>
            <a:pPr algn="just">
              <a:spcBef>
                <a:spcPct val="50000"/>
              </a:spcBef>
            </a:pPr>
            <a:r>
              <a:rPr lang="en-US" sz="2000" dirty="0">
                <a:latin typeface="Garamond" pitchFamily="18" charset="0"/>
              </a:rPr>
              <a:t>Ductile cast irons  are characterized by a very interesting combination of overall properties. Matrix controls these good mechanical properties and matrix names are commonly used to designate spheroidal cast iron types.</a:t>
            </a:r>
            <a:endParaRPr lang="en-GB" sz="2000" dirty="0">
              <a:latin typeface="Garamond" pitchFamily="18" charset="0"/>
              <a:cs typeface="Times New Roman" pitchFamily="18" charset="0"/>
            </a:endParaRPr>
          </a:p>
        </p:txBody>
      </p:sp>
      <p:pic>
        <p:nvPicPr>
          <p:cNvPr id="5" name="Picture 104"/>
          <p:cNvPicPr>
            <a:picLocks noChangeAspect="1" noChangeArrowheads="1"/>
          </p:cNvPicPr>
          <p:nvPr/>
        </p:nvPicPr>
        <p:blipFill>
          <a:blip r:embed="rId3" cstate="print"/>
          <a:srcRect/>
          <a:stretch>
            <a:fillRect/>
          </a:stretch>
        </p:blipFill>
        <p:spPr bwMode="auto">
          <a:xfrm>
            <a:off x="5111699" y="1818079"/>
            <a:ext cx="3493545" cy="3771010"/>
          </a:xfrm>
          <a:prstGeom prst="rect">
            <a:avLst/>
          </a:prstGeom>
          <a:ln>
            <a:noFill/>
          </a:ln>
          <a:effectLst>
            <a:outerShdw blurRad="190500" algn="tl" rotWithShape="0">
              <a:srgbClr val="000000">
                <a:alpha val="70000"/>
              </a:srgbClr>
            </a:outerShdw>
          </a:effectLst>
        </p:spPr>
      </p:pic>
      <p:pic>
        <p:nvPicPr>
          <p:cNvPr id="3" name="Immagine 2"/>
          <p:cNvPicPr>
            <a:picLocks noChangeAspect="1"/>
          </p:cNvPicPr>
          <p:nvPr/>
        </p:nvPicPr>
        <p:blipFill>
          <a:blip r:embed="rId4"/>
          <a:stretch>
            <a:fillRect/>
          </a:stretch>
        </p:blipFill>
        <p:spPr>
          <a:xfrm>
            <a:off x="743412" y="3650343"/>
            <a:ext cx="3288891" cy="24278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37988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8629"/>
                                        </p:tgtEl>
                                        <p:attrNameLst>
                                          <p:attrName>style.visibility</p:attrName>
                                        </p:attrNameLst>
                                      </p:cBhvr>
                                      <p:to>
                                        <p:strVal val="visible"/>
                                      </p:to>
                                    </p:set>
                                    <p:animEffect transition="in" filter="dissolve">
                                      <p:cBhvr>
                                        <p:cTn id="7" dur="500"/>
                                        <p:tgtEl>
                                          <p:spTgt spid="238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629"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628" name="Text Box 36"/>
          <p:cNvSpPr txBox="1">
            <a:spLocks noChangeArrowheads="1"/>
          </p:cNvSpPr>
          <p:nvPr/>
        </p:nvSpPr>
        <p:spPr bwMode="auto">
          <a:xfrm>
            <a:off x="2688879" y="515938"/>
            <a:ext cx="61931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3200" b="1" dirty="0">
                <a:solidFill>
                  <a:srgbClr val="663300"/>
                </a:solidFill>
                <a:latin typeface="Garamond" pitchFamily="18" charset="0"/>
                <a:cs typeface="Times New Roman" pitchFamily="18" charset="0"/>
              </a:rPr>
              <a:t>Introduction </a:t>
            </a:r>
          </a:p>
        </p:txBody>
      </p:sp>
      <p:sp>
        <p:nvSpPr>
          <p:cNvPr id="238629" name="Text Box 37"/>
          <p:cNvSpPr txBox="1">
            <a:spLocks noChangeArrowheads="1"/>
          </p:cNvSpPr>
          <p:nvPr/>
        </p:nvSpPr>
        <p:spPr bwMode="auto">
          <a:xfrm>
            <a:off x="5506861" y="3885288"/>
            <a:ext cx="321803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sz="2400">
                <a:solidFill>
                  <a:schemeClr val="tx1"/>
                </a:solidFill>
                <a:latin typeface="Times New Roman" pitchFamily="18" charset="0"/>
              </a:defRPr>
            </a:lvl1pPr>
            <a:lvl2pPr marL="1130300" indent="-457200" algn="l">
              <a:defRPr sz="2400">
                <a:solidFill>
                  <a:schemeClr val="tx1"/>
                </a:solidFill>
                <a:latin typeface="Times New Roman" pitchFamily="18" charset="0"/>
              </a:defRPr>
            </a:lvl2pPr>
            <a:lvl3pPr marL="1778000" indent="-457200" algn="l">
              <a:defRPr sz="2400">
                <a:solidFill>
                  <a:schemeClr val="tx1"/>
                </a:solidFill>
                <a:latin typeface="Times New Roman" pitchFamily="18" charset="0"/>
              </a:defRPr>
            </a:lvl3pPr>
            <a:lvl4pPr marL="2425700" indent="-457200" algn="l">
              <a:defRPr sz="2400">
                <a:solidFill>
                  <a:schemeClr val="tx1"/>
                </a:solidFill>
                <a:latin typeface="Times New Roman" pitchFamily="18" charset="0"/>
              </a:defRPr>
            </a:lvl4pPr>
            <a:lvl5pPr marL="3073400" indent="-457200" algn="l">
              <a:defRPr sz="2400">
                <a:solidFill>
                  <a:schemeClr val="tx1"/>
                </a:solidFill>
                <a:latin typeface="Times New Roman" pitchFamily="18" charset="0"/>
              </a:defRPr>
            </a:lvl5pPr>
            <a:lvl6pPr marL="3530600" indent="-457200" eaLnBrk="0" fontAlgn="base" hangingPunct="0">
              <a:spcBef>
                <a:spcPct val="0"/>
              </a:spcBef>
              <a:spcAft>
                <a:spcPct val="0"/>
              </a:spcAft>
              <a:defRPr sz="2400">
                <a:solidFill>
                  <a:schemeClr val="tx1"/>
                </a:solidFill>
                <a:latin typeface="Times New Roman" pitchFamily="18" charset="0"/>
              </a:defRPr>
            </a:lvl6pPr>
            <a:lvl7pPr marL="3987800" indent="-457200" eaLnBrk="0" fontAlgn="base" hangingPunct="0">
              <a:spcBef>
                <a:spcPct val="0"/>
              </a:spcBef>
              <a:spcAft>
                <a:spcPct val="0"/>
              </a:spcAft>
              <a:defRPr sz="2400">
                <a:solidFill>
                  <a:schemeClr val="tx1"/>
                </a:solidFill>
                <a:latin typeface="Times New Roman" pitchFamily="18" charset="0"/>
              </a:defRPr>
            </a:lvl7pPr>
            <a:lvl8pPr marL="4445000" indent="-457200" eaLnBrk="0" fontAlgn="base" hangingPunct="0">
              <a:spcBef>
                <a:spcPct val="0"/>
              </a:spcBef>
              <a:spcAft>
                <a:spcPct val="0"/>
              </a:spcAft>
              <a:defRPr sz="2400">
                <a:solidFill>
                  <a:schemeClr val="tx1"/>
                </a:solidFill>
                <a:latin typeface="Times New Roman" pitchFamily="18" charset="0"/>
              </a:defRPr>
            </a:lvl8pPr>
            <a:lvl9pPr marL="4902200" indent="-457200" eaLnBrk="0" fontAlgn="base" hangingPunct="0">
              <a:spcBef>
                <a:spcPct val="0"/>
              </a:spcBef>
              <a:spcAft>
                <a:spcPct val="0"/>
              </a:spcAft>
              <a:defRPr sz="2400">
                <a:solidFill>
                  <a:schemeClr val="tx1"/>
                </a:solidFill>
                <a:latin typeface="Times New Roman" pitchFamily="18" charset="0"/>
              </a:defRPr>
            </a:lvl9pPr>
          </a:lstStyle>
          <a:p>
            <a:pPr algn="just">
              <a:spcBef>
                <a:spcPct val="50000"/>
              </a:spcBef>
            </a:pPr>
            <a:r>
              <a:rPr lang="en-US" sz="2000" dirty="0">
                <a:latin typeface="Garamond" pitchFamily="18" charset="0"/>
              </a:rPr>
              <a:t>Ductile cast irons are widely used (e.g. wheels, gears, crankshafts in cars, exhaust manifolds, valves, flywheels, boxes bearings, hubs, shafts, valves, flanges, pipelines ...) </a:t>
            </a:r>
          </a:p>
        </p:txBody>
      </p:sp>
      <p:pic>
        <p:nvPicPr>
          <p:cNvPr id="7" name="Picture 2"/>
          <p:cNvPicPr>
            <a:picLocks noChangeAspect="1" noChangeArrowheads="1"/>
          </p:cNvPicPr>
          <p:nvPr/>
        </p:nvPicPr>
        <p:blipFill>
          <a:blip r:embed="rId3" cstate="print"/>
          <a:srcRect/>
          <a:stretch>
            <a:fillRect/>
          </a:stretch>
        </p:blipFill>
        <p:spPr bwMode="auto">
          <a:xfrm>
            <a:off x="419100" y="3932413"/>
            <a:ext cx="1428760" cy="1428760"/>
          </a:xfrm>
          <a:prstGeom prst="rect">
            <a:avLst/>
          </a:prstGeom>
          <a:ln>
            <a:noFill/>
          </a:ln>
          <a:effectLst>
            <a:outerShdw blurRad="190500" algn="tl" rotWithShape="0">
              <a:srgbClr val="000000">
                <a:alpha val="70000"/>
              </a:srgbClr>
            </a:outerShdw>
          </a:effectLst>
        </p:spPr>
      </p:pic>
      <p:pic>
        <p:nvPicPr>
          <p:cNvPr id="8" name="Picture 3"/>
          <p:cNvPicPr>
            <a:picLocks noChangeAspect="1" noChangeArrowheads="1"/>
          </p:cNvPicPr>
          <p:nvPr/>
        </p:nvPicPr>
        <p:blipFill>
          <a:blip r:embed="rId4" cstate="print"/>
          <a:srcRect/>
          <a:stretch>
            <a:fillRect/>
          </a:stretch>
        </p:blipFill>
        <p:spPr bwMode="auto">
          <a:xfrm>
            <a:off x="2009146" y="4529973"/>
            <a:ext cx="1500198" cy="1500198"/>
          </a:xfrm>
          <a:prstGeom prst="rect">
            <a:avLst/>
          </a:prstGeom>
          <a:ln>
            <a:noFill/>
          </a:ln>
          <a:effectLst>
            <a:outerShdw blurRad="190500" algn="tl" rotWithShape="0">
              <a:srgbClr val="000000">
                <a:alpha val="70000"/>
              </a:srgbClr>
            </a:outerShdw>
          </a:effectLst>
        </p:spPr>
      </p:pic>
      <p:pic>
        <p:nvPicPr>
          <p:cNvPr id="10" name="Picture 5"/>
          <p:cNvPicPr>
            <a:picLocks noChangeAspect="1" noChangeArrowheads="1"/>
          </p:cNvPicPr>
          <p:nvPr/>
        </p:nvPicPr>
        <p:blipFill>
          <a:blip r:embed="rId5" cstate="print"/>
          <a:srcRect/>
          <a:stretch>
            <a:fillRect/>
          </a:stretch>
        </p:blipFill>
        <p:spPr bwMode="auto">
          <a:xfrm>
            <a:off x="4636007" y="2292851"/>
            <a:ext cx="1357322" cy="1233929"/>
          </a:xfrm>
          <a:prstGeom prst="rect">
            <a:avLst/>
          </a:prstGeom>
          <a:ln>
            <a:noFill/>
          </a:ln>
          <a:effectLst>
            <a:outerShdw blurRad="190500" algn="tl" rotWithShape="0">
              <a:srgbClr val="000000">
                <a:alpha val="70000"/>
              </a:srgbClr>
            </a:outerShdw>
          </a:effectLst>
        </p:spPr>
      </p:pic>
      <p:pic>
        <p:nvPicPr>
          <p:cNvPr id="11" name="Picture 6"/>
          <p:cNvPicPr>
            <a:picLocks noChangeAspect="1" noChangeArrowheads="1"/>
          </p:cNvPicPr>
          <p:nvPr/>
        </p:nvPicPr>
        <p:blipFill>
          <a:blip r:embed="rId6" cstate="print"/>
          <a:srcRect/>
          <a:stretch>
            <a:fillRect/>
          </a:stretch>
        </p:blipFill>
        <p:spPr bwMode="auto">
          <a:xfrm>
            <a:off x="3774800" y="3885288"/>
            <a:ext cx="1594400" cy="1833560"/>
          </a:xfrm>
          <a:prstGeom prst="rect">
            <a:avLst/>
          </a:prstGeom>
          <a:ln>
            <a:noFill/>
          </a:ln>
          <a:effectLst>
            <a:outerShdw blurRad="190500" algn="tl" rotWithShape="0">
              <a:srgbClr val="000000">
                <a:alpha val="70000"/>
              </a:srgbClr>
            </a:outerShdw>
          </a:effectLst>
        </p:spPr>
      </p:pic>
      <p:pic>
        <p:nvPicPr>
          <p:cNvPr id="12" name="Picture 7"/>
          <p:cNvPicPr>
            <a:picLocks noChangeAspect="1" noChangeArrowheads="1"/>
          </p:cNvPicPr>
          <p:nvPr/>
        </p:nvPicPr>
        <p:blipFill>
          <a:blip r:embed="rId7" cstate="print"/>
          <a:srcRect/>
          <a:stretch>
            <a:fillRect/>
          </a:stretch>
        </p:blipFill>
        <p:spPr bwMode="auto">
          <a:xfrm>
            <a:off x="6445070" y="1691894"/>
            <a:ext cx="2109113" cy="1476379"/>
          </a:xfrm>
          <a:prstGeom prst="rect">
            <a:avLst/>
          </a:prstGeom>
          <a:ln>
            <a:noFill/>
          </a:ln>
          <a:effectLst>
            <a:outerShdw blurRad="190500" algn="tl" rotWithShape="0">
              <a:srgbClr val="000000">
                <a:alpha val="70000"/>
              </a:srgbClr>
            </a:outerShdw>
          </a:effectLst>
        </p:spPr>
      </p:pic>
      <p:pic>
        <p:nvPicPr>
          <p:cNvPr id="7170" name="Picture 2" descr="http://www.glorycmp.co.id/Images/ProdKubota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672" y="1693105"/>
            <a:ext cx="3183284" cy="20352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4312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8629"/>
                                        </p:tgtEl>
                                        <p:attrNameLst>
                                          <p:attrName>style.visibility</p:attrName>
                                        </p:attrNameLst>
                                      </p:cBhvr>
                                      <p:to>
                                        <p:strVal val="visible"/>
                                      </p:to>
                                    </p:set>
                                    <p:animEffect transition="in" filter="dissolve">
                                      <p:cBhvr>
                                        <p:cTn id="7" dur="500"/>
                                        <p:tgtEl>
                                          <p:spTgt spid="238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629"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F2AB48FB-59C2-4CC2-9EDF-29C0D4FCDCC7}"/>
              </a:ext>
            </a:extLst>
          </p:cNvPr>
          <p:cNvPicPr>
            <a:picLocks noChangeAspect="1"/>
          </p:cNvPicPr>
          <p:nvPr/>
        </p:nvPicPr>
        <p:blipFill rotWithShape="1">
          <a:blip r:embed="rId2"/>
          <a:srcRect r="51954"/>
          <a:stretch/>
        </p:blipFill>
        <p:spPr>
          <a:xfrm>
            <a:off x="1610420" y="1617603"/>
            <a:ext cx="2614250" cy="3154953"/>
          </a:xfrm>
          <a:prstGeom prst="rect">
            <a:avLst/>
          </a:prstGeom>
        </p:spPr>
      </p:pic>
      <p:pic>
        <p:nvPicPr>
          <p:cNvPr id="3" name="Immagine 2">
            <a:extLst>
              <a:ext uri="{FF2B5EF4-FFF2-40B4-BE49-F238E27FC236}">
                <a16:creationId xmlns:a16="http://schemas.microsoft.com/office/drawing/2014/main" xmlns="" id="{58E97E14-E44A-42F1-82CA-FC8BB295732C}"/>
              </a:ext>
            </a:extLst>
          </p:cNvPr>
          <p:cNvPicPr>
            <a:picLocks noChangeAspect="1"/>
          </p:cNvPicPr>
          <p:nvPr/>
        </p:nvPicPr>
        <p:blipFill rotWithShape="1">
          <a:blip r:embed="rId2"/>
          <a:srcRect l="51954"/>
          <a:stretch/>
        </p:blipFill>
        <p:spPr>
          <a:xfrm>
            <a:off x="5054008" y="1617603"/>
            <a:ext cx="2614251" cy="3154953"/>
          </a:xfrm>
          <a:prstGeom prst="rect">
            <a:avLst/>
          </a:prstGeom>
        </p:spPr>
      </p:pic>
      <p:sp>
        <p:nvSpPr>
          <p:cNvPr id="4" name="CasellaDiTesto 3">
            <a:extLst>
              <a:ext uri="{FF2B5EF4-FFF2-40B4-BE49-F238E27FC236}">
                <a16:creationId xmlns:a16="http://schemas.microsoft.com/office/drawing/2014/main" xmlns="" id="{6D50F408-521F-4430-B2D6-3516BE6B3544}"/>
              </a:ext>
            </a:extLst>
          </p:cNvPr>
          <p:cNvSpPr txBox="1"/>
          <p:nvPr/>
        </p:nvSpPr>
        <p:spPr>
          <a:xfrm>
            <a:off x="354421" y="4807996"/>
            <a:ext cx="8484782" cy="1323439"/>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a:latin typeface="Garamond" panose="02020404030301010803" pitchFamily="18" charset="0"/>
              </a:rPr>
              <a:t>Lines of tension in cast iron with lamellar graphite are highly concentrated at the tips of the graphite lamellae.</a:t>
            </a:r>
          </a:p>
          <a:p>
            <a:pPr marL="342900" indent="-342900" algn="just">
              <a:buFont typeface="Arial" panose="020B0604020202020204" pitchFamily="34" charset="0"/>
              <a:buChar char="•"/>
            </a:pPr>
            <a:r>
              <a:rPr lang="en-US" sz="2000" dirty="0">
                <a:latin typeface="Garamond" panose="02020404030301010803" pitchFamily="18" charset="0"/>
              </a:rPr>
              <a:t>Lines of tension in cast iron with nodular graphite flow around the graphite nodules almost undisturbed.</a:t>
            </a:r>
            <a:endParaRPr lang="it-IT" sz="2000" dirty="0">
              <a:latin typeface="Garamond" panose="02020404030301010803" pitchFamily="18" charset="0"/>
            </a:endParaRPr>
          </a:p>
        </p:txBody>
      </p:sp>
      <p:sp>
        <p:nvSpPr>
          <p:cNvPr id="5" name="Text Box 36">
            <a:extLst>
              <a:ext uri="{FF2B5EF4-FFF2-40B4-BE49-F238E27FC236}">
                <a16:creationId xmlns:a16="http://schemas.microsoft.com/office/drawing/2014/main" xmlns="" id="{B0C30261-09A2-4450-961A-7BFD6B5F7746}"/>
              </a:ext>
            </a:extLst>
          </p:cNvPr>
          <p:cNvSpPr txBox="1">
            <a:spLocks noChangeArrowheads="1"/>
          </p:cNvSpPr>
          <p:nvPr/>
        </p:nvSpPr>
        <p:spPr bwMode="auto">
          <a:xfrm>
            <a:off x="2688879" y="515938"/>
            <a:ext cx="61931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3200" b="1" dirty="0">
                <a:solidFill>
                  <a:srgbClr val="663300"/>
                </a:solidFill>
                <a:latin typeface="Garamond" pitchFamily="18" charset="0"/>
                <a:cs typeface="Times New Roman" pitchFamily="18" charset="0"/>
              </a:rPr>
              <a:t>Introduction </a:t>
            </a:r>
          </a:p>
        </p:txBody>
      </p:sp>
    </p:spTree>
    <p:extLst>
      <p:ext uri="{BB962C8B-B14F-4D97-AF65-F5344CB8AC3E}">
        <p14:creationId xmlns:p14="http://schemas.microsoft.com/office/powerpoint/2010/main" val="1120674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5D8378AA-1159-49B8-A840-72390C6C1A6C}"/>
              </a:ext>
            </a:extLst>
          </p:cNvPr>
          <p:cNvPicPr>
            <a:picLocks noChangeAspect="1"/>
          </p:cNvPicPr>
          <p:nvPr/>
        </p:nvPicPr>
        <p:blipFill>
          <a:blip r:embed="rId2"/>
          <a:stretch>
            <a:fillRect/>
          </a:stretch>
        </p:blipFill>
        <p:spPr>
          <a:xfrm>
            <a:off x="4391232" y="1488350"/>
            <a:ext cx="2193567" cy="1940650"/>
          </a:xfrm>
          <a:prstGeom prst="rect">
            <a:avLst/>
          </a:prstGeom>
        </p:spPr>
      </p:pic>
      <p:pic>
        <p:nvPicPr>
          <p:cNvPr id="3" name="Immagine 2">
            <a:extLst>
              <a:ext uri="{FF2B5EF4-FFF2-40B4-BE49-F238E27FC236}">
                <a16:creationId xmlns:a16="http://schemas.microsoft.com/office/drawing/2014/main" xmlns="" id="{71CB76B3-4F57-4C1C-BB4F-7A8114713D23}"/>
              </a:ext>
            </a:extLst>
          </p:cNvPr>
          <p:cNvPicPr>
            <a:picLocks noChangeAspect="1"/>
          </p:cNvPicPr>
          <p:nvPr/>
        </p:nvPicPr>
        <p:blipFill rotWithShape="1">
          <a:blip r:embed="rId3"/>
          <a:srcRect t="1972"/>
          <a:stretch/>
        </p:blipFill>
        <p:spPr>
          <a:xfrm>
            <a:off x="6601304" y="1491826"/>
            <a:ext cx="2193567" cy="1937174"/>
          </a:xfrm>
          <a:prstGeom prst="rect">
            <a:avLst/>
          </a:prstGeom>
        </p:spPr>
      </p:pic>
      <p:pic>
        <p:nvPicPr>
          <p:cNvPr id="4" name="Immagine 3">
            <a:extLst>
              <a:ext uri="{FF2B5EF4-FFF2-40B4-BE49-F238E27FC236}">
                <a16:creationId xmlns:a16="http://schemas.microsoft.com/office/drawing/2014/main" xmlns="" id="{24F73392-EC8B-408D-95CC-29BE29AA48AC}"/>
              </a:ext>
            </a:extLst>
          </p:cNvPr>
          <p:cNvPicPr>
            <a:picLocks noChangeAspect="1"/>
          </p:cNvPicPr>
          <p:nvPr/>
        </p:nvPicPr>
        <p:blipFill>
          <a:blip r:embed="rId4"/>
          <a:stretch>
            <a:fillRect/>
          </a:stretch>
        </p:blipFill>
        <p:spPr>
          <a:xfrm>
            <a:off x="4391232" y="3627439"/>
            <a:ext cx="4420145" cy="2526400"/>
          </a:xfrm>
          <a:prstGeom prst="rect">
            <a:avLst/>
          </a:prstGeom>
        </p:spPr>
      </p:pic>
      <p:pic>
        <p:nvPicPr>
          <p:cNvPr id="6" name="Immagine 5">
            <a:extLst>
              <a:ext uri="{FF2B5EF4-FFF2-40B4-BE49-F238E27FC236}">
                <a16:creationId xmlns:a16="http://schemas.microsoft.com/office/drawing/2014/main" xmlns="" id="{1B6FD716-8A5C-4E61-9078-54BE2D163B1F}"/>
              </a:ext>
            </a:extLst>
          </p:cNvPr>
          <p:cNvPicPr>
            <a:picLocks noChangeAspect="1"/>
          </p:cNvPicPr>
          <p:nvPr/>
        </p:nvPicPr>
        <p:blipFill>
          <a:blip r:embed="rId5"/>
          <a:stretch>
            <a:fillRect/>
          </a:stretch>
        </p:blipFill>
        <p:spPr>
          <a:xfrm>
            <a:off x="583841" y="1484043"/>
            <a:ext cx="3410353" cy="1937174"/>
          </a:xfrm>
          <a:prstGeom prst="rect">
            <a:avLst/>
          </a:prstGeom>
        </p:spPr>
      </p:pic>
      <p:sp>
        <p:nvSpPr>
          <p:cNvPr id="7" name="CasellaDiTesto 6">
            <a:extLst>
              <a:ext uri="{FF2B5EF4-FFF2-40B4-BE49-F238E27FC236}">
                <a16:creationId xmlns:a16="http://schemas.microsoft.com/office/drawing/2014/main" xmlns="" id="{6B5AFC4C-914F-45C1-AB77-EF6F3A86E855}"/>
              </a:ext>
            </a:extLst>
          </p:cNvPr>
          <p:cNvSpPr txBox="1"/>
          <p:nvPr/>
        </p:nvSpPr>
        <p:spPr>
          <a:xfrm>
            <a:off x="4309265" y="1408471"/>
            <a:ext cx="407484" cy="461665"/>
          </a:xfrm>
          <a:prstGeom prst="rect">
            <a:avLst/>
          </a:prstGeom>
          <a:noFill/>
        </p:spPr>
        <p:txBody>
          <a:bodyPr wrap="none" rtlCol="0">
            <a:spAutoFit/>
          </a:bodyPr>
          <a:lstStyle/>
          <a:p>
            <a:r>
              <a:rPr lang="it-IT" dirty="0">
                <a:latin typeface="Garamond" panose="02020404030301010803" pitchFamily="18" charset="0"/>
              </a:rPr>
              <a:t>A</a:t>
            </a:r>
          </a:p>
        </p:txBody>
      </p:sp>
      <p:sp>
        <p:nvSpPr>
          <p:cNvPr id="8" name="CasellaDiTesto 7">
            <a:extLst>
              <a:ext uri="{FF2B5EF4-FFF2-40B4-BE49-F238E27FC236}">
                <a16:creationId xmlns:a16="http://schemas.microsoft.com/office/drawing/2014/main" xmlns="" id="{B1D6B54F-B683-4F7B-926A-7041483FD7D6}"/>
              </a:ext>
            </a:extLst>
          </p:cNvPr>
          <p:cNvSpPr txBox="1"/>
          <p:nvPr/>
        </p:nvSpPr>
        <p:spPr>
          <a:xfrm>
            <a:off x="6584799" y="1408470"/>
            <a:ext cx="373820" cy="461665"/>
          </a:xfrm>
          <a:prstGeom prst="rect">
            <a:avLst/>
          </a:prstGeom>
          <a:noFill/>
        </p:spPr>
        <p:txBody>
          <a:bodyPr wrap="none" rtlCol="0">
            <a:spAutoFit/>
          </a:bodyPr>
          <a:lstStyle/>
          <a:p>
            <a:r>
              <a:rPr lang="it-IT" dirty="0">
                <a:latin typeface="Garamond" panose="02020404030301010803" pitchFamily="18" charset="0"/>
              </a:rPr>
              <a:t>B</a:t>
            </a:r>
          </a:p>
        </p:txBody>
      </p:sp>
      <p:sp>
        <p:nvSpPr>
          <p:cNvPr id="9" name="Rettangolo 8">
            <a:extLst>
              <a:ext uri="{FF2B5EF4-FFF2-40B4-BE49-F238E27FC236}">
                <a16:creationId xmlns:a16="http://schemas.microsoft.com/office/drawing/2014/main" xmlns="" id="{BB60EB9B-BC7A-41FB-87C2-B68256372FCC}"/>
              </a:ext>
            </a:extLst>
          </p:cNvPr>
          <p:cNvSpPr/>
          <p:nvPr/>
        </p:nvSpPr>
        <p:spPr>
          <a:xfrm>
            <a:off x="250656" y="3874976"/>
            <a:ext cx="4058609" cy="2031325"/>
          </a:xfrm>
          <a:prstGeom prst="rect">
            <a:avLst/>
          </a:prstGeom>
        </p:spPr>
        <p:txBody>
          <a:bodyPr wrap="square">
            <a:spAutoFit/>
          </a:bodyPr>
          <a:lstStyle/>
          <a:p>
            <a:pPr algn="just"/>
            <a:r>
              <a:rPr lang="en-US" sz="1800" dirty="0">
                <a:latin typeface="Garamond" panose="02020404030301010803" pitchFamily="18" charset="0"/>
              </a:rPr>
              <a:t>The different shapes of the graphite give different damage processes: </a:t>
            </a:r>
          </a:p>
          <a:p>
            <a:pPr marL="285750" indent="-285750" algn="just">
              <a:buFont typeface="Arial" panose="020B0604020202020204" pitchFamily="34" charset="0"/>
              <a:buChar char="•"/>
            </a:pPr>
            <a:r>
              <a:rPr lang="en-US" sz="1800" dirty="0">
                <a:latin typeface="Garamond" panose="02020404030301010803" pitchFamily="18" charset="0"/>
              </a:rPr>
              <a:t>the void growth at graphite matrix interface for well developed graphite </a:t>
            </a:r>
          </a:p>
          <a:p>
            <a:pPr marL="285750" indent="-285750" algn="just">
              <a:buFont typeface="Arial" panose="020B0604020202020204" pitchFamily="34" charset="0"/>
              <a:buChar char="•"/>
            </a:pPr>
            <a:r>
              <a:rPr lang="en-US" sz="1800" dirty="0">
                <a:latin typeface="Garamond" panose="02020404030301010803" pitchFamily="18" charset="0"/>
              </a:rPr>
              <a:t>internal cracking for degenerated graphite. These different damage modes induce different mechanical behaviors. </a:t>
            </a:r>
            <a:endParaRPr lang="it-IT" sz="1800" dirty="0">
              <a:latin typeface="Garamond" panose="02020404030301010803" pitchFamily="18" charset="0"/>
            </a:endParaRPr>
          </a:p>
        </p:txBody>
      </p:sp>
      <p:sp>
        <p:nvSpPr>
          <p:cNvPr id="10" name="Text Box 36">
            <a:extLst>
              <a:ext uri="{FF2B5EF4-FFF2-40B4-BE49-F238E27FC236}">
                <a16:creationId xmlns:a16="http://schemas.microsoft.com/office/drawing/2014/main" xmlns="" id="{1248849A-BE59-4F8F-A725-853266937F98}"/>
              </a:ext>
            </a:extLst>
          </p:cNvPr>
          <p:cNvSpPr txBox="1">
            <a:spLocks noChangeArrowheads="1"/>
          </p:cNvSpPr>
          <p:nvPr/>
        </p:nvSpPr>
        <p:spPr bwMode="auto">
          <a:xfrm>
            <a:off x="2711001" y="379034"/>
            <a:ext cx="61931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GB" sz="1600" b="1" dirty="0">
                <a:solidFill>
                  <a:srgbClr val="663300"/>
                </a:solidFill>
                <a:latin typeface="Garamond" pitchFamily="18" charset="0"/>
                <a:cs typeface="Times New Roman" pitchFamily="18" charset="0"/>
              </a:rPr>
              <a:t>M.J. Dong, G.K. Hu, A. </a:t>
            </a:r>
            <a:r>
              <a:rPr lang="en-GB" sz="1600" b="1" dirty="0" err="1">
                <a:solidFill>
                  <a:srgbClr val="663300"/>
                </a:solidFill>
                <a:latin typeface="Garamond" pitchFamily="18" charset="0"/>
                <a:cs typeface="Times New Roman" pitchFamily="18" charset="0"/>
              </a:rPr>
              <a:t>Diboine</a:t>
            </a:r>
            <a:r>
              <a:rPr lang="en-GB" sz="1600" b="1" dirty="0">
                <a:solidFill>
                  <a:srgbClr val="663300"/>
                </a:solidFill>
                <a:latin typeface="Garamond" pitchFamily="18" charset="0"/>
                <a:cs typeface="Times New Roman" pitchFamily="18" charset="0"/>
              </a:rPr>
              <a:t>, D. Moulin, C. </a:t>
            </a:r>
            <a:r>
              <a:rPr lang="en-GB" sz="1600" b="1" dirty="0" err="1">
                <a:solidFill>
                  <a:srgbClr val="663300"/>
                </a:solidFill>
                <a:latin typeface="Garamond" pitchFamily="18" charset="0"/>
                <a:cs typeface="Times New Roman" pitchFamily="18" charset="0"/>
              </a:rPr>
              <a:t>Prioul</a:t>
            </a:r>
            <a:r>
              <a:rPr lang="en-GB" sz="1600" b="1" dirty="0">
                <a:solidFill>
                  <a:srgbClr val="663300"/>
                </a:solidFill>
                <a:latin typeface="Garamond" pitchFamily="18" charset="0"/>
                <a:cs typeface="Times New Roman" pitchFamily="18" charset="0"/>
              </a:rPr>
              <a:t> </a:t>
            </a:r>
          </a:p>
          <a:p>
            <a:pPr algn="just"/>
            <a:r>
              <a:rPr lang="en-GB" sz="1600" b="1" dirty="0">
                <a:solidFill>
                  <a:srgbClr val="663300"/>
                </a:solidFill>
                <a:latin typeface="Garamond" pitchFamily="18" charset="0"/>
                <a:cs typeface="Times New Roman" pitchFamily="18" charset="0"/>
              </a:rPr>
              <a:t>Damage modelling in nodular cast iron </a:t>
            </a:r>
          </a:p>
          <a:p>
            <a:pPr algn="just"/>
            <a:r>
              <a:rPr lang="en-GB" sz="1600" b="1" dirty="0">
                <a:solidFill>
                  <a:srgbClr val="663300"/>
                </a:solidFill>
                <a:latin typeface="Garamond" pitchFamily="18" charset="0"/>
                <a:cs typeface="Times New Roman" pitchFamily="18" charset="0"/>
              </a:rPr>
              <a:t>J. De Physique IV, (1993) 643-648</a:t>
            </a:r>
          </a:p>
        </p:txBody>
      </p:sp>
    </p:spTree>
    <p:extLst>
      <p:ext uri="{BB962C8B-B14F-4D97-AF65-F5344CB8AC3E}">
        <p14:creationId xmlns:p14="http://schemas.microsoft.com/office/powerpoint/2010/main" val="889327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6">
            <a:extLst>
              <a:ext uri="{FF2B5EF4-FFF2-40B4-BE49-F238E27FC236}">
                <a16:creationId xmlns:a16="http://schemas.microsoft.com/office/drawing/2014/main" xmlns="" id="{D2B256A7-07CB-4368-9C08-A4CB4EF0B5BA}"/>
              </a:ext>
            </a:extLst>
          </p:cNvPr>
          <p:cNvSpPr txBox="1">
            <a:spLocks noChangeArrowheads="1"/>
          </p:cNvSpPr>
          <p:nvPr/>
        </p:nvSpPr>
        <p:spPr bwMode="auto">
          <a:xfrm>
            <a:off x="2718493" y="348086"/>
            <a:ext cx="619318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it-IT" sz="1500" b="1" dirty="0">
                <a:solidFill>
                  <a:srgbClr val="663300"/>
                </a:solidFill>
                <a:latin typeface="Garamond" pitchFamily="18" charset="0"/>
                <a:cs typeface="Times New Roman" pitchFamily="18" charset="0"/>
              </a:rPr>
              <a:t>G. </a:t>
            </a:r>
            <a:r>
              <a:rPr lang="it-IT" sz="1500" b="1" dirty="0" err="1">
                <a:solidFill>
                  <a:srgbClr val="663300"/>
                </a:solidFill>
                <a:latin typeface="Garamond" pitchFamily="18" charset="0"/>
                <a:cs typeface="Times New Roman" pitchFamily="18" charset="0"/>
              </a:rPr>
              <a:t>Hütter</a:t>
            </a:r>
            <a:r>
              <a:rPr lang="it-IT" sz="1500" b="1" dirty="0">
                <a:solidFill>
                  <a:srgbClr val="663300"/>
                </a:solidFill>
                <a:latin typeface="Garamond" pitchFamily="18" charset="0"/>
                <a:cs typeface="Times New Roman" pitchFamily="18" charset="0"/>
              </a:rPr>
              <a:t>, L. </a:t>
            </a:r>
            <a:r>
              <a:rPr lang="it-IT" sz="1500" b="1" dirty="0" err="1">
                <a:solidFill>
                  <a:srgbClr val="663300"/>
                </a:solidFill>
                <a:latin typeface="Garamond" pitchFamily="18" charset="0"/>
                <a:cs typeface="Times New Roman" pitchFamily="18" charset="0"/>
              </a:rPr>
              <a:t>Zybell</a:t>
            </a:r>
            <a:r>
              <a:rPr lang="it-IT" sz="1500" b="1" dirty="0">
                <a:solidFill>
                  <a:srgbClr val="663300"/>
                </a:solidFill>
                <a:latin typeface="Garamond" pitchFamily="18" charset="0"/>
                <a:cs typeface="Times New Roman" pitchFamily="18" charset="0"/>
              </a:rPr>
              <a:t>, M. Kuna</a:t>
            </a:r>
          </a:p>
          <a:p>
            <a:pPr algn="just"/>
            <a:r>
              <a:rPr lang="en-US" sz="1500" b="1" dirty="0">
                <a:solidFill>
                  <a:srgbClr val="663300"/>
                </a:solidFill>
                <a:latin typeface="Garamond" pitchFamily="18" charset="0"/>
                <a:cs typeface="Times New Roman" pitchFamily="18" charset="0"/>
              </a:rPr>
              <a:t>Micromechanical modeling of crack propagation in nodular cast iron with competing ductile and cleavage failure</a:t>
            </a:r>
          </a:p>
          <a:p>
            <a:pPr algn="just"/>
            <a:r>
              <a:rPr lang="en-US" sz="1500" b="1" dirty="0">
                <a:solidFill>
                  <a:srgbClr val="663300"/>
                </a:solidFill>
                <a:latin typeface="Garamond" pitchFamily="18" charset="0"/>
                <a:cs typeface="Times New Roman" pitchFamily="18" charset="0"/>
              </a:rPr>
              <a:t>Engineering Fracture Mechanics 147 (2015) 388–397</a:t>
            </a:r>
          </a:p>
        </p:txBody>
      </p:sp>
      <p:pic>
        <p:nvPicPr>
          <p:cNvPr id="3" name="Immagine 2">
            <a:extLst>
              <a:ext uri="{FF2B5EF4-FFF2-40B4-BE49-F238E27FC236}">
                <a16:creationId xmlns:a16="http://schemas.microsoft.com/office/drawing/2014/main" xmlns="" id="{9D1B6646-EBBD-4BB3-BA07-4730113D9C4A}"/>
              </a:ext>
            </a:extLst>
          </p:cNvPr>
          <p:cNvPicPr>
            <a:picLocks noChangeAspect="1"/>
          </p:cNvPicPr>
          <p:nvPr/>
        </p:nvPicPr>
        <p:blipFill>
          <a:blip r:embed="rId2"/>
          <a:stretch>
            <a:fillRect/>
          </a:stretch>
        </p:blipFill>
        <p:spPr>
          <a:xfrm>
            <a:off x="603248" y="1470384"/>
            <a:ext cx="3106920" cy="1958616"/>
          </a:xfrm>
          <a:prstGeom prst="rect">
            <a:avLst/>
          </a:prstGeom>
        </p:spPr>
      </p:pic>
      <p:pic>
        <p:nvPicPr>
          <p:cNvPr id="5" name="Immagine 4">
            <a:extLst>
              <a:ext uri="{FF2B5EF4-FFF2-40B4-BE49-F238E27FC236}">
                <a16:creationId xmlns:a16="http://schemas.microsoft.com/office/drawing/2014/main" xmlns="" id="{4C665D9D-15F0-46B0-9443-DE63986A2C74}"/>
              </a:ext>
            </a:extLst>
          </p:cNvPr>
          <p:cNvPicPr>
            <a:picLocks noChangeAspect="1"/>
          </p:cNvPicPr>
          <p:nvPr/>
        </p:nvPicPr>
        <p:blipFill>
          <a:blip r:embed="rId3" cstate="print"/>
          <a:stretch>
            <a:fillRect/>
          </a:stretch>
        </p:blipFill>
        <p:spPr>
          <a:xfrm>
            <a:off x="454185" y="3493354"/>
            <a:ext cx="3326867" cy="1362182"/>
          </a:xfrm>
          <a:prstGeom prst="rect">
            <a:avLst/>
          </a:prstGeom>
        </p:spPr>
      </p:pic>
      <p:pic>
        <p:nvPicPr>
          <p:cNvPr id="8" name="Immagine 7">
            <a:extLst>
              <a:ext uri="{FF2B5EF4-FFF2-40B4-BE49-F238E27FC236}">
                <a16:creationId xmlns:a16="http://schemas.microsoft.com/office/drawing/2014/main" xmlns="" id="{C4FD5FCA-5ED0-4A48-B561-F85F551C2ED7}"/>
              </a:ext>
            </a:extLst>
          </p:cNvPr>
          <p:cNvPicPr>
            <a:picLocks noChangeAspect="1"/>
          </p:cNvPicPr>
          <p:nvPr/>
        </p:nvPicPr>
        <p:blipFill>
          <a:blip r:embed="rId4"/>
          <a:stretch>
            <a:fillRect/>
          </a:stretch>
        </p:blipFill>
        <p:spPr>
          <a:xfrm>
            <a:off x="3972982" y="1599978"/>
            <a:ext cx="4823688" cy="4386086"/>
          </a:xfrm>
          <a:prstGeom prst="rect">
            <a:avLst/>
          </a:prstGeom>
        </p:spPr>
      </p:pic>
      <p:sp>
        <p:nvSpPr>
          <p:cNvPr id="9" name="Rettangolo 8">
            <a:extLst>
              <a:ext uri="{FF2B5EF4-FFF2-40B4-BE49-F238E27FC236}">
                <a16:creationId xmlns:a16="http://schemas.microsoft.com/office/drawing/2014/main" xmlns="" id="{58B5DCB2-7406-4BD5-9597-9F98B3889FA7}"/>
              </a:ext>
            </a:extLst>
          </p:cNvPr>
          <p:cNvSpPr/>
          <p:nvPr/>
        </p:nvSpPr>
        <p:spPr>
          <a:xfrm>
            <a:off x="357640" y="4855536"/>
            <a:ext cx="3519377" cy="1384995"/>
          </a:xfrm>
          <a:prstGeom prst="rect">
            <a:avLst/>
          </a:prstGeom>
        </p:spPr>
        <p:txBody>
          <a:bodyPr wrap="square">
            <a:spAutoFit/>
          </a:bodyPr>
          <a:lstStyle/>
          <a:p>
            <a:pPr algn="just"/>
            <a:r>
              <a:rPr lang="it-IT" sz="1400" dirty="0">
                <a:latin typeface="Garamond" panose="02020404030301010803" pitchFamily="18" charset="0"/>
              </a:rPr>
              <a:t>The </a:t>
            </a:r>
            <a:r>
              <a:rPr lang="it-IT" sz="1400" dirty="0" err="1">
                <a:latin typeface="Garamond" panose="02020404030301010803" pitchFamily="18" charset="0"/>
              </a:rPr>
              <a:t>weakly</a:t>
            </a:r>
            <a:r>
              <a:rPr lang="it-IT" sz="1400" dirty="0">
                <a:latin typeface="Garamond" panose="02020404030301010803" pitchFamily="18" charset="0"/>
              </a:rPr>
              <a:t> </a:t>
            </a:r>
            <a:r>
              <a:rPr lang="it-IT" sz="1400" dirty="0" err="1">
                <a:latin typeface="Garamond" panose="02020404030301010803" pitchFamily="18" charset="0"/>
              </a:rPr>
              <a:t>bonded</a:t>
            </a:r>
            <a:r>
              <a:rPr lang="it-IT" sz="1400" dirty="0">
                <a:latin typeface="Garamond" panose="02020404030301010803" pitchFamily="18" charset="0"/>
              </a:rPr>
              <a:t> </a:t>
            </a:r>
            <a:r>
              <a:rPr lang="it-IT" sz="1400" dirty="0" err="1">
                <a:latin typeface="Garamond" panose="02020404030301010803" pitchFamily="18" charset="0"/>
              </a:rPr>
              <a:t>graphite</a:t>
            </a:r>
            <a:r>
              <a:rPr lang="it-IT" sz="1400" dirty="0">
                <a:latin typeface="Garamond" panose="02020404030301010803" pitchFamily="18" charset="0"/>
              </a:rPr>
              <a:t> </a:t>
            </a:r>
            <a:r>
              <a:rPr lang="it-IT" sz="1400" dirty="0" err="1">
                <a:latin typeface="Garamond" panose="02020404030301010803" pitchFamily="18" charset="0"/>
              </a:rPr>
              <a:t>particles</a:t>
            </a:r>
            <a:r>
              <a:rPr lang="it-IT" sz="1400" dirty="0">
                <a:latin typeface="Garamond" panose="02020404030301010803" pitchFamily="18" charset="0"/>
              </a:rPr>
              <a:t> are </a:t>
            </a:r>
            <a:r>
              <a:rPr lang="it-IT" sz="1400" dirty="0" err="1">
                <a:latin typeface="Garamond" panose="02020404030301010803" pitchFamily="18" charset="0"/>
              </a:rPr>
              <a:t>idealized</a:t>
            </a:r>
            <a:r>
              <a:rPr lang="it-IT" sz="1400" dirty="0">
                <a:latin typeface="Garamond" panose="02020404030301010803" pitchFamily="18" charset="0"/>
              </a:rPr>
              <a:t> to a priori </a:t>
            </a:r>
            <a:r>
              <a:rPr lang="it-IT" sz="1400" dirty="0" err="1">
                <a:latin typeface="Garamond" panose="02020404030301010803" pitchFamily="18" charset="0"/>
              </a:rPr>
              <a:t>existing</a:t>
            </a:r>
            <a:r>
              <a:rPr lang="it-IT" sz="1400" dirty="0">
                <a:latin typeface="Garamond" panose="02020404030301010803" pitchFamily="18" charset="0"/>
              </a:rPr>
              <a:t> </a:t>
            </a:r>
            <a:r>
              <a:rPr lang="it-IT" sz="1400" dirty="0" err="1">
                <a:latin typeface="Garamond" panose="02020404030301010803" pitchFamily="18" charset="0"/>
              </a:rPr>
              <a:t>spherical</a:t>
            </a:r>
            <a:r>
              <a:rPr lang="it-IT" sz="1400" dirty="0">
                <a:latin typeface="Garamond" panose="02020404030301010803" pitchFamily="18" charset="0"/>
              </a:rPr>
              <a:t> </a:t>
            </a:r>
            <a:r>
              <a:rPr lang="it-IT" sz="1400" dirty="0" err="1">
                <a:latin typeface="Garamond" panose="02020404030301010803" pitchFamily="18" charset="0"/>
              </a:rPr>
              <a:t>voids</a:t>
            </a:r>
            <a:r>
              <a:rPr lang="it-IT" sz="1400" dirty="0">
                <a:latin typeface="Garamond" panose="02020404030301010803" pitchFamily="18" charset="0"/>
              </a:rPr>
              <a:t> </a:t>
            </a:r>
            <a:r>
              <a:rPr lang="it-IT" sz="1400" dirty="0" err="1">
                <a:latin typeface="Garamond" panose="02020404030301010803" pitchFamily="18" charset="0"/>
              </a:rPr>
              <a:t>that</a:t>
            </a:r>
            <a:r>
              <a:rPr lang="it-IT" sz="1400" dirty="0">
                <a:latin typeface="Garamond" panose="02020404030301010803" pitchFamily="18" charset="0"/>
              </a:rPr>
              <a:t> are </a:t>
            </a:r>
            <a:r>
              <a:rPr lang="it-IT" sz="1400" dirty="0" err="1">
                <a:latin typeface="Garamond" panose="02020404030301010803" pitchFamily="18" charset="0"/>
              </a:rPr>
              <a:t>resolved</a:t>
            </a:r>
            <a:r>
              <a:rPr lang="it-IT" sz="1400" dirty="0">
                <a:latin typeface="Garamond" panose="02020404030301010803" pitchFamily="18" charset="0"/>
              </a:rPr>
              <a:t> </a:t>
            </a:r>
            <a:r>
              <a:rPr lang="it-IT" sz="1400" dirty="0" err="1">
                <a:latin typeface="Garamond" panose="02020404030301010803" pitchFamily="18" charset="0"/>
              </a:rPr>
              <a:t>discretely</a:t>
            </a:r>
            <a:r>
              <a:rPr lang="it-IT" sz="1400" dirty="0">
                <a:latin typeface="Garamond" panose="02020404030301010803" pitchFamily="18" charset="0"/>
              </a:rPr>
              <a:t> in the </a:t>
            </a:r>
            <a:r>
              <a:rPr lang="it-IT" sz="1400" dirty="0" err="1">
                <a:latin typeface="Garamond" panose="02020404030301010803" pitchFamily="18" charset="0"/>
              </a:rPr>
              <a:t>process</a:t>
            </a:r>
            <a:r>
              <a:rPr lang="it-IT" sz="1400" dirty="0">
                <a:latin typeface="Garamond" panose="02020404030301010803" pitchFamily="18" charset="0"/>
              </a:rPr>
              <a:t> zone </a:t>
            </a:r>
            <a:r>
              <a:rPr lang="it-IT" sz="1400" dirty="0" err="1">
                <a:latin typeface="Garamond" panose="02020404030301010803" pitchFamily="18" charset="0"/>
              </a:rPr>
              <a:t>at</a:t>
            </a:r>
            <a:r>
              <a:rPr lang="it-IT" sz="1400" dirty="0">
                <a:latin typeface="Garamond" panose="02020404030301010803" pitchFamily="18" charset="0"/>
              </a:rPr>
              <a:t> the crack </a:t>
            </a:r>
            <a:r>
              <a:rPr lang="it-IT" sz="1400" dirty="0" err="1">
                <a:latin typeface="Garamond" panose="02020404030301010803" pitchFamily="18" charset="0"/>
              </a:rPr>
              <a:t>tip</a:t>
            </a:r>
            <a:r>
              <a:rPr lang="it-IT" sz="1400" dirty="0">
                <a:latin typeface="Garamond" panose="02020404030301010803" pitchFamily="18" charset="0"/>
              </a:rPr>
              <a:t>. </a:t>
            </a:r>
            <a:r>
              <a:rPr lang="it-IT" sz="1400" dirty="0" err="1">
                <a:latin typeface="Garamond" panose="02020404030301010803" pitchFamily="18" charset="0"/>
              </a:rPr>
              <a:t>Possible</a:t>
            </a:r>
            <a:r>
              <a:rPr lang="it-IT" sz="1400" dirty="0">
                <a:latin typeface="Garamond" panose="02020404030301010803" pitchFamily="18" charset="0"/>
              </a:rPr>
              <a:t> </a:t>
            </a:r>
            <a:r>
              <a:rPr lang="it-IT" sz="1400" dirty="0" err="1">
                <a:latin typeface="Garamond" panose="02020404030301010803" pitchFamily="18" charset="0"/>
              </a:rPr>
              <a:t>void</a:t>
            </a:r>
            <a:r>
              <a:rPr lang="it-IT" sz="1400" dirty="0">
                <a:latin typeface="Garamond" panose="02020404030301010803" pitchFamily="18" charset="0"/>
              </a:rPr>
              <a:t> </a:t>
            </a:r>
            <a:r>
              <a:rPr lang="it-IT" sz="1400" dirty="0" err="1">
                <a:latin typeface="Garamond" panose="02020404030301010803" pitchFamily="18" charset="0"/>
              </a:rPr>
              <a:t>growth</a:t>
            </a:r>
            <a:r>
              <a:rPr lang="it-IT" sz="1400" dirty="0">
                <a:latin typeface="Garamond" panose="02020404030301010803" pitchFamily="18" charset="0"/>
              </a:rPr>
              <a:t> </a:t>
            </a:r>
            <a:r>
              <a:rPr lang="it-IT" sz="1400" dirty="0" err="1">
                <a:latin typeface="Garamond" panose="02020404030301010803" pitchFamily="18" charset="0"/>
              </a:rPr>
              <a:t>around</a:t>
            </a:r>
            <a:r>
              <a:rPr lang="it-IT" sz="1400" dirty="0">
                <a:latin typeface="Garamond" panose="02020404030301010803" pitchFamily="18" charset="0"/>
              </a:rPr>
              <a:t> the </a:t>
            </a:r>
            <a:r>
              <a:rPr lang="it-IT" sz="1400" dirty="0" err="1">
                <a:latin typeface="Garamond" panose="02020404030301010803" pitchFamily="18" charset="0"/>
              </a:rPr>
              <a:t>process</a:t>
            </a:r>
            <a:r>
              <a:rPr lang="it-IT" sz="1400" dirty="0">
                <a:latin typeface="Garamond" panose="02020404030301010803" pitchFamily="18" charset="0"/>
              </a:rPr>
              <a:t> zone </a:t>
            </a:r>
            <a:r>
              <a:rPr lang="it-IT" sz="1400" dirty="0" err="1">
                <a:latin typeface="Garamond" panose="02020404030301010803" pitchFamily="18" charset="0"/>
              </a:rPr>
              <a:t>is</a:t>
            </a:r>
            <a:r>
              <a:rPr lang="it-IT" sz="1400" dirty="0">
                <a:latin typeface="Garamond" panose="02020404030301010803" pitchFamily="18" charset="0"/>
              </a:rPr>
              <a:t> </a:t>
            </a:r>
            <a:r>
              <a:rPr lang="it-IT" sz="1400" dirty="0" err="1">
                <a:latin typeface="Garamond" panose="02020404030301010803" pitchFamily="18" charset="0"/>
              </a:rPr>
              <a:t>incorporated</a:t>
            </a:r>
            <a:r>
              <a:rPr lang="it-IT" sz="1400" dirty="0">
                <a:latin typeface="Garamond" panose="02020404030301010803" pitchFamily="18" charset="0"/>
              </a:rPr>
              <a:t> in a </a:t>
            </a:r>
            <a:r>
              <a:rPr lang="it-IT" sz="1400" dirty="0" err="1">
                <a:latin typeface="Garamond" panose="02020404030301010803" pitchFamily="18" charset="0"/>
              </a:rPr>
              <a:t>homogenized</a:t>
            </a:r>
            <a:r>
              <a:rPr lang="it-IT" sz="1400" dirty="0">
                <a:latin typeface="Garamond" panose="02020404030301010803" pitchFamily="18" charset="0"/>
              </a:rPr>
              <a:t> way by </a:t>
            </a:r>
            <a:r>
              <a:rPr lang="it-IT" sz="1400" dirty="0" err="1">
                <a:latin typeface="Garamond" panose="02020404030301010803" pitchFamily="18" charset="0"/>
              </a:rPr>
              <a:t>means</a:t>
            </a:r>
            <a:r>
              <a:rPr lang="it-IT" sz="1400" dirty="0">
                <a:latin typeface="Garamond" panose="02020404030301010803" pitchFamily="18" charset="0"/>
              </a:rPr>
              <a:t> of the GTN-model. </a:t>
            </a:r>
          </a:p>
        </p:txBody>
      </p:sp>
    </p:spTree>
    <p:extLst>
      <p:ext uri="{BB962C8B-B14F-4D97-AF65-F5344CB8AC3E}">
        <p14:creationId xmlns:p14="http://schemas.microsoft.com/office/powerpoint/2010/main" val="3473048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Risultati immagini per lemure">
            <a:extLst>
              <a:ext uri="{FF2B5EF4-FFF2-40B4-BE49-F238E27FC236}">
                <a16:creationId xmlns:a16="http://schemas.microsoft.com/office/drawing/2014/main" xmlns="" id="{9D370D40-815F-4954-8493-2BBCE73F4E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85" b="100000" l="667" r="99000">
                        <a14:backgroundMark x1="10500" y1="28087" x2="10500" y2="28087"/>
                      </a14:backgroundRemoval>
                    </a14:imgEffect>
                  </a14:imgLayer>
                </a14:imgProps>
              </a:ext>
              <a:ext uri="{28A0092B-C50C-407E-A947-70E740481C1C}">
                <a14:useLocalDpi xmlns:a14="http://schemas.microsoft.com/office/drawing/2010/main" val="0"/>
              </a:ext>
            </a:extLst>
          </a:blip>
          <a:srcRect/>
          <a:stretch>
            <a:fillRect/>
          </a:stretch>
        </p:blipFill>
        <p:spPr bwMode="auto">
          <a:xfrm>
            <a:off x="94342" y="3119234"/>
            <a:ext cx="4477658" cy="3082121"/>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xmlns="" id="{C52F8D3F-2746-45E6-AA03-0530870E6B4A}"/>
              </a:ext>
            </a:extLst>
          </p:cNvPr>
          <p:cNvSpPr txBox="1"/>
          <p:nvPr/>
        </p:nvSpPr>
        <p:spPr>
          <a:xfrm>
            <a:off x="3148475" y="1857146"/>
            <a:ext cx="5688224" cy="2246769"/>
          </a:xfrm>
          <a:prstGeom prst="rect">
            <a:avLst/>
          </a:prstGeom>
          <a:noFill/>
        </p:spPr>
        <p:txBody>
          <a:bodyPr wrap="none" rtlCol="0">
            <a:spAutoFit/>
          </a:bodyPr>
          <a:lstStyle/>
          <a:p>
            <a:r>
              <a:rPr lang="it-IT" sz="2000" b="1" dirty="0" err="1">
                <a:latin typeface="Garamond" panose="02020404030301010803" pitchFamily="18" charset="0"/>
              </a:rPr>
              <a:t>Proposed</a:t>
            </a:r>
            <a:r>
              <a:rPr lang="it-IT" sz="2000" b="1" dirty="0">
                <a:latin typeface="Garamond" panose="02020404030301010803" pitchFamily="18" charset="0"/>
              </a:rPr>
              <a:t> </a:t>
            </a:r>
            <a:r>
              <a:rPr lang="it-IT" sz="2000" b="1" dirty="0" err="1">
                <a:latin typeface="Garamond" panose="02020404030301010803" pitchFamily="18" charset="0"/>
              </a:rPr>
              <a:t>approach</a:t>
            </a:r>
            <a:r>
              <a:rPr lang="it-IT" sz="2000" b="1" dirty="0">
                <a:latin typeface="Garamond" panose="02020404030301010803" pitchFamily="18" charset="0"/>
              </a:rPr>
              <a:t>:</a:t>
            </a:r>
          </a:p>
          <a:p>
            <a:endParaRPr lang="it-IT" sz="2000" b="1" dirty="0">
              <a:latin typeface="Garamond" panose="02020404030301010803" pitchFamily="18" charset="0"/>
            </a:endParaRPr>
          </a:p>
          <a:p>
            <a:r>
              <a:rPr lang="it-IT" sz="2000" b="1" dirty="0" err="1">
                <a:latin typeface="Garamond" panose="02020404030301010803" pitchFamily="18" charset="0"/>
              </a:rPr>
              <a:t>Graphite</a:t>
            </a:r>
            <a:r>
              <a:rPr lang="it-IT" sz="2000" b="1" dirty="0">
                <a:latin typeface="Garamond" panose="02020404030301010803" pitchFamily="18" charset="0"/>
              </a:rPr>
              <a:t> </a:t>
            </a:r>
            <a:r>
              <a:rPr lang="it-IT" sz="2000" b="1" dirty="0" err="1">
                <a:latin typeface="Garamond" panose="02020404030301010803" pitchFamily="18" charset="0"/>
              </a:rPr>
              <a:t>nodules</a:t>
            </a:r>
            <a:r>
              <a:rPr lang="it-IT" sz="2000" b="1" dirty="0">
                <a:latin typeface="Garamond" panose="02020404030301010803" pitchFamily="18" charset="0"/>
              </a:rPr>
              <a:t> </a:t>
            </a:r>
          </a:p>
          <a:p>
            <a:r>
              <a:rPr lang="it-IT" sz="2000" b="1" dirty="0">
                <a:latin typeface="Garamond" panose="02020404030301010803" pitchFamily="18" charset="0"/>
              </a:rPr>
              <a:t>=</a:t>
            </a:r>
          </a:p>
          <a:p>
            <a:r>
              <a:rPr lang="it-IT" sz="2000" b="1" dirty="0" err="1">
                <a:latin typeface="Garamond" panose="02020404030301010803" pitchFamily="18" charset="0"/>
              </a:rPr>
              <a:t>Graphite</a:t>
            </a:r>
            <a:r>
              <a:rPr lang="it-IT" sz="2000" b="1" dirty="0">
                <a:latin typeface="Garamond" panose="02020404030301010803" pitchFamily="18" charset="0"/>
              </a:rPr>
              <a:t> </a:t>
            </a:r>
            <a:r>
              <a:rPr lang="it-IT" sz="2000" b="1" dirty="0" err="1">
                <a:latin typeface="Garamond" panose="02020404030301010803" pitchFamily="18" charset="0"/>
              </a:rPr>
              <a:t>balls</a:t>
            </a:r>
            <a:r>
              <a:rPr lang="it-IT" sz="2000" b="1" dirty="0">
                <a:latin typeface="Garamond" panose="02020404030301010803" pitchFamily="18" charset="0"/>
              </a:rPr>
              <a:t> </a:t>
            </a:r>
            <a:r>
              <a:rPr lang="it-IT" sz="2000" b="1" dirty="0" err="1">
                <a:latin typeface="Garamond" panose="02020404030301010803" pitchFamily="18" charset="0"/>
              </a:rPr>
              <a:t>without</a:t>
            </a:r>
            <a:r>
              <a:rPr lang="it-IT" sz="2000" b="1" dirty="0">
                <a:latin typeface="Garamond" panose="02020404030301010803" pitchFamily="18" charset="0"/>
              </a:rPr>
              <a:t> </a:t>
            </a:r>
            <a:r>
              <a:rPr lang="it-IT" sz="2000" b="1" dirty="0" err="1">
                <a:latin typeface="Garamond" panose="02020404030301010803" pitchFamily="18" charset="0"/>
              </a:rPr>
              <a:t>any</a:t>
            </a:r>
            <a:r>
              <a:rPr lang="it-IT" sz="2000" b="1" dirty="0">
                <a:latin typeface="Garamond" panose="02020404030301010803" pitchFamily="18" charset="0"/>
              </a:rPr>
              <a:t> connection with </a:t>
            </a:r>
            <a:r>
              <a:rPr lang="it-IT" sz="2000" b="1" dirty="0" err="1">
                <a:latin typeface="Garamond" panose="02020404030301010803" pitchFamily="18" charset="0"/>
              </a:rPr>
              <a:t>matrix</a:t>
            </a:r>
            <a:r>
              <a:rPr lang="it-IT" sz="2000" b="1" dirty="0">
                <a:latin typeface="Garamond" panose="02020404030301010803" pitchFamily="18" charset="0"/>
              </a:rPr>
              <a:t> </a:t>
            </a:r>
          </a:p>
          <a:p>
            <a:r>
              <a:rPr lang="it-IT" sz="2000" b="1" dirty="0">
                <a:latin typeface="Garamond" panose="02020404030301010803" pitchFamily="18" charset="0"/>
              </a:rPr>
              <a:t>= </a:t>
            </a:r>
          </a:p>
          <a:p>
            <a:r>
              <a:rPr lang="it-IT" sz="2000" b="1" dirty="0" err="1">
                <a:latin typeface="Garamond" panose="02020404030301010803" pitchFamily="18" charset="0"/>
              </a:rPr>
              <a:t>Voids</a:t>
            </a:r>
            <a:r>
              <a:rPr lang="it-IT" sz="2000" b="1" dirty="0">
                <a:latin typeface="Garamond" panose="02020404030301010803" pitchFamily="18" charset="0"/>
              </a:rPr>
              <a:t> </a:t>
            </a:r>
            <a:r>
              <a:rPr lang="it-IT" sz="2000" b="1" dirty="0" err="1">
                <a:latin typeface="Garamond" panose="02020404030301010803" pitchFamily="18" charset="0"/>
              </a:rPr>
              <a:t>embedded</a:t>
            </a:r>
            <a:r>
              <a:rPr lang="it-IT" sz="2000" b="1" dirty="0">
                <a:latin typeface="Garamond" panose="02020404030301010803" pitchFamily="18" charset="0"/>
              </a:rPr>
              <a:t> in the </a:t>
            </a:r>
            <a:r>
              <a:rPr lang="it-IT" sz="2000" b="1" dirty="0" err="1">
                <a:latin typeface="Garamond" panose="02020404030301010803" pitchFamily="18" charset="0"/>
              </a:rPr>
              <a:t>matrix</a:t>
            </a:r>
            <a:endParaRPr lang="it-IT" sz="2000" b="1" dirty="0">
              <a:latin typeface="Garamond" panose="02020404030301010803" pitchFamily="18" charset="0"/>
            </a:endParaRPr>
          </a:p>
        </p:txBody>
      </p:sp>
      <p:sp>
        <p:nvSpPr>
          <p:cNvPr id="5" name="Text Box 36">
            <a:extLst>
              <a:ext uri="{FF2B5EF4-FFF2-40B4-BE49-F238E27FC236}">
                <a16:creationId xmlns:a16="http://schemas.microsoft.com/office/drawing/2014/main" xmlns="" id="{FDE1AD3F-46B2-4123-AC8C-C189F904FD6C}"/>
              </a:ext>
            </a:extLst>
          </p:cNvPr>
          <p:cNvSpPr txBox="1">
            <a:spLocks noChangeArrowheads="1"/>
          </p:cNvSpPr>
          <p:nvPr/>
        </p:nvSpPr>
        <p:spPr bwMode="auto">
          <a:xfrm>
            <a:off x="2688879" y="515938"/>
            <a:ext cx="61931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3200" b="1" dirty="0">
                <a:solidFill>
                  <a:srgbClr val="663300"/>
                </a:solidFill>
                <a:latin typeface="Garamond" pitchFamily="18" charset="0"/>
                <a:cs typeface="Times New Roman" pitchFamily="18" charset="0"/>
              </a:rPr>
              <a:t>Comments</a:t>
            </a:r>
          </a:p>
        </p:txBody>
      </p:sp>
    </p:spTree>
    <p:extLst>
      <p:ext uri="{BB962C8B-B14F-4D97-AF65-F5344CB8AC3E}">
        <p14:creationId xmlns:p14="http://schemas.microsoft.com/office/powerpoint/2010/main" val="41872687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quot;/&gt;&lt;property id=&quot;20307&quot; value=&quot;300&quot;/&gt;&lt;/object&gt;&lt;object type=&quot;3&quot; unique_id=&quot;10004&quot;&gt;&lt;property id=&quot;20148&quot; value=&quot;5&quot;/&gt;&lt;property id=&quot;20300&quot; value=&quot;Slide 4&quot;/&gt;&lt;property id=&quot;20307&quot; value=&quot;291&quot;/&gt;&lt;/object&gt;&lt;object type=&quot;3&quot; unique_id=&quot;10005&quot;&gt;&lt;property id=&quot;20148&quot; value=&quot;5&quot;/&gt;&lt;property id=&quot;20300&quot; value=&quot;Slide 5&quot;/&gt;&lt;property id=&quot;20307&quot; value=&quot;294&quot;/&gt;&lt;/object&gt;&lt;object type=&quot;3&quot; unique_id=&quot;10019&quot;&gt;&lt;property id=&quot;20148&quot; value=&quot;5&quot;/&gt;&lt;property id=&quot;20300&quot; value=&quot;Slide 19&quot;/&gt;&lt;property id=&quot;20307&quot; value=&quot;324&quot;/&gt;&lt;/object&gt;&lt;object type=&quot;3&quot; unique_id=&quot;11425&quot;&gt;&lt;property id=&quot;20148&quot; value=&quot;5&quot;/&gt;&lt;property id=&quot;20300&quot; value=&quot;Slide 2&quot;/&gt;&lt;property id=&quot;20307&quot; value=&quot;336&quot;/&gt;&lt;/object&gt;&lt;object type=&quot;3&quot; unique_id=&quot;11426&quot;&gt;&lt;property id=&quot;20148&quot; value=&quot;5&quot;/&gt;&lt;property id=&quot;20300&quot; value=&quot;Slide 3&quot;/&gt;&lt;property id=&quot;20307&quot; value=&quot;337&quot;/&gt;&lt;/object&gt;&lt;object type=&quot;3&quot; unique_id=&quot;11616&quot;&gt;&lt;property id=&quot;20148&quot; value=&quot;5&quot;/&gt;&lt;property id=&quot;20300&quot; value=&quot;Slide 6&quot;/&gt;&lt;property id=&quot;20307&quot; value=&quot;338&quot;/&gt;&lt;/object&gt;&lt;object type=&quot;3&quot; unique_id=&quot;11617&quot;&gt;&lt;property id=&quot;20148&quot; value=&quot;5&quot;/&gt;&lt;property id=&quot;20300&quot; value=&quot;Slide 7&quot;/&gt;&lt;property id=&quot;20307&quot; value=&quot;343&quot;/&gt;&lt;/object&gt;&lt;object type=&quot;3&quot; unique_id=&quot;11618&quot;&gt;&lt;property id=&quot;20148&quot; value=&quot;5&quot;/&gt;&lt;property id=&quot;20300&quot; value=&quot;Slide 8&quot;/&gt;&lt;property id=&quot;20307&quot; value=&quot;339&quot;/&gt;&lt;/object&gt;&lt;object type=&quot;3&quot; unique_id=&quot;11619&quot;&gt;&lt;property id=&quot;20148&quot; value=&quot;5&quot;/&gt;&lt;property id=&quot;20300&quot; value=&quot;Slide 11&quot;/&gt;&lt;property id=&quot;20307&quot; value=&quot;340&quot;/&gt;&lt;/object&gt;&lt;object type=&quot;3&quot; unique_id=&quot;11707&quot;&gt;&lt;property id=&quot;20148&quot; value=&quot;5&quot;/&gt;&lt;property id=&quot;20300&quot; value=&quot;Slide 9&quot;/&gt;&lt;property id=&quot;20307&quot; value=&quot;344&quot;/&gt;&lt;/object&gt;&lt;object type=&quot;3&quot; unique_id=&quot;11708&quot;&gt;&lt;property id=&quot;20148&quot; value=&quot;5&quot;/&gt;&lt;property id=&quot;20300&quot; value=&quot;Slide 10&quot;/&gt;&lt;property id=&quot;20307&quot; value=&quot;345&quot;/&gt;&lt;/object&gt;&lt;object type=&quot;3&quot; unique_id=&quot;11967&quot;&gt;&lt;property id=&quot;20148&quot; value=&quot;5&quot;/&gt;&lt;property id=&quot;20300&quot; value=&quot;Slide 12&quot;/&gt;&lt;property id=&quot;20307&quot; value=&quot;349&quot;/&gt;&lt;/object&gt;&lt;object type=&quot;3&quot; unique_id=&quot;11968&quot;&gt;&lt;property id=&quot;20148&quot; value=&quot;5&quot;/&gt;&lt;property id=&quot;20300&quot; value=&quot;Slide 14&quot;/&gt;&lt;property id=&quot;20307&quot; value=&quot;350&quot;/&gt;&lt;/object&gt;&lt;object type=&quot;3&quot; unique_id=&quot;11969&quot;&gt;&lt;property id=&quot;20148&quot; value=&quot;5&quot;/&gt;&lt;property id=&quot;20300&quot; value=&quot;Slide 13&quot;/&gt;&lt;property id=&quot;20307&quot; value=&quot;348&quot;/&gt;&lt;/object&gt;&lt;object type=&quot;3&quot; unique_id=&quot;11970&quot;&gt;&lt;property id=&quot;20148&quot; value=&quot;5&quot;/&gt;&lt;property id=&quot;20300&quot; value=&quot;Slide 18&quot;/&gt;&lt;property id=&quot;20307&quot; value=&quot;347&quot;/&gt;&lt;/object&gt;&lt;object type=&quot;3&quot; unique_id=&quot;12034&quot;&gt;&lt;property id=&quot;20148&quot; value=&quot;5&quot;/&gt;&lt;property id=&quot;20300&quot; value=&quot;Slide 16&quot;/&gt;&lt;property id=&quot;20307&quot; value=&quot;351&quot;/&gt;&lt;/object&gt;&lt;object type=&quot;3&quot; unique_id=&quot;12102&quot;&gt;&lt;property id=&quot;20148&quot; value=&quot;5&quot;/&gt;&lt;property id=&quot;20300&quot; value=&quot;Slide 15&quot;/&gt;&lt;property id=&quot;20307&quot; value=&quot;352&quot;/&gt;&lt;/object&gt;&lt;object type=&quot;3&quot; unique_id=&quot;12216&quot;&gt;&lt;property id=&quot;20148&quot; value=&quot;5&quot;/&gt;&lt;property id=&quot;20300&quot; value=&quot;Slide 17&quot;/&gt;&lt;property id=&quot;20307&quot; value=&quot;353&quot;/&gt;&lt;/object&gt;&lt;/object&gt;&lt;object type=&quot;8&quot; unique_id=&quot;10038&quo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31955</TotalTime>
  <Words>1813</Words>
  <Application>Microsoft Office PowerPoint</Application>
  <PresentationFormat>Presentazione su schermo (4:3)</PresentationFormat>
  <Paragraphs>149</Paragraphs>
  <Slides>30</Slides>
  <Notes>7</Notes>
  <HiddenSlides>0</HiddenSlides>
  <MMClips>1</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30</vt:i4>
      </vt:variant>
    </vt:vector>
  </HeadingPairs>
  <TitlesOfParts>
    <vt:vector size="32" baseType="lpstr">
      <vt:lpstr>Default Design</vt:lpstr>
      <vt:lpstr>Equation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Dipartimento Ingegneria Meccanica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Giovanni Meneghetti</dc:creator>
  <cp:lastModifiedBy>AREA FUNZ. -PC-002</cp:lastModifiedBy>
  <cp:revision>505</cp:revision>
  <cp:lastPrinted>2013-06-11T10:03:01Z</cp:lastPrinted>
  <dcterms:created xsi:type="dcterms:W3CDTF">2000-09-01T16:35:36Z</dcterms:created>
  <dcterms:modified xsi:type="dcterms:W3CDTF">2018-10-12T09:40:13Z</dcterms:modified>
</cp:coreProperties>
</file>